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61" r:id="rId3"/>
    <p:sldId id="258" r:id="rId4"/>
    <p:sldId id="259" r:id="rId5"/>
    <p:sldId id="260" r:id="rId6"/>
    <p:sldId id="262" r:id="rId7"/>
    <p:sldId id="263" r:id="rId8"/>
    <p:sldId id="264" r:id="rId9"/>
    <p:sldId id="266" r:id="rId10"/>
    <p:sldId id="267" r:id="rId11"/>
    <p:sldId id="265" r:id="rId12"/>
    <p:sldId id="268" r:id="rId13"/>
    <p:sldId id="269" r:id="rId14"/>
    <p:sldId id="257" r:id="rId15"/>
    <p:sldId id="272" r:id="rId16"/>
    <p:sldId id="273" r:id="rId17"/>
    <p:sldId id="274" r:id="rId18"/>
    <p:sldId id="275" r:id="rId19"/>
    <p:sldId id="276" r:id="rId20"/>
    <p:sldId id="270" r:id="rId21"/>
    <p:sldId id="277" r:id="rId22"/>
    <p:sldId id="278" r:id="rId23"/>
    <p:sldId id="279" r:id="rId24"/>
    <p:sldId id="280" r:id="rId25"/>
    <p:sldId id="281" r:id="rId26"/>
    <p:sldId id="282" r:id="rId27"/>
    <p:sldId id="283" r:id="rId28"/>
    <p:sldId id="284" r:id="rId29"/>
    <p:sldId id="285" r:id="rId30"/>
    <p:sldId id="286" r:id="rId31"/>
    <p:sldId id="287" r:id="rId32"/>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BD"/>
    <a:srgbClr val="CC0099"/>
    <a:srgbClr val="0000FF"/>
    <a:srgbClr val="FF0066"/>
    <a:srgbClr val="0099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7" d="100"/>
          <a:sy n="117" d="100"/>
        </p:scale>
        <p:origin x="643"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藤村 祐子" userId="0440c46e-7938-42ab-a980-74554e8fed9f" providerId="ADAL" clId="{D436D810-5746-4B5C-8FD1-AE507B49BF92}"/>
    <pc:docChg chg="undo redo custSel addSld delSld modSld">
      <pc:chgData name="藤村 祐子" userId="0440c46e-7938-42ab-a980-74554e8fed9f" providerId="ADAL" clId="{D436D810-5746-4B5C-8FD1-AE507B49BF92}" dt="2024-04-15T06:28:07.278" v="30"/>
      <pc:docMkLst>
        <pc:docMk/>
      </pc:docMkLst>
      <pc:sldChg chg="addSp delSp modSp mod addAnim delAnim">
        <pc:chgData name="藤村 祐子" userId="0440c46e-7938-42ab-a980-74554e8fed9f" providerId="ADAL" clId="{D436D810-5746-4B5C-8FD1-AE507B49BF92}" dt="2024-04-15T06:27:00.407" v="15"/>
        <pc:sldMkLst>
          <pc:docMk/>
          <pc:sldMk cId="99899652" sldId="279"/>
        </pc:sldMkLst>
        <pc:spChg chg="mod">
          <ac:chgData name="藤村 祐子" userId="0440c46e-7938-42ab-a980-74554e8fed9f" providerId="ADAL" clId="{D436D810-5746-4B5C-8FD1-AE507B49BF92}" dt="2024-04-15T06:26:50.641" v="14" actId="1076"/>
          <ac:spMkLst>
            <pc:docMk/>
            <pc:sldMk cId="99899652" sldId="279"/>
            <ac:spMk id="9" creationId="{A47446EC-9088-AEAE-DE76-264E95D53C40}"/>
          </ac:spMkLst>
        </pc:spChg>
        <pc:picChg chg="add del">
          <ac:chgData name="藤村 祐子" userId="0440c46e-7938-42ab-a980-74554e8fed9f" providerId="ADAL" clId="{D436D810-5746-4B5C-8FD1-AE507B49BF92}" dt="2024-04-15T06:26:43.625" v="10" actId="478"/>
          <ac:picMkLst>
            <pc:docMk/>
            <pc:sldMk cId="99899652" sldId="279"/>
            <ac:picMk id="5" creationId="{92A3BA9A-4167-D9ED-4D78-81018FF7B483}"/>
          </ac:picMkLst>
        </pc:picChg>
        <pc:picChg chg="add del mod">
          <ac:chgData name="藤村 祐子" userId="0440c46e-7938-42ab-a980-74554e8fed9f" providerId="ADAL" clId="{D436D810-5746-4B5C-8FD1-AE507B49BF92}" dt="2024-04-15T06:27:00.407" v="15"/>
          <ac:picMkLst>
            <pc:docMk/>
            <pc:sldMk cId="99899652" sldId="279"/>
            <ac:picMk id="7" creationId="{D1322430-5F9A-4649-9CB6-4A068239B407}"/>
          </ac:picMkLst>
        </pc:picChg>
      </pc:sldChg>
      <pc:sldChg chg="addSp delSp modSp add del mod delAnim">
        <pc:chgData name="藤村 祐子" userId="0440c46e-7938-42ab-a980-74554e8fed9f" providerId="ADAL" clId="{D436D810-5746-4B5C-8FD1-AE507B49BF92}" dt="2024-04-15T06:27:35.885" v="24"/>
        <pc:sldMkLst>
          <pc:docMk/>
          <pc:sldMk cId="3007218040" sldId="280"/>
        </pc:sldMkLst>
        <pc:picChg chg="del">
          <ac:chgData name="藤村 祐子" userId="0440c46e-7938-42ab-a980-74554e8fed9f" providerId="ADAL" clId="{D436D810-5746-4B5C-8FD1-AE507B49BF92}" dt="2024-04-15T06:27:18.758" v="18" actId="478"/>
          <ac:picMkLst>
            <pc:docMk/>
            <pc:sldMk cId="3007218040" sldId="280"/>
            <ac:picMk id="7" creationId="{C6416DFA-3CCC-A075-08DD-DC19DB1FE125}"/>
          </ac:picMkLst>
        </pc:picChg>
        <pc:picChg chg="add mod">
          <ac:chgData name="藤村 祐子" userId="0440c46e-7938-42ab-a980-74554e8fed9f" providerId="ADAL" clId="{D436D810-5746-4B5C-8FD1-AE507B49BF92}" dt="2024-04-15T06:27:35.885" v="24"/>
          <ac:picMkLst>
            <pc:docMk/>
            <pc:sldMk cId="3007218040" sldId="280"/>
            <ac:picMk id="8" creationId="{18649A99-BB1D-4E88-845D-25081C86886B}"/>
          </ac:picMkLst>
        </pc:picChg>
      </pc:sldChg>
      <pc:sldChg chg="addSp delSp modSp mod delAnim">
        <pc:chgData name="藤村 祐子" userId="0440c46e-7938-42ab-a980-74554e8fed9f" providerId="ADAL" clId="{D436D810-5746-4B5C-8FD1-AE507B49BF92}" dt="2024-04-15T06:28:07.278" v="30"/>
        <pc:sldMkLst>
          <pc:docMk/>
          <pc:sldMk cId="4191493780" sldId="281"/>
        </pc:sldMkLst>
        <pc:picChg chg="del">
          <ac:chgData name="藤村 祐子" userId="0440c46e-7938-42ab-a980-74554e8fed9f" providerId="ADAL" clId="{D436D810-5746-4B5C-8FD1-AE507B49BF92}" dt="2024-04-15T06:27:53.095" v="25" actId="478"/>
          <ac:picMkLst>
            <pc:docMk/>
            <pc:sldMk cId="4191493780" sldId="281"/>
            <ac:picMk id="5" creationId="{1C2E5910-DCBE-65CC-B328-536561E15E9D}"/>
          </ac:picMkLst>
        </pc:picChg>
        <pc:picChg chg="add mod">
          <ac:chgData name="藤村 祐子" userId="0440c46e-7938-42ab-a980-74554e8fed9f" providerId="ADAL" clId="{D436D810-5746-4B5C-8FD1-AE507B49BF92}" dt="2024-04-15T06:28:07.278" v="30"/>
          <ac:picMkLst>
            <pc:docMk/>
            <pc:sldMk cId="4191493780" sldId="281"/>
            <ac:picMk id="8" creationId="{2198F09F-221E-43F4-8E2B-164EC2EBE573}"/>
          </ac:picMkLst>
        </pc:picChg>
      </pc:sldChg>
    </pc:docChg>
  </pc:docChgLst>
  <pc:docChgLst>
    <pc:chgData name="白鳥 文耶" userId="763b8fd3-7f78-4007-8725-d1d22549454f" providerId="ADAL" clId="{FA958276-25E0-43A1-854D-F5DBE2F0BCB7}"/>
    <pc:docChg chg="custSel modSld">
      <pc:chgData name="白鳥 文耶" userId="763b8fd3-7f78-4007-8725-d1d22549454f" providerId="ADAL" clId="{FA958276-25E0-43A1-854D-F5DBE2F0BCB7}" dt="2024-03-29T06:16:14.893" v="30" actId="1076"/>
      <pc:docMkLst>
        <pc:docMk/>
      </pc:docMkLst>
      <pc:sldChg chg="addSp delSp modSp mod modAnim">
        <pc:chgData name="白鳥 文耶" userId="763b8fd3-7f78-4007-8725-d1d22549454f" providerId="ADAL" clId="{FA958276-25E0-43A1-854D-F5DBE2F0BCB7}" dt="2024-03-29T06:15:47.728" v="24" actId="14100"/>
        <pc:sldMkLst>
          <pc:docMk/>
          <pc:sldMk cId="99899652" sldId="279"/>
        </pc:sldMkLst>
        <pc:spChg chg="add del mod">
          <ac:chgData name="白鳥 文耶" userId="763b8fd3-7f78-4007-8725-d1d22549454f" providerId="ADAL" clId="{FA958276-25E0-43A1-854D-F5DBE2F0BCB7}" dt="2024-03-29T06:15:11.097" v="18" actId="478"/>
          <ac:spMkLst>
            <pc:docMk/>
            <pc:sldMk cId="99899652" sldId="279"/>
            <ac:spMk id="7" creationId="{26D60A11-DC8C-A5F4-76C3-F1DD1BF0EEEF}"/>
          </ac:spMkLst>
        </pc:spChg>
        <pc:spChg chg="add mod">
          <ac:chgData name="白鳥 文耶" userId="763b8fd3-7f78-4007-8725-d1d22549454f" providerId="ADAL" clId="{FA958276-25E0-43A1-854D-F5DBE2F0BCB7}" dt="2024-03-29T06:15:47.728" v="24" actId="14100"/>
          <ac:spMkLst>
            <pc:docMk/>
            <pc:sldMk cId="99899652" sldId="279"/>
            <ac:spMk id="9" creationId="{A47446EC-9088-AEAE-DE76-264E95D53C40}"/>
          </ac:spMkLst>
        </pc:spChg>
        <pc:picChg chg="add mod">
          <ac:chgData name="白鳥 文耶" userId="763b8fd3-7f78-4007-8725-d1d22549454f" providerId="ADAL" clId="{FA958276-25E0-43A1-854D-F5DBE2F0BCB7}" dt="2024-03-29T06:09:03.471" v="9" actId="1076"/>
          <ac:picMkLst>
            <pc:docMk/>
            <pc:sldMk cId="99899652" sldId="279"/>
            <ac:picMk id="5" creationId="{92A3BA9A-4167-D9ED-4D78-81018FF7B483}"/>
          </ac:picMkLst>
        </pc:picChg>
      </pc:sldChg>
      <pc:sldChg chg="addSp delSp modSp mod delAnim modAnim">
        <pc:chgData name="白鳥 文耶" userId="763b8fd3-7f78-4007-8725-d1d22549454f" providerId="ADAL" clId="{FA958276-25E0-43A1-854D-F5DBE2F0BCB7}" dt="2024-03-29T06:15:19.192" v="20" actId="1076"/>
        <pc:sldMkLst>
          <pc:docMk/>
          <pc:sldMk cId="3007218040" sldId="280"/>
        </pc:sldMkLst>
        <pc:spChg chg="add mod">
          <ac:chgData name="白鳥 文耶" userId="763b8fd3-7f78-4007-8725-d1d22549454f" providerId="ADAL" clId="{FA958276-25E0-43A1-854D-F5DBE2F0BCB7}" dt="2024-03-29T06:15:19.192" v="20" actId="1076"/>
          <ac:spMkLst>
            <pc:docMk/>
            <pc:sldMk cId="3007218040" sldId="280"/>
            <ac:spMk id="5" creationId="{A3A07DFD-8745-E1DB-9A0E-F38FE1329E2B}"/>
          </ac:spMkLst>
        </pc:spChg>
        <pc:picChg chg="add del mod">
          <ac:chgData name="白鳥 文耶" userId="763b8fd3-7f78-4007-8725-d1d22549454f" providerId="ADAL" clId="{FA958276-25E0-43A1-854D-F5DBE2F0BCB7}" dt="2024-03-29T06:08:53.571" v="6" actId="478"/>
          <ac:picMkLst>
            <pc:docMk/>
            <pc:sldMk cId="3007218040" sldId="280"/>
            <ac:picMk id="5" creationId="{C0F802BA-A62B-E796-2A8C-27F0DF1134F1}"/>
          </ac:picMkLst>
        </pc:picChg>
        <pc:picChg chg="add del mod">
          <ac:chgData name="白鳥 文耶" userId="763b8fd3-7f78-4007-8725-d1d22549454f" providerId="ADAL" clId="{FA958276-25E0-43A1-854D-F5DBE2F0BCB7}" dt="2024-03-29T06:08:52.469" v="5" actId="478"/>
          <ac:picMkLst>
            <pc:docMk/>
            <pc:sldMk cId="3007218040" sldId="280"/>
            <ac:picMk id="6" creationId="{D99ED73E-3993-2946-CFAF-7C3416D76204}"/>
          </ac:picMkLst>
        </pc:picChg>
        <pc:picChg chg="add mod">
          <ac:chgData name="白鳥 文耶" userId="763b8fd3-7f78-4007-8725-d1d22549454f" providerId="ADAL" clId="{FA958276-25E0-43A1-854D-F5DBE2F0BCB7}" dt="2024-03-29T06:09:52.318" v="12" actId="1076"/>
          <ac:picMkLst>
            <pc:docMk/>
            <pc:sldMk cId="3007218040" sldId="280"/>
            <ac:picMk id="7" creationId="{C6416DFA-3CCC-A075-08DD-DC19DB1FE125}"/>
          </ac:picMkLst>
        </pc:picChg>
      </pc:sldChg>
      <pc:sldChg chg="addSp modSp mod modAnim">
        <pc:chgData name="白鳥 文耶" userId="763b8fd3-7f78-4007-8725-d1d22549454f" providerId="ADAL" clId="{FA958276-25E0-43A1-854D-F5DBE2F0BCB7}" dt="2024-03-29T06:16:14.893" v="30" actId="1076"/>
        <pc:sldMkLst>
          <pc:docMk/>
          <pc:sldMk cId="4191493780" sldId="281"/>
        </pc:sldMkLst>
        <pc:spChg chg="add mod">
          <ac:chgData name="白鳥 文耶" userId="763b8fd3-7f78-4007-8725-d1d22549454f" providerId="ADAL" clId="{FA958276-25E0-43A1-854D-F5DBE2F0BCB7}" dt="2024-03-29T06:16:12.222" v="29" actId="1076"/>
          <ac:spMkLst>
            <pc:docMk/>
            <pc:sldMk cId="4191493780" sldId="281"/>
            <ac:spMk id="7" creationId="{51B0946C-77F1-02E0-90A7-DC031CF9B58F}"/>
          </ac:spMkLst>
        </pc:spChg>
        <pc:picChg chg="add mod">
          <ac:chgData name="白鳥 文耶" userId="763b8fd3-7f78-4007-8725-d1d22549454f" providerId="ADAL" clId="{FA958276-25E0-43A1-854D-F5DBE2F0BCB7}" dt="2024-03-29T06:16:14.893" v="30" actId="1076"/>
          <ac:picMkLst>
            <pc:docMk/>
            <pc:sldMk cId="4191493780" sldId="281"/>
            <ac:picMk id="5" creationId="{1C2E5910-DCBE-65CC-B328-536561E15E9D}"/>
          </ac:picMkLst>
        </pc:picChg>
      </pc:sldChg>
    </pc:docChg>
  </pc:docChgLst>
  <pc:docChgLst>
    <pc:chgData name="藤村 祐子" userId="0440c46e-7938-42ab-a980-74554e8fed9f" providerId="ADAL" clId="{8668A052-80AF-44AA-AD45-9480A2C88382}"/>
    <pc:docChg chg="custSel modSld">
      <pc:chgData name="藤村 祐子" userId="0440c46e-7938-42ab-a980-74554e8fed9f" providerId="ADAL" clId="{8668A052-80AF-44AA-AD45-9480A2C88382}" dt="2024-04-09T08:17:35.157" v="2" actId="478"/>
      <pc:docMkLst>
        <pc:docMk/>
      </pc:docMkLst>
      <pc:sldChg chg="addSp delSp modSp mod">
        <pc:chgData name="藤村 祐子" userId="0440c46e-7938-42ab-a980-74554e8fed9f" providerId="ADAL" clId="{8668A052-80AF-44AA-AD45-9480A2C88382}" dt="2024-04-09T08:17:35.157" v="2" actId="478"/>
        <pc:sldMkLst>
          <pc:docMk/>
          <pc:sldMk cId="3007218040" sldId="280"/>
        </pc:sldMkLst>
        <pc:picChg chg="add del mod">
          <ac:chgData name="藤村 祐子" userId="0440c46e-7938-42ab-a980-74554e8fed9f" providerId="ADAL" clId="{8668A052-80AF-44AA-AD45-9480A2C88382}" dt="2024-04-09T08:17:35.157" v="2" actId="478"/>
          <ac:picMkLst>
            <pc:docMk/>
            <pc:sldMk cId="3007218040" sldId="280"/>
            <ac:picMk id="6" creationId="{18707BA5-7B21-4D5D-8144-96181FD91942}"/>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A548FECB-56F1-4558-8891-F8CBA860320B}" type="datetimeFigureOut">
              <a:rPr kumimoji="1" lang="ja-JP" altLang="en-US" smtClean="0"/>
              <a:t>2024/4/15</a:t>
            </a:fld>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45BA3EC5-4A98-4785-8672-1EEE159023A2}" type="slidenum">
              <a:rPr kumimoji="1" lang="ja-JP" altLang="en-US" smtClean="0"/>
              <a:t>‹#›</a:t>
            </a:fld>
            <a:endParaRPr kumimoji="1" lang="ja-JP" altLang="en-US"/>
          </a:p>
        </p:txBody>
      </p:sp>
    </p:spTree>
    <p:extLst>
      <p:ext uri="{BB962C8B-B14F-4D97-AF65-F5344CB8AC3E}">
        <p14:creationId xmlns:p14="http://schemas.microsoft.com/office/powerpoint/2010/main" val="1962752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・「高等学校理科（化学基礎）における探究的な学びのための授業づくり」に向けた研修を始めます。</a:t>
            </a:r>
          </a:p>
          <a:p>
            <a:r>
              <a:rPr kumimoji="1" lang="ja-JP" altLang="en-US"/>
              <a:t>・今回、「化学基礎」の研究授業に向けて、複数名で学習指導案の検討会を実施しました。</a:t>
            </a:r>
            <a:endParaRPr kumimoji="1" lang="en-US" altLang="ja-JP"/>
          </a:p>
          <a:p>
            <a:r>
              <a:rPr kumimoji="1" lang="ja-JP" altLang="en-US"/>
              <a:t>・本日は、一連の取組を振り返りながら、高等学校理科における探究的な</a:t>
            </a:r>
            <a:endParaRPr kumimoji="1" lang="en-US" altLang="ja-JP"/>
          </a:p>
          <a:p>
            <a:r>
              <a:rPr kumimoji="1" lang="ja-JP" altLang="en-US"/>
              <a:t>　学びのための授業づくりについて　皆さんと一緒に考えていきたいと思います。</a:t>
            </a:r>
            <a:endParaRPr kumimoji="1" lang="en-US" altLang="ja-JP"/>
          </a:p>
          <a:p>
            <a:r>
              <a:rPr kumimoji="1" lang="ja-JP" altLang="en-US"/>
              <a:t>・途中で「少し、時間をとって考えてみましょう。」とアナウンスした</a:t>
            </a:r>
            <a:endParaRPr kumimoji="1" lang="en-US" altLang="ja-JP"/>
          </a:p>
          <a:p>
            <a:r>
              <a:rPr kumimoji="1" lang="ja-JP" altLang="en-US"/>
              <a:t>　ところでは、動画を一時停止して、皆さんも考えてみてください。</a:t>
            </a:r>
          </a:p>
          <a:p>
            <a:endParaRPr kumimoji="1" lang="ja-JP" altLang="en-US"/>
          </a:p>
        </p:txBody>
      </p:sp>
      <p:sp>
        <p:nvSpPr>
          <p:cNvPr id="4" name="スライド番号プレースホルダー 3"/>
          <p:cNvSpPr>
            <a:spLocks noGrp="1"/>
          </p:cNvSpPr>
          <p:nvPr>
            <p:ph type="sldNum" sz="quarter" idx="5"/>
          </p:nvPr>
        </p:nvSpPr>
        <p:spPr/>
        <p:txBody>
          <a:bodyPr/>
          <a:lstStyle/>
          <a:p>
            <a:fld id="{45BA3EC5-4A98-4785-8672-1EEE159023A2}" type="slidenum">
              <a:rPr kumimoji="1" lang="ja-JP" altLang="en-US" smtClean="0"/>
              <a:t>1</a:t>
            </a:fld>
            <a:endParaRPr kumimoji="1" lang="ja-JP" altLang="en-US"/>
          </a:p>
        </p:txBody>
      </p:sp>
    </p:spTree>
    <p:extLst>
      <p:ext uri="{BB962C8B-B14F-4D97-AF65-F5344CB8AC3E}">
        <p14:creationId xmlns:p14="http://schemas.microsoft.com/office/powerpoint/2010/main" val="24594966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・この当初の実験内容や指導案に対し、指導案検討会では、次のような意見がありました。</a:t>
            </a:r>
            <a:endParaRPr kumimoji="1" lang="en-US" altLang="ja-JP"/>
          </a:p>
          <a:p>
            <a:r>
              <a:rPr kumimoji="1" lang="ja-JP" altLang="en-US"/>
              <a:t>①　ヘキサン溶液の体積と質量を求める過程にハードルがある。</a:t>
            </a:r>
          </a:p>
          <a:p>
            <a:r>
              <a:rPr kumimoji="1" lang="ja-JP" altLang="en-US"/>
              <a:t>②　ステアリン酸が身近なものではなく、実験そのものの原理や計算と単位の変換をどう指導するかが難しい。</a:t>
            </a:r>
          </a:p>
          <a:p>
            <a:r>
              <a:rPr kumimoji="1" lang="ja-JP" altLang="en-US"/>
              <a:t>③　３時間目がこの実験であるので、どのように授業が進んでいくのかが疑問である。</a:t>
            </a:r>
          </a:p>
          <a:p>
            <a:r>
              <a:rPr kumimoji="1" lang="ja-JP" altLang="en-US"/>
              <a:t>④　この実験を扱うのであれば、モル質量を扱ってからが望ましい。</a:t>
            </a:r>
          </a:p>
          <a:p>
            <a:r>
              <a:rPr kumimoji="1" lang="ja-JP" altLang="en-US"/>
              <a:t>⑤　抽象的な内容であるので、単元の指導計画を通じて、イメージ化していくことが大切である。</a:t>
            </a:r>
          </a:p>
          <a:p>
            <a:r>
              <a:rPr kumimoji="1" lang="ja-JP" altLang="en-US"/>
              <a:t>⑥　授業のねらいを実現する身近にある粒子の数や質量を調べる取組を考えるのも１つの方法である。</a:t>
            </a:r>
            <a:endParaRPr kumimoji="1" lang="en-US" altLang="ja-JP"/>
          </a:p>
          <a:p>
            <a:r>
              <a:rPr kumimoji="1" lang="ja-JP" altLang="en-US"/>
              <a:t>これを踏まえて、実験内容や粒子概念が身につく単元内容の配列について検討することとなりました。</a:t>
            </a:r>
          </a:p>
        </p:txBody>
      </p:sp>
      <p:sp>
        <p:nvSpPr>
          <p:cNvPr id="4" name="スライド番号プレースホルダー 3"/>
          <p:cNvSpPr>
            <a:spLocks noGrp="1"/>
          </p:cNvSpPr>
          <p:nvPr>
            <p:ph type="sldNum" sz="quarter" idx="5"/>
          </p:nvPr>
        </p:nvSpPr>
        <p:spPr/>
        <p:txBody>
          <a:bodyPr/>
          <a:lstStyle/>
          <a:p>
            <a:fld id="{45BA3EC5-4A98-4785-8672-1EEE159023A2}" type="slidenum">
              <a:rPr kumimoji="1" lang="ja-JP" altLang="en-US" smtClean="0"/>
              <a:t>10</a:t>
            </a:fld>
            <a:endParaRPr kumimoji="1" lang="ja-JP" altLang="en-US"/>
          </a:p>
        </p:txBody>
      </p:sp>
    </p:spTree>
    <p:extLst>
      <p:ext uri="{BB962C8B-B14F-4D97-AF65-F5344CB8AC3E}">
        <p14:creationId xmlns:p14="http://schemas.microsoft.com/office/powerpoint/2010/main" val="20791819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・その結果、実験内容については、検討の結果「１円玉を用いたアルミニウムの質量、結晶格子の体積からアボガドロ数を求める実験」に変更することで、身近な題材で取り組みやすいテーマとしました。</a:t>
            </a:r>
          </a:p>
        </p:txBody>
      </p:sp>
      <p:sp>
        <p:nvSpPr>
          <p:cNvPr id="4" name="スライド番号プレースホルダー 3"/>
          <p:cNvSpPr>
            <a:spLocks noGrp="1"/>
          </p:cNvSpPr>
          <p:nvPr>
            <p:ph type="sldNum" sz="quarter" idx="5"/>
          </p:nvPr>
        </p:nvSpPr>
        <p:spPr/>
        <p:txBody>
          <a:bodyPr/>
          <a:lstStyle/>
          <a:p>
            <a:fld id="{45BA3EC5-4A98-4785-8672-1EEE159023A2}" type="slidenum">
              <a:rPr kumimoji="1" lang="ja-JP" altLang="en-US" smtClean="0"/>
              <a:t>11</a:t>
            </a:fld>
            <a:endParaRPr kumimoji="1" lang="ja-JP" altLang="en-US"/>
          </a:p>
        </p:txBody>
      </p:sp>
    </p:spTree>
    <p:extLst>
      <p:ext uri="{BB962C8B-B14F-4D97-AF65-F5344CB8AC3E}">
        <p14:creationId xmlns:p14="http://schemas.microsoft.com/office/powerpoint/2010/main" val="33233836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さて、指導案検討会では生徒が粒子概念を身に付けるために、単元の指導計画を再考することとしました。指導内容をどのような配列にすると、１円玉の探究を進めるにあたり、無理なく探究を進められるでしょうか。少し時間をとって考えてみましょう。</a:t>
            </a:r>
          </a:p>
        </p:txBody>
      </p:sp>
      <p:sp>
        <p:nvSpPr>
          <p:cNvPr id="4" name="スライド番号プレースホルダー 3"/>
          <p:cNvSpPr>
            <a:spLocks noGrp="1"/>
          </p:cNvSpPr>
          <p:nvPr>
            <p:ph type="sldNum" sz="quarter" idx="5"/>
          </p:nvPr>
        </p:nvSpPr>
        <p:spPr/>
        <p:txBody>
          <a:bodyPr/>
          <a:lstStyle/>
          <a:p>
            <a:fld id="{45BA3EC5-4A98-4785-8672-1EEE159023A2}" type="slidenum">
              <a:rPr kumimoji="1" lang="ja-JP" altLang="en-US" smtClean="0"/>
              <a:t>12</a:t>
            </a:fld>
            <a:endParaRPr kumimoji="1" lang="ja-JP" altLang="en-US"/>
          </a:p>
        </p:txBody>
      </p:sp>
    </p:spTree>
    <p:extLst>
      <p:ext uri="{BB962C8B-B14F-4D97-AF65-F5344CB8AC3E}">
        <p14:creationId xmlns:p14="http://schemas.microsoft.com/office/powerpoint/2010/main" val="11829464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指導案検討会の結果、従来の教科書の配列を再構成することとした。具体的には、「物質量」、「相対質量」、「原子量・分子量・式量」の順に指導し、各時では米粒等を用いた粒子を数える実習を授業の中で取り入れ、粒子をまとめて数えることの意義について理解が深まるような構成とし、その上で１円玉を使った実験でアボガドロ定数を考察するという配列にしました。</a:t>
            </a:r>
          </a:p>
        </p:txBody>
      </p:sp>
      <p:sp>
        <p:nvSpPr>
          <p:cNvPr id="4" name="スライド番号プレースホルダー 3"/>
          <p:cNvSpPr>
            <a:spLocks noGrp="1"/>
          </p:cNvSpPr>
          <p:nvPr>
            <p:ph type="sldNum" sz="quarter" idx="5"/>
          </p:nvPr>
        </p:nvSpPr>
        <p:spPr/>
        <p:txBody>
          <a:bodyPr/>
          <a:lstStyle/>
          <a:p>
            <a:fld id="{45BA3EC5-4A98-4785-8672-1EEE159023A2}" type="slidenum">
              <a:rPr kumimoji="1" lang="ja-JP" altLang="en-US" smtClean="0"/>
              <a:t>13</a:t>
            </a:fld>
            <a:endParaRPr kumimoji="1" lang="ja-JP" altLang="en-US"/>
          </a:p>
        </p:txBody>
      </p:sp>
    </p:spTree>
    <p:extLst>
      <p:ext uri="{BB962C8B-B14F-4D97-AF65-F5344CB8AC3E}">
        <p14:creationId xmlns:p14="http://schemas.microsoft.com/office/powerpoint/2010/main" val="14220672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・次に、指導案検討会では、物質量とアボガドロ定数および質量と体積との関係性を見出すことを目的としたときにどのような発問がよいかを検討しました。</a:t>
            </a:r>
          </a:p>
        </p:txBody>
      </p:sp>
      <p:sp>
        <p:nvSpPr>
          <p:cNvPr id="4" name="スライド番号プレースホルダー 3"/>
          <p:cNvSpPr>
            <a:spLocks noGrp="1"/>
          </p:cNvSpPr>
          <p:nvPr>
            <p:ph type="sldNum" sz="quarter" idx="5"/>
          </p:nvPr>
        </p:nvSpPr>
        <p:spPr/>
        <p:txBody>
          <a:bodyPr/>
          <a:lstStyle/>
          <a:p>
            <a:fld id="{45BA3EC5-4A98-4785-8672-1EEE159023A2}" type="slidenum">
              <a:rPr kumimoji="1" lang="ja-JP" altLang="en-US" smtClean="0"/>
              <a:t>14</a:t>
            </a:fld>
            <a:endParaRPr kumimoji="1" lang="ja-JP" altLang="en-US"/>
          </a:p>
        </p:txBody>
      </p:sp>
    </p:spTree>
    <p:extLst>
      <p:ext uri="{BB962C8B-B14F-4D97-AF65-F5344CB8AC3E}">
        <p14:creationId xmlns:p14="http://schemas.microsoft.com/office/powerpoint/2010/main" val="29843827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・また、生徒の探究の進め方について、特に体積班の探究で、化学基礎では発展的事項である「面心立方格子」をどのように導入し、どのようなデータや助言を与えるべきかを検討することとしました。</a:t>
            </a:r>
          </a:p>
        </p:txBody>
      </p:sp>
      <p:sp>
        <p:nvSpPr>
          <p:cNvPr id="4" name="スライド番号プレースホルダー 3"/>
          <p:cNvSpPr>
            <a:spLocks noGrp="1"/>
          </p:cNvSpPr>
          <p:nvPr>
            <p:ph type="sldNum" sz="quarter" idx="5"/>
          </p:nvPr>
        </p:nvSpPr>
        <p:spPr/>
        <p:txBody>
          <a:bodyPr/>
          <a:lstStyle/>
          <a:p>
            <a:fld id="{45BA3EC5-4A98-4785-8672-1EEE159023A2}" type="slidenum">
              <a:rPr kumimoji="1" lang="ja-JP" altLang="en-US" smtClean="0"/>
              <a:t>15</a:t>
            </a:fld>
            <a:endParaRPr kumimoji="1" lang="ja-JP" altLang="en-US"/>
          </a:p>
        </p:txBody>
      </p:sp>
    </p:spTree>
    <p:extLst>
      <p:ext uri="{BB962C8B-B14F-4D97-AF65-F5344CB8AC3E}">
        <p14:creationId xmlns:p14="http://schemas.microsoft.com/office/powerpoint/2010/main" val="7811945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・これらの検討課題に対して、指導案検討会では次のような意見が出ました。</a:t>
            </a:r>
            <a:endParaRPr kumimoji="1" lang="en-US" altLang="ja-JP"/>
          </a:p>
          <a:p>
            <a:r>
              <a:rPr kumimoji="1" lang="ja-JP" altLang="en-US"/>
              <a:t>①　発問を考える上で、生徒がどういうことを材料にして、今回の学習活動を進めていくのか考えるとよい。</a:t>
            </a:r>
          </a:p>
          <a:p>
            <a:r>
              <a:rPr kumimoji="1" lang="ja-JP" altLang="en-US"/>
              <a:t>②　指導案を作成する際に、与えられた数値や条件から、生徒がどのように思考するのか、予想して考えておいた方がよい。</a:t>
            </a:r>
          </a:p>
          <a:p>
            <a:r>
              <a:rPr kumimoji="1" lang="ja-JP" altLang="en-US"/>
              <a:t>③　導入で体積の情報を与えると、それが誘導になって体積のみに考えが向くのではないか。</a:t>
            </a:r>
          </a:p>
          <a:p>
            <a:r>
              <a:rPr kumimoji="1" lang="ja-JP" altLang="en-US"/>
              <a:t>④　アルミニウム原子１個の質量とモル質量を与えると、実験せずに結果が出せてしまう。</a:t>
            </a:r>
          </a:p>
          <a:p>
            <a:r>
              <a:rPr kumimoji="1" lang="ja-JP" altLang="en-US"/>
              <a:t>⑤　質量班と体積班で難易度に差があるので、与えるデータを変えてはどうか。</a:t>
            </a:r>
            <a:endParaRPr kumimoji="1" lang="en-US" altLang="ja-JP"/>
          </a:p>
          <a:p>
            <a:r>
              <a:rPr kumimoji="1" lang="ja-JP" altLang="en-US"/>
              <a:t>これらを踏まえて、発問の内容や実験時に与えるデータの内容や方法について検討しました。</a:t>
            </a:r>
          </a:p>
          <a:p>
            <a:endParaRPr kumimoji="1" lang="ja-JP" altLang="en-US"/>
          </a:p>
        </p:txBody>
      </p:sp>
      <p:sp>
        <p:nvSpPr>
          <p:cNvPr id="4" name="スライド番号プレースホルダー 3"/>
          <p:cNvSpPr>
            <a:spLocks noGrp="1"/>
          </p:cNvSpPr>
          <p:nvPr>
            <p:ph type="sldNum" sz="quarter" idx="5"/>
          </p:nvPr>
        </p:nvSpPr>
        <p:spPr/>
        <p:txBody>
          <a:bodyPr/>
          <a:lstStyle/>
          <a:p>
            <a:fld id="{45BA3EC5-4A98-4785-8672-1EEE159023A2}" type="slidenum">
              <a:rPr kumimoji="1" lang="ja-JP" altLang="en-US" smtClean="0"/>
              <a:t>16</a:t>
            </a:fld>
            <a:endParaRPr kumimoji="1" lang="ja-JP" altLang="en-US"/>
          </a:p>
        </p:txBody>
      </p:sp>
    </p:spTree>
    <p:extLst>
      <p:ext uri="{BB962C8B-B14F-4D97-AF65-F5344CB8AC3E}">
        <p14:creationId xmlns:p14="http://schemas.microsoft.com/office/powerpoint/2010/main" val="2805117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では、１円玉を用いた探究活動で、生徒が無理なく探究活動を進めるには、どのような発問を行い、どのようなデータを生徒に提示して進めるとよいと考えられるでしょうか。少し時間をとって考えてみましょう。</a:t>
            </a:r>
            <a:endParaRPr kumimoji="1" lang="en-US" altLang="ja-JP"/>
          </a:p>
          <a:p>
            <a:endParaRPr kumimoji="1" lang="ja-JP" altLang="en-US"/>
          </a:p>
        </p:txBody>
      </p:sp>
      <p:sp>
        <p:nvSpPr>
          <p:cNvPr id="4" name="スライド番号プレースホルダー 3"/>
          <p:cNvSpPr>
            <a:spLocks noGrp="1"/>
          </p:cNvSpPr>
          <p:nvPr>
            <p:ph type="sldNum" sz="quarter" idx="5"/>
          </p:nvPr>
        </p:nvSpPr>
        <p:spPr/>
        <p:txBody>
          <a:bodyPr/>
          <a:lstStyle/>
          <a:p>
            <a:fld id="{45BA3EC5-4A98-4785-8672-1EEE159023A2}" type="slidenum">
              <a:rPr kumimoji="1" lang="ja-JP" altLang="en-US" smtClean="0"/>
              <a:t>17</a:t>
            </a:fld>
            <a:endParaRPr kumimoji="1" lang="ja-JP" altLang="en-US"/>
          </a:p>
        </p:txBody>
      </p:sp>
    </p:spTree>
    <p:extLst>
      <p:ext uri="{BB962C8B-B14F-4D97-AF65-F5344CB8AC3E}">
        <p14:creationId xmlns:p14="http://schemas.microsoft.com/office/powerpoint/2010/main" val="18252397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・今回は、学習指導案に生徒の反応と教師の手立てを明確化して、具体的に検討を行った。</a:t>
            </a:r>
            <a:endParaRPr kumimoji="1" lang="en-US" altLang="ja-JP"/>
          </a:p>
          <a:p>
            <a:r>
              <a:rPr kumimoji="1" lang="ja-JP" altLang="en-US"/>
              <a:t>・発問については、「質量と体積２つの観点から検討する方法を考えてみよう」とし、探究の過程の２つのルートを明確に示すこととした。</a:t>
            </a:r>
            <a:endParaRPr kumimoji="1" lang="en-US" altLang="ja-JP"/>
          </a:p>
          <a:p>
            <a:endParaRPr kumimoji="1" lang="ja-JP" altLang="en-US"/>
          </a:p>
        </p:txBody>
      </p:sp>
      <p:sp>
        <p:nvSpPr>
          <p:cNvPr id="4" name="スライド番号プレースホルダー 3"/>
          <p:cNvSpPr>
            <a:spLocks noGrp="1"/>
          </p:cNvSpPr>
          <p:nvPr>
            <p:ph type="sldNum" sz="quarter" idx="5"/>
          </p:nvPr>
        </p:nvSpPr>
        <p:spPr/>
        <p:txBody>
          <a:bodyPr/>
          <a:lstStyle/>
          <a:p>
            <a:fld id="{45BA3EC5-4A98-4785-8672-1EEE159023A2}" type="slidenum">
              <a:rPr kumimoji="1" lang="ja-JP" altLang="en-US" smtClean="0"/>
              <a:t>18</a:t>
            </a:fld>
            <a:endParaRPr kumimoji="1" lang="ja-JP" altLang="en-US"/>
          </a:p>
        </p:txBody>
      </p:sp>
    </p:spTree>
    <p:extLst>
      <p:ext uri="{BB962C8B-B14F-4D97-AF65-F5344CB8AC3E}">
        <p14:creationId xmlns:p14="http://schemas.microsoft.com/office/powerpoint/2010/main" val="35661709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・与えるデータについては、質量班と体積班の課題の難易度を考慮して、質量班は「アルミニウム原子１つ分の質量は何</a:t>
            </a:r>
            <a:r>
              <a:rPr kumimoji="1" lang="en-US" altLang="ja-JP"/>
              <a:t>g</a:t>
            </a:r>
            <a:r>
              <a:rPr kumimoji="1" lang="ja-JP" altLang="en-US"/>
              <a:t>」という発問から探究させ、体積班には面心立方格子模型を与え、単位格子中の原子数のデータを与えることとした。</a:t>
            </a:r>
            <a:endParaRPr kumimoji="1" lang="en-US" altLang="ja-JP"/>
          </a:p>
          <a:p>
            <a:r>
              <a:rPr kumimoji="1" lang="ja-JP" altLang="en-US"/>
              <a:t>・探究方法は、実験器具のみを与え、使用する１円玉の枚数も含め実験方法は生徒に考えさせることとした。</a:t>
            </a:r>
          </a:p>
        </p:txBody>
      </p:sp>
      <p:sp>
        <p:nvSpPr>
          <p:cNvPr id="4" name="スライド番号プレースホルダー 3"/>
          <p:cNvSpPr>
            <a:spLocks noGrp="1"/>
          </p:cNvSpPr>
          <p:nvPr>
            <p:ph type="sldNum" sz="quarter" idx="5"/>
          </p:nvPr>
        </p:nvSpPr>
        <p:spPr/>
        <p:txBody>
          <a:bodyPr/>
          <a:lstStyle/>
          <a:p>
            <a:fld id="{45BA3EC5-4A98-4785-8672-1EEE159023A2}" type="slidenum">
              <a:rPr kumimoji="1" lang="ja-JP" altLang="en-US" smtClean="0"/>
              <a:t>19</a:t>
            </a:fld>
            <a:endParaRPr kumimoji="1" lang="ja-JP" altLang="en-US"/>
          </a:p>
        </p:txBody>
      </p:sp>
    </p:spTree>
    <p:extLst>
      <p:ext uri="{BB962C8B-B14F-4D97-AF65-F5344CB8AC3E}">
        <p14:creationId xmlns:p14="http://schemas.microsoft.com/office/powerpoint/2010/main" val="28151216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・本研修の流れはスライドのとおりです。</a:t>
            </a:r>
          </a:p>
        </p:txBody>
      </p:sp>
      <p:sp>
        <p:nvSpPr>
          <p:cNvPr id="4" name="スライド番号プレースホルダー 3"/>
          <p:cNvSpPr>
            <a:spLocks noGrp="1"/>
          </p:cNvSpPr>
          <p:nvPr>
            <p:ph type="sldNum" sz="quarter" idx="5"/>
          </p:nvPr>
        </p:nvSpPr>
        <p:spPr/>
        <p:txBody>
          <a:bodyPr/>
          <a:lstStyle/>
          <a:p>
            <a:fld id="{45BA3EC5-4A98-4785-8672-1EEE159023A2}" type="slidenum">
              <a:rPr kumimoji="1" lang="ja-JP" altLang="en-US" smtClean="0"/>
              <a:t>2</a:t>
            </a:fld>
            <a:endParaRPr kumimoji="1" lang="ja-JP" altLang="en-US"/>
          </a:p>
        </p:txBody>
      </p:sp>
    </p:spTree>
    <p:extLst>
      <p:ext uri="{BB962C8B-B14F-4D97-AF65-F5344CB8AC3E}">
        <p14:creationId xmlns:p14="http://schemas.microsoft.com/office/powerpoint/2010/main" val="17198636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・第３に、指導案検討会では本時の探究活動での</a:t>
            </a:r>
            <a:r>
              <a:rPr kumimoji="1" lang="en-US" altLang="ja-JP"/>
              <a:t>ICT</a:t>
            </a:r>
            <a:r>
              <a:rPr kumimoji="1" lang="ja-JP" altLang="en-US"/>
              <a:t>活用のあり方について検討を行いました。当初案では、導入とまとめでの</a:t>
            </a:r>
            <a:r>
              <a:rPr kumimoji="1" lang="en-US" altLang="ja-JP"/>
              <a:t>Forms</a:t>
            </a:r>
            <a:r>
              <a:rPr kumimoji="1" lang="ja-JP" altLang="en-US"/>
              <a:t>の利用と、実験データ処理でのスプレッドシート利用を想定していました。</a:t>
            </a:r>
          </a:p>
        </p:txBody>
      </p:sp>
      <p:sp>
        <p:nvSpPr>
          <p:cNvPr id="4" name="スライド番号プレースホルダー 3"/>
          <p:cNvSpPr>
            <a:spLocks noGrp="1"/>
          </p:cNvSpPr>
          <p:nvPr>
            <p:ph type="sldNum" sz="quarter" idx="5"/>
          </p:nvPr>
        </p:nvSpPr>
        <p:spPr/>
        <p:txBody>
          <a:bodyPr/>
          <a:lstStyle/>
          <a:p>
            <a:fld id="{45BA3EC5-4A98-4785-8672-1EEE159023A2}" type="slidenum">
              <a:rPr kumimoji="1" lang="ja-JP" altLang="en-US" smtClean="0"/>
              <a:t>20</a:t>
            </a:fld>
            <a:endParaRPr kumimoji="1" lang="ja-JP" altLang="en-US"/>
          </a:p>
        </p:txBody>
      </p:sp>
    </p:spTree>
    <p:extLst>
      <p:ext uri="{BB962C8B-B14F-4D97-AF65-F5344CB8AC3E}">
        <p14:creationId xmlns:p14="http://schemas.microsoft.com/office/powerpoint/2010/main" val="19479703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・これに対し指導案検討会では、次のような意見が出ました。</a:t>
            </a:r>
            <a:endParaRPr kumimoji="1" lang="en-US" altLang="ja-JP"/>
          </a:p>
          <a:p>
            <a:r>
              <a:rPr kumimoji="1" lang="ja-JP" altLang="en-US"/>
              <a:t>①　スプレッドシートを使うなら、計算式も共有した方がよい。</a:t>
            </a:r>
          </a:p>
          <a:p>
            <a:r>
              <a:rPr kumimoji="1" lang="ja-JP" altLang="en-US"/>
              <a:t>②　スプレッドシートで計算式を入力しようとすると、生徒が入力するのに時間がかかる。</a:t>
            </a:r>
          </a:p>
          <a:p>
            <a:r>
              <a:rPr kumimoji="1" lang="ja-JP" altLang="en-US"/>
              <a:t>③　</a:t>
            </a:r>
            <a:r>
              <a:rPr kumimoji="1" lang="en-US" altLang="ja-JP"/>
              <a:t>Forms</a:t>
            </a:r>
            <a:r>
              <a:rPr kumimoji="1" lang="ja-JP" altLang="en-US"/>
              <a:t>を使用して、個人思考を全体共有するには時間がかかる。</a:t>
            </a:r>
            <a:endParaRPr kumimoji="1" lang="en-US" altLang="ja-JP"/>
          </a:p>
          <a:p>
            <a:r>
              <a:rPr kumimoji="1" lang="ja-JP" altLang="en-US"/>
              <a:t>これらを踏まえて、生徒同士の考えを共有するための、効果的な</a:t>
            </a:r>
            <a:r>
              <a:rPr kumimoji="1" lang="en-US" altLang="ja-JP"/>
              <a:t>ICT</a:t>
            </a:r>
            <a:r>
              <a:rPr kumimoji="1" lang="ja-JP" altLang="en-US"/>
              <a:t>活用について、検討することとしました。</a:t>
            </a:r>
          </a:p>
          <a:p>
            <a:endParaRPr kumimoji="1" lang="ja-JP" altLang="en-US"/>
          </a:p>
        </p:txBody>
      </p:sp>
      <p:sp>
        <p:nvSpPr>
          <p:cNvPr id="4" name="スライド番号プレースホルダー 3"/>
          <p:cNvSpPr>
            <a:spLocks noGrp="1"/>
          </p:cNvSpPr>
          <p:nvPr>
            <p:ph type="sldNum" sz="quarter" idx="5"/>
          </p:nvPr>
        </p:nvSpPr>
        <p:spPr/>
        <p:txBody>
          <a:bodyPr/>
          <a:lstStyle/>
          <a:p>
            <a:fld id="{45BA3EC5-4A98-4785-8672-1EEE159023A2}" type="slidenum">
              <a:rPr kumimoji="1" lang="ja-JP" altLang="en-US" smtClean="0"/>
              <a:t>21</a:t>
            </a:fld>
            <a:endParaRPr kumimoji="1" lang="ja-JP" altLang="en-US"/>
          </a:p>
        </p:txBody>
      </p:sp>
    </p:spTree>
    <p:extLst>
      <p:ext uri="{BB962C8B-B14F-4D97-AF65-F5344CB8AC3E}">
        <p14:creationId xmlns:p14="http://schemas.microsoft.com/office/powerpoint/2010/main" val="42944294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・指導案検討会での検討会の結果、時間が要さず生徒の取り組みやすさを踏まえた上で、レポート用紙の該当箇所を生徒に写真で撮影させ、</a:t>
            </a:r>
            <a:r>
              <a:rPr kumimoji="1" lang="en-US" altLang="ja-JP"/>
              <a:t>Google</a:t>
            </a:r>
            <a:r>
              <a:rPr kumimoji="1" lang="ja-JP" altLang="en-US"/>
              <a:t>スライドに画像を張り付けることで共有することとした。</a:t>
            </a:r>
            <a:endParaRPr kumimoji="1" lang="en-US" altLang="ja-JP"/>
          </a:p>
          <a:p>
            <a:r>
              <a:rPr kumimoji="1" lang="ja-JP" altLang="en-US"/>
              <a:t>・生徒が使用するアプリは、本時では１つとした。</a:t>
            </a:r>
          </a:p>
        </p:txBody>
      </p:sp>
      <p:sp>
        <p:nvSpPr>
          <p:cNvPr id="4" name="スライド番号プレースホルダー 3"/>
          <p:cNvSpPr>
            <a:spLocks noGrp="1"/>
          </p:cNvSpPr>
          <p:nvPr>
            <p:ph type="sldNum" sz="quarter" idx="5"/>
          </p:nvPr>
        </p:nvSpPr>
        <p:spPr/>
        <p:txBody>
          <a:bodyPr/>
          <a:lstStyle/>
          <a:p>
            <a:fld id="{45BA3EC5-4A98-4785-8672-1EEE159023A2}" type="slidenum">
              <a:rPr kumimoji="1" lang="ja-JP" altLang="en-US" smtClean="0"/>
              <a:t>22</a:t>
            </a:fld>
            <a:endParaRPr kumimoji="1" lang="ja-JP" altLang="en-US"/>
          </a:p>
        </p:txBody>
      </p:sp>
    </p:spTree>
    <p:extLst>
      <p:ext uri="{BB962C8B-B14F-4D97-AF65-F5344CB8AC3E}">
        <p14:creationId xmlns:p14="http://schemas.microsoft.com/office/powerpoint/2010/main" val="8786049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・それでは、実際の研究授業の様子を見てみましょう。この動画は、「教師の発問・実験の説明」です。</a:t>
            </a:r>
          </a:p>
          <a:p>
            <a:endParaRPr kumimoji="1" lang="ja-JP" altLang="en-US"/>
          </a:p>
        </p:txBody>
      </p:sp>
      <p:sp>
        <p:nvSpPr>
          <p:cNvPr id="4" name="スライド番号プレースホルダー 3"/>
          <p:cNvSpPr>
            <a:spLocks noGrp="1"/>
          </p:cNvSpPr>
          <p:nvPr>
            <p:ph type="sldNum" sz="quarter" idx="5"/>
          </p:nvPr>
        </p:nvSpPr>
        <p:spPr/>
        <p:txBody>
          <a:bodyPr/>
          <a:lstStyle/>
          <a:p>
            <a:fld id="{45BA3EC5-4A98-4785-8672-1EEE159023A2}" type="slidenum">
              <a:rPr kumimoji="1" lang="ja-JP" altLang="en-US" smtClean="0"/>
              <a:t>23</a:t>
            </a:fld>
            <a:endParaRPr kumimoji="1" lang="ja-JP" altLang="en-US"/>
          </a:p>
        </p:txBody>
      </p:sp>
    </p:spTree>
    <p:extLst>
      <p:ext uri="{BB962C8B-B14F-4D97-AF65-F5344CB8AC3E}">
        <p14:creationId xmlns:p14="http://schemas.microsoft.com/office/powerpoint/2010/main" val="29893538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・この動画では、質量班と体積班の実験の様子を示しています。</a:t>
            </a:r>
          </a:p>
        </p:txBody>
      </p:sp>
      <p:sp>
        <p:nvSpPr>
          <p:cNvPr id="4" name="スライド番号プレースホルダー 3"/>
          <p:cNvSpPr>
            <a:spLocks noGrp="1"/>
          </p:cNvSpPr>
          <p:nvPr>
            <p:ph type="sldNum" sz="quarter" idx="5"/>
          </p:nvPr>
        </p:nvSpPr>
        <p:spPr/>
        <p:txBody>
          <a:bodyPr/>
          <a:lstStyle/>
          <a:p>
            <a:fld id="{45BA3EC5-4A98-4785-8672-1EEE159023A2}" type="slidenum">
              <a:rPr kumimoji="1" lang="ja-JP" altLang="en-US" smtClean="0"/>
              <a:t>24</a:t>
            </a:fld>
            <a:endParaRPr kumimoji="1" lang="ja-JP" altLang="en-US"/>
          </a:p>
        </p:txBody>
      </p:sp>
    </p:spTree>
    <p:extLst>
      <p:ext uri="{BB962C8B-B14F-4D97-AF65-F5344CB8AC3E}">
        <p14:creationId xmlns:p14="http://schemas.microsoft.com/office/powerpoint/2010/main" val="40480429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・本時のまとめの様子を示しています。動画では、各班のスライドのデータを見やすくするため、スプレッドシートに教師が転記して、全体に共有しています。</a:t>
            </a:r>
          </a:p>
        </p:txBody>
      </p:sp>
      <p:sp>
        <p:nvSpPr>
          <p:cNvPr id="4" name="スライド番号プレースホルダー 3"/>
          <p:cNvSpPr>
            <a:spLocks noGrp="1"/>
          </p:cNvSpPr>
          <p:nvPr>
            <p:ph type="sldNum" sz="quarter" idx="5"/>
          </p:nvPr>
        </p:nvSpPr>
        <p:spPr/>
        <p:txBody>
          <a:bodyPr/>
          <a:lstStyle/>
          <a:p>
            <a:fld id="{45BA3EC5-4A98-4785-8672-1EEE159023A2}" type="slidenum">
              <a:rPr kumimoji="1" lang="ja-JP" altLang="en-US" smtClean="0"/>
              <a:t>25</a:t>
            </a:fld>
            <a:endParaRPr kumimoji="1" lang="ja-JP" altLang="en-US"/>
          </a:p>
        </p:txBody>
      </p:sp>
    </p:spTree>
    <p:extLst>
      <p:ext uri="{BB962C8B-B14F-4D97-AF65-F5344CB8AC3E}">
        <p14:creationId xmlns:p14="http://schemas.microsoft.com/office/powerpoint/2010/main" val="14888808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・今回の実践を踏まえ、理科における探究的な学びをより一層進める観点から、さらに工夫・改善できそうな点について、少し時間をとって考えてみましょう。</a:t>
            </a:r>
          </a:p>
        </p:txBody>
      </p:sp>
      <p:sp>
        <p:nvSpPr>
          <p:cNvPr id="4" name="スライド番号プレースホルダー 3"/>
          <p:cNvSpPr>
            <a:spLocks noGrp="1"/>
          </p:cNvSpPr>
          <p:nvPr>
            <p:ph type="sldNum" sz="quarter" idx="5"/>
          </p:nvPr>
        </p:nvSpPr>
        <p:spPr/>
        <p:txBody>
          <a:bodyPr/>
          <a:lstStyle/>
          <a:p>
            <a:fld id="{45BA3EC5-4A98-4785-8672-1EEE159023A2}" type="slidenum">
              <a:rPr kumimoji="1" lang="ja-JP" altLang="en-US" smtClean="0"/>
              <a:t>26</a:t>
            </a:fld>
            <a:endParaRPr kumimoji="1" lang="ja-JP" altLang="en-US"/>
          </a:p>
        </p:txBody>
      </p:sp>
    </p:spTree>
    <p:extLst>
      <p:ext uri="{BB962C8B-B14F-4D97-AF65-F5344CB8AC3E}">
        <p14:creationId xmlns:p14="http://schemas.microsoft.com/office/powerpoint/2010/main" val="21344766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・研究授業後の研究協議・振り返りでは、次のような意見が出ました。</a:t>
            </a:r>
            <a:endParaRPr kumimoji="1" lang="en-US" altLang="ja-JP"/>
          </a:p>
          <a:p>
            <a:r>
              <a:rPr kumimoji="1" lang="ja-JP" altLang="en-US"/>
              <a:t>・まず、生徒の探究活動の内容については</a:t>
            </a:r>
            <a:endParaRPr kumimoji="1" lang="en-US" altLang="ja-JP"/>
          </a:p>
          <a:p>
            <a:r>
              <a:rPr kumimoji="1" lang="ja-JP" altLang="en-US"/>
              <a:t>①　生徒観に応じて、ゴールを具体的に示すことで、生徒が思考すべき場面で時間をかけて思考することができるのではないか。</a:t>
            </a:r>
            <a:endParaRPr kumimoji="1" lang="en-US" altLang="ja-JP"/>
          </a:p>
          <a:p>
            <a:r>
              <a:rPr kumimoji="1" lang="ja-JP" altLang="en-US"/>
              <a:t>②　単元の指導計画で原子量、式量、モル質量の学習内容の定着にもう少し時間をかけることで、本探究の意味合いがより明確になるのではないか。</a:t>
            </a:r>
            <a:endParaRPr kumimoji="1" lang="en-US" altLang="ja-JP"/>
          </a:p>
          <a:p>
            <a:r>
              <a:rPr kumimoji="1" lang="ja-JP" altLang="en-US"/>
              <a:t>③　教師が伝える部分と生徒が自ら学べばよい部分を分けて指導することで、時間に余裕が持てるのではないか。</a:t>
            </a:r>
            <a:endParaRPr kumimoji="1" lang="en-US" altLang="ja-JP"/>
          </a:p>
          <a:p>
            <a:r>
              <a:rPr kumimoji="1" lang="ja-JP" altLang="en-US"/>
              <a:t>という意見がありました。</a:t>
            </a:r>
          </a:p>
          <a:p>
            <a:endParaRPr kumimoji="1" lang="en-US" altLang="ja-JP"/>
          </a:p>
          <a:p>
            <a:endParaRPr kumimoji="1" lang="ja-JP" altLang="en-US"/>
          </a:p>
        </p:txBody>
      </p:sp>
      <p:sp>
        <p:nvSpPr>
          <p:cNvPr id="4" name="スライド番号プレースホルダー 3"/>
          <p:cNvSpPr>
            <a:spLocks noGrp="1"/>
          </p:cNvSpPr>
          <p:nvPr>
            <p:ph type="sldNum" sz="quarter" idx="5"/>
          </p:nvPr>
        </p:nvSpPr>
        <p:spPr/>
        <p:txBody>
          <a:bodyPr/>
          <a:lstStyle/>
          <a:p>
            <a:fld id="{45BA3EC5-4A98-4785-8672-1EEE159023A2}" type="slidenum">
              <a:rPr kumimoji="1" lang="ja-JP" altLang="en-US" smtClean="0"/>
              <a:t>27</a:t>
            </a:fld>
            <a:endParaRPr kumimoji="1" lang="ja-JP" altLang="en-US"/>
          </a:p>
        </p:txBody>
      </p:sp>
    </p:spTree>
    <p:extLst>
      <p:ext uri="{BB962C8B-B14F-4D97-AF65-F5344CB8AC3E}">
        <p14:creationId xmlns:p14="http://schemas.microsoft.com/office/powerpoint/2010/main" val="35780807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・次に、今回の探究活動をより深い探究とするためには</a:t>
            </a:r>
            <a:endParaRPr kumimoji="1" lang="en-US" altLang="ja-JP"/>
          </a:p>
          <a:p>
            <a:r>
              <a:rPr kumimoji="1" lang="ja-JP" altLang="en-US"/>
              <a:t>①　どのタイミングでどのような手がかりを与えるかは、探究を進める上でポイントになるのではないか。</a:t>
            </a:r>
            <a:endParaRPr kumimoji="1" lang="en-US" altLang="ja-JP"/>
          </a:p>
          <a:p>
            <a:r>
              <a:rPr kumimoji="1" lang="ja-JP" altLang="en-US"/>
              <a:t>②　教員側から答えにたどりつきそうなヒントを提示して進めるのではなく、生徒自身に考える時間を十分に確保した方がよい。</a:t>
            </a:r>
            <a:endParaRPr kumimoji="1" lang="en-US" altLang="ja-JP"/>
          </a:p>
          <a:p>
            <a:r>
              <a:rPr kumimoji="1" lang="ja-JP" altLang="en-US"/>
              <a:t>③　一度取り組んだ方法で最後まで取り組めるような多様性を認める雰囲気があるとよい。</a:t>
            </a:r>
            <a:endParaRPr kumimoji="1" lang="en-US" altLang="ja-JP"/>
          </a:p>
          <a:p>
            <a:r>
              <a:rPr kumimoji="1" lang="ja-JP" altLang="en-US"/>
              <a:t>④　あえて１円玉の質量の誤差やメスシリンダーを使用する意味について考えさせることで、新たな気づきが得られるのではないか。</a:t>
            </a:r>
            <a:endParaRPr kumimoji="1" lang="en-US" altLang="ja-JP"/>
          </a:p>
          <a:p>
            <a:r>
              <a:rPr kumimoji="1" lang="ja-JP" altLang="en-US"/>
              <a:t>という意見がありました。</a:t>
            </a:r>
          </a:p>
          <a:p>
            <a:endParaRPr kumimoji="1" lang="ja-JP" altLang="en-US"/>
          </a:p>
        </p:txBody>
      </p:sp>
      <p:sp>
        <p:nvSpPr>
          <p:cNvPr id="4" name="スライド番号プレースホルダー 3"/>
          <p:cNvSpPr>
            <a:spLocks noGrp="1"/>
          </p:cNvSpPr>
          <p:nvPr>
            <p:ph type="sldNum" sz="quarter" idx="5"/>
          </p:nvPr>
        </p:nvSpPr>
        <p:spPr/>
        <p:txBody>
          <a:bodyPr/>
          <a:lstStyle/>
          <a:p>
            <a:fld id="{45BA3EC5-4A98-4785-8672-1EEE159023A2}" type="slidenum">
              <a:rPr kumimoji="1" lang="ja-JP" altLang="en-US" smtClean="0"/>
              <a:t>28</a:t>
            </a:fld>
            <a:endParaRPr kumimoji="1" lang="ja-JP" altLang="en-US"/>
          </a:p>
        </p:txBody>
      </p:sp>
    </p:spTree>
    <p:extLst>
      <p:ext uri="{BB962C8B-B14F-4D97-AF65-F5344CB8AC3E}">
        <p14:creationId xmlns:p14="http://schemas.microsoft.com/office/powerpoint/2010/main" val="38707540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・さらに、</a:t>
            </a:r>
            <a:r>
              <a:rPr kumimoji="1" lang="en-US" altLang="ja-JP"/>
              <a:t>ICT</a:t>
            </a:r>
            <a:r>
              <a:rPr kumimoji="1" lang="ja-JP" altLang="en-US"/>
              <a:t>活用については</a:t>
            </a:r>
            <a:endParaRPr kumimoji="1" lang="en-US" altLang="ja-JP"/>
          </a:p>
          <a:p>
            <a:r>
              <a:rPr kumimoji="1" lang="ja-JP" altLang="en-US"/>
              <a:t>①　他の班の結果を見ることができる</a:t>
            </a:r>
            <a:r>
              <a:rPr kumimoji="1" lang="en-US" altLang="ja-JP"/>
              <a:t>ICT</a:t>
            </a:r>
            <a:r>
              <a:rPr kumimoji="1" lang="ja-JP" altLang="en-US"/>
              <a:t>ツールがあれば、他の班をヒントに探究を進めることができたのではないか。</a:t>
            </a:r>
            <a:endParaRPr kumimoji="1" lang="en-US" altLang="ja-JP"/>
          </a:p>
          <a:p>
            <a:r>
              <a:rPr kumimoji="1" lang="ja-JP" altLang="en-US"/>
              <a:t>②　生徒が「</a:t>
            </a:r>
            <a:r>
              <a:rPr kumimoji="1" lang="en-US" altLang="ja-JP"/>
              <a:t>mol</a:t>
            </a:r>
            <a:r>
              <a:rPr kumimoji="1" lang="ja-JP" altLang="en-US"/>
              <a:t>、質量、体積の関係をとらえる」という上で、教師が生徒の計算のつまずきをきちんと拾って、全体で共有しておくことが大切ではないか。</a:t>
            </a:r>
          </a:p>
          <a:p>
            <a:r>
              <a:rPr kumimoji="1" lang="ja-JP" altLang="en-US"/>
              <a:t>・その他、今回の題材をより日常生活と結びつけて指導していくことができればよいのではないかという意見がありました。</a:t>
            </a:r>
          </a:p>
        </p:txBody>
      </p:sp>
      <p:sp>
        <p:nvSpPr>
          <p:cNvPr id="4" name="スライド番号プレースホルダー 3"/>
          <p:cNvSpPr>
            <a:spLocks noGrp="1"/>
          </p:cNvSpPr>
          <p:nvPr>
            <p:ph type="sldNum" sz="quarter" idx="5"/>
          </p:nvPr>
        </p:nvSpPr>
        <p:spPr/>
        <p:txBody>
          <a:bodyPr/>
          <a:lstStyle/>
          <a:p>
            <a:fld id="{45BA3EC5-4A98-4785-8672-1EEE159023A2}" type="slidenum">
              <a:rPr kumimoji="1" lang="ja-JP" altLang="en-US" smtClean="0"/>
              <a:t>29</a:t>
            </a:fld>
            <a:endParaRPr kumimoji="1" lang="ja-JP" altLang="en-US"/>
          </a:p>
        </p:txBody>
      </p:sp>
    </p:spTree>
    <p:extLst>
      <p:ext uri="{BB962C8B-B14F-4D97-AF65-F5344CB8AC3E}">
        <p14:creationId xmlns:p14="http://schemas.microsoft.com/office/powerpoint/2010/main" val="8009738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・平成</a:t>
            </a:r>
            <a:r>
              <a:rPr kumimoji="1" lang="en-US" altLang="ja-JP"/>
              <a:t>30</a:t>
            </a:r>
            <a:r>
              <a:rPr kumimoji="1" lang="ja-JP" altLang="en-US"/>
              <a:t>年告示の高等学校学習指導要領において、理科の目標が示されております。</a:t>
            </a:r>
          </a:p>
          <a:p>
            <a:r>
              <a:rPr kumimoji="1" lang="ja-JP" altLang="en-US"/>
              <a:t>・理科の目標には、理科の見方・考え方を働かせ、見通しをもって観察、実験を行うことなどを通して、科学的に探究するために必要な資質・能力を育成することを目指すと記載されています。</a:t>
            </a:r>
          </a:p>
          <a:p>
            <a:r>
              <a:rPr kumimoji="1" lang="ja-JP" altLang="en-US"/>
              <a:t>・これらを踏まえて、本研修のねらいは、「</a:t>
            </a:r>
            <a:r>
              <a:rPr kumimoji="1" lang="en-US" altLang="ja-JP"/>
              <a:t>『</a:t>
            </a:r>
            <a:r>
              <a:rPr kumimoji="1" lang="ja-JP" altLang="en-US"/>
              <a:t>科学的に探究するために必要な資質・能力の育成</a:t>
            </a:r>
            <a:r>
              <a:rPr kumimoji="1" lang="en-US" altLang="ja-JP"/>
              <a:t>』</a:t>
            </a:r>
            <a:r>
              <a:rPr kumimoji="1" lang="ja-JP" altLang="en-US"/>
              <a:t>を実現するための授業改善を推進する。」ことといたしました。</a:t>
            </a:r>
          </a:p>
          <a:p>
            <a:endParaRPr kumimoji="1" lang="ja-JP" altLang="en-US"/>
          </a:p>
        </p:txBody>
      </p:sp>
      <p:sp>
        <p:nvSpPr>
          <p:cNvPr id="4" name="スライド番号プレースホルダー 3"/>
          <p:cNvSpPr>
            <a:spLocks noGrp="1"/>
          </p:cNvSpPr>
          <p:nvPr>
            <p:ph type="sldNum" sz="quarter" idx="5"/>
          </p:nvPr>
        </p:nvSpPr>
        <p:spPr/>
        <p:txBody>
          <a:bodyPr/>
          <a:lstStyle/>
          <a:p>
            <a:fld id="{45BA3EC5-4A98-4785-8672-1EEE159023A2}" type="slidenum">
              <a:rPr kumimoji="1" lang="ja-JP" altLang="en-US" smtClean="0"/>
              <a:t>3</a:t>
            </a:fld>
            <a:endParaRPr kumimoji="1" lang="ja-JP" altLang="en-US"/>
          </a:p>
        </p:txBody>
      </p:sp>
    </p:spTree>
    <p:extLst>
      <p:ext uri="{BB962C8B-B14F-4D97-AF65-F5344CB8AC3E}">
        <p14:creationId xmlns:p14="http://schemas.microsoft.com/office/powerpoint/2010/main" val="34979236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・最後に、指導案検討会・研究授業・研究協議・振り返りを踏まえ、「科学的に探究するために必要な資質・能力の育成」を実現するために重視していただきたい授業改善のポイントを４点お伝えします。</a:t>
            </a:r>
          </a:p>
          <a:p>
            <a:r>
              <a:rPr kumimoji="1" lang="ja-JP" altLang="en-US"/>
              <a:t>・まず第１に、生徒に身に付けさせたい資質・能力を明確化し、それに基づいた単元の指導計画を作成すること。</a:t>
            </a:r>
            <a:endParaRPr kumimoji="1" lang="en-US" altLang="ja-JP"/>
          </a:p>
          <a:p>
            <a:r>
              <a:rPr kumimoji="1" lang="ja-JP" altLang="en-US"/>
              <a:t>・第２に、探究活動においては、生徒の思考パターンを予想して、生徒観を踏まえた活動のロードマップを考え、それに応じた発問や授業展開を考えること。</a:t>
            </a:r>
            <a:endParaRPr kumimoji="1" lang="en-US" altLang="ja-JP"/>
          </a:p>
          <a:p>
            <a:r>
              <a:rPr kumimoji="1" lang="ja-JP" altLang="en-US"/>
              <a:t>・第３に、探究活動では、生徒が見通しを持って実験に取り組み、生徒が自らの考えをまとめ・表現する場面を適切に設定し、得られる新たな気づきや疑問を大切にすること。</a:t>
            </a:r>
            <a:endParaRPr kumimoji="1" lang="en-US" altLang="ja-JP"/>
          </a:p>
          <a:p>
            <a:r>
              <a:rPr kumimoji="1" lang="ja-JP" altLang="en-US"/>
              <a:t>・第４に、</a:t>
            </a:r>
            <a:r>
              <a:rPr kumimoji="1" lang="en-US" altLang="ja-JP"/>
              <a:t>ICT</a:t>
            </a:r>
            <a:r>
              <a:rPr kumimoji="1" lang="ja-JP" altLang="en-US"/>
              <a:t>を適切に活用することで、全体で生徒の意見等を効率よく集約し、探究活動の取組の質を高めることができることです。</a:t>
            </a:r>
            <a:endParaRPr kumimoji="1" lang="en-US" altLang="ja-JP"/>
          </a:p>
          <a:p>
            <a:r>
              <a:rPr kumimoji="1" lang="ja-JP" altLang="en-US"/>
              <a:t>以上のような点を踏まえながら、「科学的に探究するために必要な資質・能力の育成」を実現するための授業改善に取り組んでいただければと思います。これで、本日の研修を終わります。</a:t>
            </a:r>
          </a:p>
        </p:txBody>
      </p:sp>
      <p:sp>
        <p:nvSpPr>
          <p:cNvPr id="4" name="スライド番号プレースホルダー 3"/>
          <p:cNvSpPr>
            <a:spLocks noGrp="1"/>
          </p:cNvSpPr>
          <p:nvPr>
            <p:ph type="sldNum" sz="quarter" idx="5"/>
          </p:nvPr>
        </p:nvSpPr>
        <p:spPr/>
        <p:txBody>
          <a:bodyPr/>
          <a:lstStyle/>
          <a:p>
            <a:fld id="{45BA3EC5-4A98-4785-8672-1EEE159023A2}" type="slidenum">
              <a:rPr kumimoji="1" lang="ja-JP" altLang="en-US" smtClean="0"/>
              <a:t>30</a:t>
            </a:fld>
            <a:endParaRPr kumimoji="1" lang="ja-JP" altLang="en-US"/>
          </a:p>
        </p:txBody>
      </p:sp>
    </p:spTree>
    <p:extLst>
      <p:ext uri="{BB962C8B-B14F-4D97-AF65-F5344CB8AC3E}">
        <p14:creationId xmlns:p14="http://schemas.microsoft.com/office/powerpoint/2010/main" val="10745584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5BA3EC5-4A98-4785-8672-1EEE159023A2}" type="slidenum">
              <a:rPr kumimoji="1" lang="ja-JP" altLang="en-US" smtClean="0"/>
              <a:t>31</a:t>
            </a:fld>
            <a:endParaRPr kumimoji="1" lang="ja-JP" altLang="en-US"/>
          </a:p>
        </p:txBody>
      </p:sp>
    </p:spTree>
    <p:extLst>
      <p:ext uri="{BB962C8B-B14F-4D97-AF65-F5344CB8AC3E}">
        <p14:creationId xmlns:p14="http://schemas.microsoft.com/office/powerpoint/2010/main" val="16033220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・研究授業の概要を説明します。</a:t>
            </a:r>
          </a:p>
          <a:p>
            <a:r>
              <a:rPr kumimoji="1" lang="ja-JP" altLang="en-US"/>
              <a:t>・本時は、化学基礎の単元、「物質量と化学反応式」の第４時間目「物質の量」に関する探究活動です。本時のねらいは、</a:t>
            </a:r>
            <a:r>
              <a:rPr kumimoji="1" lang="en-US" altLang="ja-JP"/>
              <a:t>1 </a:t>
            </a:r>
            <a:r>
              <a:rPr kumimoji="1" lang="ja-JP" altLang="en-US"/>
              <a:t>円玉を用いた実験観察を通して 測定方法を探究するとともに、物質量とアボガドロ定数および質量と体積との関係性を見出すことです。</a:t>
            </a:r>
          </a:p>
        </p:txBody>
      </p:sp>
      <p:sp>
        <p:nvSpPr>
          <p:cNvPr id="4" name="スライド番号プレースホルダー 3"/>
          <p:cNvSpPr>
            <a:spLocks noGrp="1"/>
          </p:cNvSpPr>
          <p:nvPr>
            <p:ph type="sldNum" sz="quarter" idx="5"/>
          </p:nvPr>
        </p:nvSpPr>
        <p:spPr/>
        <p:txBody>
          <a:bodyPr/>
          <a:lstStyle/>
          <a:p>
            <a:fld id="{45BA3EC5-4A98-4785-8672-1EEE159023A2}" type="slidenum">
              <a:rPr kumimoji="1" lang="ja-JP" altLang="en-US" smtClean="0"/>
              <a:t>4</a:t>
            </a:fld>
            <a:endParaRPr kumimoji="1" lang="ja-JP" altLang="en-US"/>
          </a:p>
        </p:txBody>
      </p:sp>
    </p:spTree>
    <p:extLst>
      <p:ext uri="{BB962C8B-B14F-4D97-AF65-F5344CB8AC3E}">
        <p14:creationId xmlns:p14="http://schemas.microsoft.com/office/powerpoint/2010/main" val="9912844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・実験の概要をスライドに示します。</a:t>
            </a:r>
            <a:endParaRPr kumimoji="1" lang="en-US" altLang="ja-JP"/>
          </a:p>
          <a:p>
            <a:r>
              <a:rPr kumimoji="1" lang="ja-JP" altLang="en-US"/>
              <a:t>・本時の実験では、「アルミニウム</a:t>
            </a:r>
            <a:r>
              <a:rPr kumimoji="1" lang="en-US" altLang="ja-JP"/>
              <a:t>1 mol</a:t>
            </a:r>
            <a:r>
              <a:rPr kumimoji="1" lang="ja-JP" altLang="en-US"/>
              <a:t>の粒子数を求める」ことをテーマとし、１円玉を用いて、アルミニウムの質量から探究する方法を実践する班「質量班」と、アルミニウムの単位格子の体積から探究する方法を実践する班「体積班」に生徒の希望に応じて分かれて、探究活動を行いました。</a:t>
            </a:r>
          </a:p>
        </p:txBody>
      </p:sp>
      <p:sp>
        <p:nvSpPr>
          <p:cNvPr id="4" name="スライド番号プレースホルダー 3"/>
          <p:cNvSpPr>
            <a:spLocks noGrp="1"/>
          </p:cNvSpPr>
          <p:nvPr>
            <p:ph type="sldNum" sz="quarter" idx="5"/>
          </p:nvPr>
        </p:nvSpPr>
        <p:spPr/>
        <p:txBody>
          <a:bodyPr/>
          <a:lstStyle/>
          <a:p>
            <a:fld id="{45BA3EC5-4A98-4785-8672-1EEE159023A2}" type="slidenum">
              <a:rPr kumimoji="1" lang="ja-JP" altLang="en-US" smtClean="0"/>
              <a:t>5</a:t>
            </a:fld>
            <a:endParaRPr kumimoji="1" lang="ja-JP" altLang="en-US"/>
          </a:p>
        </p:txBody>
      </p:sp>
    </p:spTree>
    <p:extLst>
      <p:ext uri="{BB962C8B-B14F-4D97-AF65-F5344CB8AC3E}">
        <p14:creationId xmlns:p14="http://schemas.microsoft.com/office/powerpoint/2010/main" val="11888141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・このスライドでは、授業で使用したプリントの一部と、質量班、体積班の探究の様子を写真で示しています。</a:t>
            </a:r>
          </a:p>
        </p:txBody>
      </p:sp>
      <p:sp>
        <p:nvSpPr>
          <p:cNvPr id="4" name="スライド番号プレースホルダー 3"/>
          <p:cNvSpPr>
            <a:spLocks noGrp="1"/>
          </p:cNvSpPr>
          <p:nvPr>
            <p:ph type="sldNum" sz="quarter" idx="5"/>
          </p:nvPr>
        </p:nvSpPr>
        <p:spPr/>
        <p:txBody>
          <a:bodyPr/>
          <a:lstStyle/>
          <a:p>
            <a:fld id="{45BA3EC5-4A98-4785-8672-1EEE159023A2}" type="slidenum">
              <a:rPr kumimoji="1" lang="ja-JP" altLang="en-US" smtClean="0"/>
              <a:t>6</a:t>
            </a:fld>
            <a:endParaRPr kumimoji="1" lang="ja-JP" altLang="en-US"/>
          </a:p>
        </p:txBody>
      </p:sp>
    </p:spTree>
    <p:extLst>
      <p:ext uri="{BB962C8B-B14F-4D97-AF65-F5344CB8AC3E}">
        <p14:creationId xmlns:p14="http://schemas.microsoft.com/office/powerpoint/2010/main" val="25119861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・今回の研究授業の学習指導案の作成に向けて、主に３つの項目、５つの課題について、指導案検討会に参加いただいた複数の教員で意見を交わしました。</a:t>
            </a:r>
            <a:endParaRPr kumimoji="1" lang="en-US" altLang="ja-JP"/>
          </a:p>
          <a:p>
            <a:r>
              <a:rPr kumimoji="1" lang="ja-JP" altLang="en-US"/>
              <a:t>・１つ目の項目は実験内容や単元の指導計画に関するもの、２つ目の項目は探究の進め方に関するもの、３つ目の項目として</a:t>
            </a:r>
            <a:r>
              <a:rPr kumimoji="1" lang="en-US" altLang="ja-JP"/>
              <a:t>ICT</a:t>
            </a:r>
            <a:r>
              <a:rPr kumimoji="1" lang="ja-JP" altLang="en-US"/>
              <a:t>の活用に関するものを検討課題として、検討することとしました。</a:t>
            </a:r>
          </a:p>
          <a:p>
            <a:endParaRPr kumimoji="1" lang="ja-JP" altLang="en-US"/>
          </a:p>
        </p:txBody>
      </p:sp>
      <p:sp>
        <p:nvSpPr>
          <p:cNvPr id="4" name="スライド番号プレースホルダー 3"/>
          <p:cNvSpPr>
            <a:spLocks noGrp="1"/>
          </p:cNvSpPr>
          <p:nvPr>
            <p:ph type="sldNum" sz="quarter" idx="5"/>
          </p:nvPr>
        </p:nvSpPr>
        <p:spPr/>
        <p:txBody>
          <a:bodyPr/>
          <a:lstStyle/>
          <a:p>
            <a:fld id="{45BA3EC5-4A98-4785-8672-1EEE159023A2}" type="slidenum">
              <a:rPr kumimoji="1" lang="ja-JP" altLang="en-US" smtClean="0"/>
              <a:t>7</a:t>
            </a:fld>
            <a:endParaRPr kumimoji="1" lang="ja-JP" altLang="en-US"/>
          </a:p>
        </p:txBody>
      </p:sp>
    </p:spTree>
    <p:extLst>
      <p:ext uri="{BB962C8B-B14F-4D97-AF65-F5344CB8AC3E}">
        <p14:creationId xmlns:p14="http://schemas.microsoft.com/office/powerpoint/2010/main" val="36772528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・まず、実験内容についてです。</a:t>
            </a:r>
            <a:endParaRPr kumimoji="1" lang="en-US" altLang="ja-JP"/>
          </a:p>
          <a:p>
            <a:r>
              <a:rPr kumimoji="1" lang="ja-JP" altLang="en-US"/>
              <a:t>・当初は、生徒に粒子概念を身に付けさせるため、「ステアリン酸単分子膜によるアボガドロ数測定実験」に取り組ませることを検討しました。</a:t>
            </a:r>
          </a:p>
        </p:txBody>
      </p:sp>
      <p:sp>
        <p:nvSpPr>
          <p:cNvPr id="4" name="スライド番号プレースホルダー 3"/>
          <p:cNvSpPr>
            <a:spLocks noGrp="1"/>
          </p:cNvSpPr>
          <p:nvPr>
            <p:ph type="sldNum" sz="quarter" idx="5"/>
          </p:nvPr>
        </p:nvSpPr>
        <p:spPr/>
        <p:txBody>
          <a:bodyPr/>
          <a:lstStyle/>
          <a:p>
            <a:fld id="{45BA3EC5-4A98-4785-8672-1EEE159023A2}" type="slidenum">
              <a:rPr kumimoji="1" lang="ja-JP" altLang="en-US" smtClean="0"/>
              <a:t>8</a:t>
            </a:fld>
            <a:endParaRPr kumimoji="1" lang="ja-JP" altLang="en-US"/>
          </a:p>
        </p:txBody>
      </p:sp>
    </p:spTree>
    <p:extLst>
      <p:ext uri="{BB962C8B-B14F-4D97-AF65-F5344CB8AC3E}">
        <p14:creationId xmlns:p14="http://schemas.microsoft.com/office/powerpoint/2010/main" val="18547139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・また、単元の指導計画については、原子の相対質量・原子量、分子量・式量を扱った後、３時間目でアボガドロ数を導入する実験としてステアリン酸単分子膜の実験を行う計画を当初想定していました。</a:t>
            </a:r>
          </a:p>
        </p:txBody>
      </p:sp>
      <p:sp>
        <p:nvSpPr>
          <p:cNvPr id="4" name="スライド番号プレースホルダー 3"/>
          <p:cNvSpPr>
            <a:spLocks noGrp="1"/>
          </p:cNvSpPr>
          <p:nvPr>
            <p:ph type="sldNum" sz="quarter" idx="5"/>
          </p:nvPr>
        </p:nvSpPr>
        <p:spPr/>
        <p:txBody>
          <a:bodyPr/>
          <a:lstStyle/>
          <a:p>
            <a:fld id="{45BA3EC5-4A98-4785-8672-1EEE159023A2}" type="slidenum">
              <a:rPr kumimoji="1" lang="ja-JP" altLang="en-US" smtClean="0"/>
              <a:t>9</a:t>
            </a:fld>
            <a:endParaRPr kumimoji="1" lang="ja-JP" altLang="en-US"/>
          </a:p>
        </p:txBody>
      </p:sp>
    </p:spTree>
    <p:extLst>
      <p:ext uri="{BB962C8B-B14F-4D97-AF65-F5344CB8AC3E}">
        <p14:creationId xmlns:p14="http://schemas.microsoft.com/office/powerpoint/2010/main" val="29725082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83EC83F-5C40-3EAF-AAB1-4660473DB597}"/>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949E2A2C-6D05-3DBC-75D8-24E2401A96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2C632AA0-B3A6-B3CD-7FA3-DE86DBE8F8C8}"/>
              </a:ext>
            </a:extLst>
          </p:cNvPr>
          <p:cNvSpPr>
            <a:spLocks noGrp="1"/>
          </p:cNvSpPr>
          <p:nvPr>
            <p:ph type="dt" sz="half" idx="10"/>
          </p:nvPr>
        </p:nvSpPr>
        <p:spPr/>
        <p:txBody>
          <a:bodyPr/>
          <a:lstStyle/>
          <a:p>
            <a:fld id="{7B9DEA9C-C330-4EDF-9E19-2DD39ECEB65B}" type="datetimeFigureOut">
              <a:rPr kumimoji="1" lang="ja-JP" altLang="en-US" smtClean="0"/>
              <a:t>2024/4/15</a:t>
            </a:fld>
            <a:endParaRPr kumimoji="1" lang="ja-JP" altLang="en-US"/>
          </a:p>
        </p:txBody>
      </p:sp>
      <p:sp>
        <p:nvSpPr>
          <p:cNvPr id="5" name="フッター プレースホルダー 4">
            <a:extLst>
              <a:ext uri="{FF2B5EF4-FFF2-40B4-BE49-F238E27FC236}">
                <a16:creationId xmlns:a16="http://schemas.microsoft.com/office/drawing/2014/main" id="{97F3FF62-8583-8AEC-6066-9B9C1D7FC44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4434DF7-FBCE-2589-D23A-827A91317908}"/>
              </a:ext>
            </a:extLst>
          </p:cNvPr>
          <p:cNvSpPr>
            <a:spLocks noGrp="1"/>
          </p:cNvSpPr>
          <p:nvPr>
            <p:ph type="sldNum" sz="quarter" idx="12"/>
          </p:nvPr>
        </p:nvSpPr>
        <p:spPr/>
        <p:txBody>
          <a:bodyPr/>
          <a:lstStyle/>
          <a:p>
            <a:fld id="{E2987658-F0C9-4350-9961-95735D239CDD}" type="slidenum">
              <a:rPr kumimoji="1" lang="ja-JP" altLang="en-US" smtClean="0"/>
              <a:t>‹#›</a:t>
            </a:fld>
            <a:endParaRPr kumimoji="1" lang="ja-JP" altLang="en-US"/>
          </a:p>
        </p:txBody>
      </p:sp>
    </p:spTree>
    <p:extLst>
      <p:ext uri="{BB962C8B-B14F-4D97-AF65-F5344CB8AC3E}">
        <p14:creationId xmlns:p14="http://schemas.microsoft.com/office/powerpoint/2010/main" val="3468671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8DC2518-E29A-5341-F3A5-14E4EACEBC84}"/>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E9299DEE-8E3E-FDFE-4A15-D4CEB269D499}"/>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5037A58-6303-EC20-F84B-702DAA6F4BBA}"/>
              </a:ext>
            </a:extLst>
          </p:cNvPr>
          <p:cNvSpPr>
            <a:spLocks noGrp="1"/>
          </p:cNvSpPr>
          <p:nvPr>
            <p:ph type="dt" sz="half" idx="10"/>
          </p:nvPr>
        </p:nvSpPr>
        <p:spPr/>
        <p:txBody>
          <a:bodyPr/>
          <a:lstStyle/>
          <a:p>
            <a:fld id="{7B9DEA9C-C330-4EDF-9E19-2DD39ECEB65B}" type="datetimeFigureOut">
              <a:rPr kumimoji="1" lang="ja-JP" altLang="en-US" smtClean="0"/>
              <a:t>2024/4/15</a:t>
            </a:fld>
            <a:endParaRPr kumimoji="1" lang="ja-JP" altLang="en-US"/>
          </a:p>
        </p:txBody>
      </p:sp>
      <p:sp>
        <p:nvSpPr>
          <p:cNvPr id="5" name="フッター プレースホルダー 4">
            <a:extLst>
              <a:ext uri="{FF2B5EF4-FFF2-40B4-BE49-F238E27FC236}">
                <a16:creationId xmlns:a16="http://schemas.microsoft.com/office/drawing/2014/main" id="{3834377D-2C62-8E84-3B8F-65A7361AB80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356A392-463E-689B-B806-C0C927551F22}"/>
              </a:ext>
            </a:extLst>
          </p:cNvPr>
          <p:cNvSpPr>
            <a:spLocks noGrp="1"/>
          </p:cNvSpPr>
          <p:nvPr>
            <p:ph type="sldNum" sz="quarter" idx="12"/>
          </p:nvPr>
        </p:nvSpPr>
        <p:spPr/>
        <p:txBody>
          <a:bodyPr/>
          <a:lstStyle/>
          <a:p>
            <a:fld id="{E2987658-F0C9-4350-9961-95735D239CDD}" type="slidenum">
              <a:rPr kumimoji="1" lang="ja-JP" altLang="en-US" smtClean="0"/>
              <a:t>‹#›</a:t>
            </a:fld>
            <a:endParaRPr kumimoji="1" lang="ja-JP" altLang="en-US"/>
          </a:p>
        </p:txBody>
      </p:sp>
    </p:spTree>
    <p:extLst>
      <p:ext uri="{BB962C8B-B14F-4D97-AF65-F5344CB8AC3E}">
        <p14:creationId xmlns:p14="http://schemas.microsoft.com/office/powerpoint/2010/main" val="2891874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8DBC9B11-2DBF-3740-DB95-9DEBCB22D14E}"/>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FB4ABC35-15C1-ABAD-DB44-E1C3B558190C}"/>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683DEFC-8EE8-A68C-5C1B-F84DB5499C72}"/>
              </a:ext>
            </a:extLst>
          </p:cNvPr>
          <p:cNvSpPr>
            <a:spLocks noGrp="1"/>
          </p:cNvSpPr>
          <p:nvPr>
            <p:ph type="dt" sz="half" idx="10"/>
          </p:nvPr>
        </p:nvSpPr>
        <p:spPr/>
        <p:txBody>
          <a:bodyPr/>
          <a:lstStyle/>
          <a:p>
            <a:fld id="{7B9DEA9C-C330-4EDF-9E19-2DD39ECEB65B}" type="datetimeFigureOut">
              <a:rPr kumimoji="1" lang="ja-JP" altLang="en-US" smtClean="0"/>
              <a:t>2024/4/15</a:t>
            </a:fld>
            <a:endParaRPr kumimoji="1" lang="ja-JP" altLang="en-US"/>
          </a:p>
        </p:txBody>
      </p:sp>
      <p:sp>
        <p:nvSpPr>
          <p:cNvPr id="5" name="フッター プレースホルダー 4">
            <a:extLst>
              <a:ext uri="{FF2B5EF4-FFF2-40B4-BE49-F238E27FC236}">
                <a16:creationId xmlns:a16="http://schemas.microsoft.com/office/drawing/2014/main" id="{D93CA394-37E5-4702-BFDD-26C865FE4B7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AC26E5C-2737-5E16-A899-BDDD52BC3399}"/>
              </a:ext>
            </a:extLst>
          </p:cNvPr>
          <p:cNvSpPr>
            <a:spLocks noGrp="1"/>
          </p:cNvSpPr>
          <p:nvPr>
            <p:ph type="sldNum" sz="quarter" idx="12"/>
          </p:nvPr>
        </p:nvSpPr>
        <p:spPr/>
        <p:txBody>
          <a:bodyPr/>
          <a:lstStyle/>
          <a:p>
            <a:fld id="{E2987658-F0C9-4350-9961-95735D239CDD}" type="slidenum">
              <a:rPr kumimoji="1" lang="ja-JP" altLang="en-US" smtClean="0"/>
              <a:t>‹#›</a:t>
            </a:fld>
            <a:endParaRPr kumimoji="1" lang="ja-JP" altLang="en-US"/>
          </a:p>
        </p:txBody>
      </p:sp>
    </p:spTree>
    <p:extLst>
      <p:ext uri="{BB962C8B-B14F-4D97-AF65-F5344CB8AC3E}">
        <p14:creationId xmlns:p14="http://schemas.microsoft.com/office/powerpoint/2010/main" val="35075194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A104A73-DB4B-B276-E9D2-1ED9BBCDBC97}"/>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709C2FB-3732-5ED7-520D-24A5D191A794}"/>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252D64E-6B7A-0457-B07E-2A43E392CCD2}"/>
              </a:ext>
            </a:extLst>
          </p:cNvPr>
          <p:cNvSpPr>
            <a:spLocks noGrp="1"/>
          </p:cNvSpPr>
          <p:nvPr>
            <p:ph type="dt" sz="half" idx="10"/>
          </p:nvPr>
        </p:nvSpPr>
        <p:spPr/>
        <p:txBody>
          <a:bodyPr/>
          <a:lstStyle/>
          <a:p>
            <a:fld id="{7B9DEA9C-C330-4EDF-9E19-2DD39ECEB65B}" type="datetimeFigureOut">
              <a:rPr kumimoji="1" lang="ja-JP" altLang="en-US" smtClean="0"/>
              <a:t>2024/4/15</a:t>
            </a:fld>
            <a:endParaRPr kumimoji="1" lang="ja-JP" altLang="en-US"/>
          </a:p>
        </p:txBody>
      </p:sp>
      <p:sp>
        <p:nvSpPr>
          <p:cNvPr id="5" name="フッター プレースホルダー 4">
            <a:extLst>
              <a:ext uri="{FF2B5EF4-FFF2-40B4-BE49-F238E27FC236}">
                <a16:creationId xmlns:a16="http://schemas.microsoft.com/office/drawing/2014/main" id="{3034D254-C4FC-E558-3296-376D4442CB0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655655E-735F-B006-CA91-A571B6A3479B}"/>
              </a:ext>
            </a:extLst>
          </p:cNvPr>
          <p:cNvSpPr>
            <a:spLocks noGrp="1"/>
          </p:cNvSpPr>
          <p:nvPr>
            <p:ph type="sldNum" sz="quarter" idx="12"/>
          </p:nvPr>
        </p:nvSpPr>
        <p:spPr/>
        <p:txBody>
          <a:bodyPr/>
          <a:lstStyle/>
          <a:p>
            <a:fld id="{E2987658-F0C9-4350-9961-95735D239CDD}" type="slidenum">
              <a:rPr kumimoji="1" lang="ja-JP" altLang="en-US" smtClean="0"/>
              <a:t>‹#›</a:t>
            </a:fld>
            <a:endParaRPr kumimoji="1" lang="ja-JP" altLang="en-US"/>
          </a:p>
        </p:txBody>
      </p:sp>
    </p:spTree>
    <p:extLst>
      <p:ext uri="{BB962C8B-B14F-4D97-AF65-F5344CB8AC3E}">
        <p14:creationId xmlns:p14="http://schemas.microsoft.com/office/powerpoint/2010/main" val="1159519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6FABD5D-B803-CEA8-EF4E-5C29E85C5937}"/>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143AEA9-E2E8-E460-C472-6ACBE99D4BD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F7D6DA1E-E88F-6940-C645-EDDD1EC04D69}"/>
              </a:ext>
            </a:extLst>
          </p:cNvPr>
          <p:cNvSpPr>
            <a:spLocks noGrp="1"/>
          </p:cNvSpPr>
          <p:nvPr>
            <p:ph type="dt" sz="half" idx="10"/>
          </p:nvPr>
        </p:nvSpPr>
        <p:spPr/>
        <p:txBody>
          <a:bodyPr/>
          <a:lstStyle/>
          <a:p>
            <a:fld id="{7B9DEA9C-C330-4EDF-9E19-2DD39ECEB65B}" type="datetimeFigureOut">
              <a:rPr kumimoji="1" lang="ja-JP" altLang="en-US" smtClean="0"/>
              <a:t>2024/4/15</a:t>
            </a:fld>
            <a:endParaRPr kumimoji="1" lang="ja-JP" altLang="en-US"/>
          </a:p>
        </p:txBody>
      </p:sp>
      <p:sp>
        <p:nvSpPr>
          <p:cNvPr id="5" name="フッター プレースホルダー 4">
            <a:extLst>
              <a:ext uri="{FF2B5EF4-FFF2-40B4-BE49-F238E27FC236}">
                <a16:creationId xmlns:a16="http://schemas.microsoft.com/office/drawing/2014/main" id="{582E9DE9-37E2-802E-3DD5-A03175F3E06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8118BC3-26C3-D642-6C58-23B0F07729CC}"/>
              </a:ext>
            </a:extLst>
          </p:cNvPr>
          <p:cNvSpPr>
            <a:spLocks noGrp="1"/>
          </p:cNvSpPr>
          <p:nvPr>
            <p:ph type="sldNum" sz="quarter" idx="12"/>
          </p:nvPr>
        </p:nvSpPr>
        <p:spPr/>
        <p:txBody>
          <a:bodyPr/>
          <a:lstStyle/>
          <a:p>
            <a:fld id="{E2987658-F0C9-4350-9961-95735D239CDD}" type="slidenum">
              <a:rPr kumimoji="1" lang="ja-JP" altLang="en-US" smtClean="0"/>
              <a:t>‹#›</a:t>
            </a:fld>
            <a:endParaRPr kumimoji="1" lang="ja-JP" altLang="en-US"/>
          </a:p>
        </p:txBody>
      </p:sp>
    </p:spTree>
    <p:extLst>
      <p:ext uri="{BB962C8B-B14F-4D97-AF65-F5344CB8AC3E}">
        <p14:creationId xmlns:p14="http://schemas.microsoft.com/office/powerpoint/2010/main" val="18076023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ECE766F-630D-866A-BF97-5BD839081973}"/>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F1056EB-3513-5F76-AA74-8434962A4484}"/>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173E12C3-4868-AEBF-68DD-2113A7B2F4DB}"/>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2E112816-7137-75C2-08FB-10A0255570AE}"/>
              </a:ext>
            </a:extLst>
          </p:cNvPr>
          <p:cNvSpPr>
            <a:spLocks noGrp="1"/>
          </p:cNvSpPr>
          <p:nvPr>
            <p:ph type="dt" sz="half" idx="10"/>
          </p:nvPr>
        </p:nvSpPr>
        <p:spPr/>
        <p:txBody>
          <a:bodyPr/>
          <a:lstStyle/>
          <a:p>
            <a:fld id="{7B9DEA9C-C330-4EDF-9E19-2DD39ECEB65B}" type="datetimeFigureOut">
              <a:rPr kumimoji="1" lang="ja-JP" altLang="en-US" smtClean="0"/>
              <a:t>2024/4/15</a:t>
            </a:fld>
            <a:endParaRPr kumimoji="1" lang="ja-JP" altLang="en-US"/>
          </a:p>
        </p:txBody>
      </p:sp>
      <p:sp>
        <p:nvSpPr>
          <p:cNvPr id="6" name="フッター プレースホルダー 5">
            <a:extLst>
              <a:ext uri="{FF2B5EF4-FFF2-40B4-BE49-F238E27FC236}">
                <a16:creationId xmlns:a16="http://schemas.microsoft.com/office/drawing/2014/main" id="{2C6AA2A0-47DD-36B3-28C9-F9B190D2082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D5A3D1F-979D-74E0-E849-513BD4E6D653}"/>
              </a:ext>
            </a:extLst>
          </p:cNvPr>
          <p:cNvSpPr>
            <a:spLocks noGrp="1"/>
          </p:cNvSpPr>
          <p:nvPr>
            <p:ph type="sldNum" sz="quarter" idx="12"/>
          </p:nvPr>
        </p:nvSpPr>
        <p:spPr/>
        <p:txBody>
          <a:bodyPr/>
          <a:lstStyle/>
          <a:p>
            <a:fld id="{E2987658-F0C9-4350-9961-95735D239CDD}" type="slidenum">
              <a:rPr kumimoji="1" lang="ja-JP" altLang="en-US" smtClean="0"/>
              <a:t>‹#›</a:t>
            </a:fld>
            <a:endParaRPr kumimoji="1" lang="ja-JP" altLang="en-US"/>
          </a:p>
        </p:txBody>
      </p:sp>
    </p:spTree>
    <p:extLst>
      <p:ext uri="{BB962C8B-B14F-4D97-AF65-F5344CB8AC3E}">
        <p14:creationId xmlns:p14="http://schemas.microsoft.com/office/powerpoint/2010/main" val="3719805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4A52A9B-94BB-87B4-1552-977F5E9FFCAD}"/>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C960738-3223-9F49-0EA0-63373FE8A1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0A9811B7-E226-7B76-90C2-26230E68185B}"/>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ABDB99F9-EA47-4995-D257-AF857F4052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7DB2AFB9-45EC-BF55-2B84-9BEE6A340F21}"/>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7CAFC24D-A767-002E-9846-06D2D41B1ECC}"/>
              </a:ext>
            </a:extLst>
          </p:cNvPr>
          <p:cNvSpPr>
            <a:spLocks noGrp="1"/>
          </p:cNvSpPr>
          <p:nvPr>
            <p:ph type="dt" sz="half" idx="10"/>
          </p:nvPr>
        </p:nvSpPr>
        <p:spPr/>
        <p:txBody>
          <a:bodyPr/>
          <a:lstStyle/>
          <a:p>
            <a:fld id="{7B9DEA9C-C330-4EDF-9E19-2DD39ECEB65B}" type="datetimeFigureOut">
              <a:rPr kumimoji="1" lang="ja-JP" altLang="en-US" smtClean="0"/>
              <a:t>2024/4/15</a:t>
            </a:fld>
            <a:endParaRPr kumimoji="1" lang="ja-JP" altLang="en-US"/>
          </a:p>
        </p:txBody>
      </p:sp>
      <p:sp>
        <p:nvSpPr>
          <p:cNvPr id="8" name="フッター プレースホルダー 7">
            <a:extLst>
              <a:ext uri="{FF2B5EF4-FFF2-40B4-BE49-F238E27FC236}">
                <a16:creationId xmlns:a16="http://schemas.microsoft.com/office/drawing/2014/main" id="{0AB89B89-1029-BE6B-CFB8-0C62E3097148}"/>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7A4C2415-DC4D-DD45-1688-6FDEBC1661AB}"/>
              </a:ext>
            </a:extLst>
          </p:cNvPr>
          <p:cNvSpPr>
            <a:spLocks noGrp="1"/>
          </p:cNvSpPr>
          <p:nvPr>
            <p:ph type="sldNum" sz="quarter" idx="12"/>
          </p:nvPr>
        </p:nvSpPr>
        <p:spPr/>
        <p:txBody>
          <a:bodyPr/>
          <a:lstStyle/>
          <a:p>
            <a:fld id="{E2987658-F0C9-4350-9961-95735D239CDD}" type="slidenum">
              <a:rPr kumimoji="1" lang="ja-JP" altLang="en-US" smtClean="0"/>
              <a:t>‹#›</a:t>
            </a:fld>
            <a:endParaRPr kumimoji="1" lang="ja-JP" altLang="en-US"/>
          </a:p>
        </p:txBody>
      </p:sp>
    </p:spTree>
    <p:extLst>
      <p:ext uri="{BB962C8B-B14F-4D97-AF65-F5344CB8AC3E}">
        <p14:creationId xmlns:p14="http://schemas.microsoft.com/office/powerpoint/2010/main" val="799264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D1112F1-2BE8-5564-E6A3-3CB0B83E9A5B}"/>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A21179B5-AAB7-71E6-852E-0435E30F87FC}"/>
              </a:ext>
            </a:extLst>
          </p:cNvPr>
          <p:cNvSpPr>
            <a:spLocks noGrp="1"/>
          </p:cNvSpPr>
          <p:nvPr>
            <p:ph type="dt" sz="half" idx="10"/>
          </p:nvPr>
        </p:nvSpPr>
        <p:spPr/>
        <p:txBody>
          <a:bodyPr/>
          <a:lstStyle/>
          <a:p>
            <a:fld id="{7B9DEA9C-C330-4EDF-9E19-2DD39ECEB65B}" type="datetimeFigureOut">
              <a:rPr kumimoji="1" lang="ja-JP" altLang="en-US" smtClean="0"/>
              <a:t>2024/4/15</a:t>
            </a:fld>
            <a:endParaRPr kumimoji="1" lang="ja-JP" altLang="en-US"/>
          </a:p>
        </p:txBody>
      </p:sp>
      <p:sp>
        <p:nvSpPr>
          <p:cNvPr id="4" name="フッター プレースホルダー 3">
            <a:extLst>
              <a:ext uri="{FF2B5EF4-FFF2-40B4-BE49-F238E27FC236}">
                <a16:creationId xmlns:a16="http://schemas.microsoft.com/office/drawing/2014/main" id="{D348F10E-BD0E-236B-BB30-5C8826CE34FB}"/>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AB9E4E4D-EA1E-E839-E37C-D2A005024FE7}"/>
              </a:ext>
            </a:extLst>
          </p:cNvPr>
          <p:cNvSpPr>
            <a:spLocks noGrp="1"/>
          </p:cNvSpPr>
          <p:nvPr>
            <p:ph type="sldNum" sz="quarter" idx="12"/>
          </p:nvPr>
        </p:nvSpPr>
        <p:spPr/>
        <p:txBody>
          <a:bodyPr/>
          <a:lstStyle/>
          <a:p>
            <a:fld id="{E2987658-F0C9-4350-9961-95735D239CDD}" type="slidenum">
              <a:rPr kumimoji="1" lang="ja-JP" altLang="en-US" smtClean="0"/>
              <a:t>‹#›</a:t>
            </a:fld>
            <a:endParaRPr kumimoji="1" lang="ja-JP" altLang="en-US"/>
          </a:p>
        </p:txBody>
      </p:sp>
    </p:spTree>
    <p:extLst>
      <p:ext uri="{BB962C8B-B14F-4D97-AF65-F5344CB8AC3E}">
        <p14:creationId xmlns:p14="http://schemas.microsoft.com/office/powerpoint/2010/main" val="14892421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94B7370A-68FA-FAF5-BCF8-606B5DD51C68}"/>
              </a:ext>
            </a:extLst>
          </p:cNvPr>
          <p:cNvSpPr>
            <a:spLocks noGrp="1"/>
          </p:cNvSpPr>
          <p:nvPr>
            <p:ph type="dt" sz="half" idx="10"/>
          </p:nvPr>
        </p:nvSpPr>
        <p:spPr/>
        <p:txBody>
          <a:bodyPr/>
          <a:lstStyle/>
          <a:p>
            <a:fld id="{7B9DEA9C-C330-4EDF-9E19-2DD39ECEB65B}" type="datetimeFigureOut">
              <a:rPr kumimoji="1" lang="ja-JP" altLang="en-US" smtClean="0"/>
              <a:t>2024/4/15</a:t>
            </a:fld>
            <a:endParaRPr kumimoji="1" lang="ja-JP" altLang="en-US"/>
          </a:p>
        </p:txBody>
      </p:sp>
      <p:sp>
        <p:nvSpPr>
          <p:cNvPr id="3" name="フッター プレースホルダー 2">
            <a:extLst>
              <a:ext uri="{FF2B5EF4-FFF2-40B4-BE49-F238E27FC236}">
                <a16:creationId xmlns:a16="http://schemas.microsoft.com/office/drawing/2014/main" id="{260D8B04-63AE-9823-5381-2AA7D5970349}"/>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1853D1BC-1CD9-29D8-B80E-3E7CCB4336F8}"/>
              </a:ext>
            </a:extLst>
          </p:cNvPr>
          <p:cNvSpPr>
            <a:spLocks noGrp="1"/>
          </p:cNvSpPr>
          <p:nvPr>
            <p:ph type="sldNum" sz="quarter" idx="12"/>
          </p:nvPr>
        </p:nvSpPr>
        <p:spPr/>
        <p:txBody>
          <a:bodyPr/>
          <a:lstStyle/>
          <a:p>
            <a:fld id="{E2987658-F0C9-4350-9961-95735D239CDD}" type="slidenum">
              <a:rPr kumimoji="1" lang="ja-JP" altLang="en-US" smtClean="0"/>
              <a:t>‹#›</a:t>
            </a:fld>
            <a:endParaRPr kumimoji="1" lang="ja-JP" altLang="en-US"/>
          </a:p>
        </p:txBody>
      </p:sp>
    </p:spTree>
    <p:extLst>
      <p:ext uri="{BB962C8B-B14F-4D97-AF65-F5344CB8AC3E}">
        <p14:creationId xmlns:p14="http://schemas.microsoft.com/office/powerpoint/2010/main" val="29506305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119D322-B8DA-07F6-308D-24E3BB5C781B}"/>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2006158-63BA-6008-A878-4BCA5D3D148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3A350372-F198-1076-8452-561184FCC6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C8F22B5B-025B-0EA5-8A44-B7F636491604}"/>
              </a:ext>
            </a:extLst>
          </p:cNvPr>
          <p:cNvSpPr>
            <a:spLocks noGrp="1"/>
          </p:cNvSpPr>
          <p:nvPr>
            <p:ph type="dt" sz="half" idx="10"/>
          </p:nvPr>
        </p:nvSpPr>
        <p:spPr/>
        <p:txBody>
          <a:bodyPr/>
          <a:lstStyle/>
          <a:p>
            <a:fld id="{7B9DEA9C-C330-4EDF-9E19-2DD39ECEB65B}" type="datetimeFigureOut">
              <a:rPr kumimoji="1" lang="ja-JP" altLang="en-US" smtClean="0"/>
              <a:t>2024/4/15</a:t>
            </a:fld>
            <a:endParaRPr kumimoji="1" lang="ja-JP" altLang="en-US"/>
          </a:p>
        </p:txBody>
      </p:sp>
      <p:sp>
        <p:nvSpPr>
          <p:cNvPr id="6" name="フッター プレースホルダー 5">
            <a:extLst>
              <a:ext uri="{FF2B5EF4-FFF2-40B4-BE49-F238E27FC236}">
                <a16:creationId xmlns:a16="http://schemas.microsoft.com/office/drawing/2014/main" id="{BA9CE292-344F-AAC6-BB0D-D4E4990486B7}"/>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38D0903-43F1-21F3-EA3C-16220F2C0BCB}"/>
              </a:ext>
            </a:extLst>
          </p:cNvPr>
          <p:cNvSpPr>
            <a:spLocks noGrp="1"/>
          </p:cNvSpPr>
          <p:nvPr>
            <p:ph type="sldNum" sz="quarter" idx="12"/>
          </p:nvPr>
        </p:nvSpPr>
        <p:spPr/>
        <p:txBody>
          <a:bodyPr/>
          <a:lstStyle/>
          <a:p>
            <a:fld id="{E2987658-F0C9-4350-9961-95735D239CDD}" type="slidenum">
              <a:rPr kumimoji="1" lang="ja-JP" altLang="en-US" smtClean="0"/>
              <a:t>‹#›</a:t>
            </a:fld>
            <a:endParaRPr kumimoji="1" lang="ja-JP" altLang="en-US"/>
          </a:p>
        </p:txBody>
      </p:sp>
    </p:spTree>
    <p:extLst>
      <p:ext uri="{BB962C8B-B14F-4D97-AF65-F5344CB8AC3E}">
        <p14:creationId xmlns:p14="http://schemas.microsoft.com/office/powerpoint/2010/main" val="24463474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0B5F30D-9CA9-C956-C51F-48FEC48400A8}"/>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1273AD05-8915-3EE6-0A39-9A3544C27D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5829F263-DE91-D2C6-942D-6770A1A921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F7CD7699-5205-13AF-FD30-A240A45CC8D9}"/>
              </a:ext>
            </a:extLst>
          </p:cNvPr>
          <p:cNvSpPr>
            <a:spLocks noGrp="1"/>
          </p:cNvSpPr>
          <p:nvPr>
            <p:ph type="dt" sz="half" idx="10"/>
          </p:nvPr>
        </p:nvSpPr>
        <p:spPr/>
        <p:txBody>
          <a:bodyPr/>
          <a:lstStyle/>
          <a:p>
            <a:fld id="{7B9DEA9C-C330-4EDF-9E19-2DD39ECEB65B}" type="datetimeFigureOut">
              <a:rPr kumimoji="1" lang="ja-JP" altLang="en-US" smtClean="0"/>
              <a:t>2024/4/15</a:t>
            </a:fld>
            <a:endParaRPr kumimoji="1" lang="ja-JP" altLang="en-US"/>
          </a:p>
        </p:txBody>
      </p:sp>
      <p:sp>
        <p:nvSpPr>
          <p:cNvPr id="6" name="フッター プレースホルダー 5">
            <a:extLst>
              <a:ext uri="{FF2B5EF4-FFF2-40B4-BE49-F238E27FC236}">
                <a16:creationId xmlns:a16="http://schemas.microsoft.com/office/drawing/2014/main" id="{CCC2A6B4-E377-5D06-859A-4CB7D78312E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2C96053A-68F0-82C9-7D66-9DD0932EFC75}"/>
              </a:ext>
            </a:extLst>
          </p:cNvPr>
          <p:cNvSpPr>
            <a:spLocks noGrp="1"/>
          </p:cNvSpPr>
          <p:nvPr>
            <p:ph type="sldNum" sz="quarter" idx="12"/>
          </p:nvPr>
        </p:nvSpPr>
        <p:spPr/>
        <p:txBody>
          <a:bodyPr/>
          <a:lstStyle/>
          <a:p>
            <a:fld id="{E2987658-F0C9-4350-9961-95735D239CDD}" type="slidenum">
              <a:rPr kumimoji="1" lang="ja-JP" altLang="en-US" smtClean="0"/>
              <a:t>‹#›</a:t>
            </a:fld>
            <a:endParaRPr kumimoji="1" lang="ja-JP" altLang="en-US"/>
          </a:p>
        </p:txBody>
      </p:sp>
    </p:spTree>
    <p:extLst>
      <p:ext uri="{BB962C8B-B14F-4D97-AF65-F5344CB8AC3E}">
        <p14:creationId xmlns:p14="http://schemas.microsoft.com/office/powerpoint/2010/main" val="34134558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6408776E-D495-1C66-D589-3A25E702BF2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74A31D0-064A-394E-35E6-180787DDB6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F47E409-DA57-70E9-7F7C-057227CA61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9DEA9C-C330-4EDF-9E19-2DD39ECEB65B}" type="datetimeFigureOut">
              <a:rPr kumimoji="1" lang="ja-JP" altLang="en-US" smtClean="0"/>
              <a:t>2024/4/15</a:t>
            </a:fld>
            <a:endParaRPr kumimoji="1" lang="ja-JP" altLang="en-US"/>
          </a:p>
        </p:txBody>
      </p:sp>
      <p:sp>
        <p:nvSpPr>
          <p:cNvPr id="5" name="フッター プレースホルダー 4">
            <a:extLst>
              <a:ext uri="{FF2B5EF4-FFF2-40B4-BE49-F238E27FC236}">
                <a16:creationId xmlns:a16="http://schemas.microsoft.com/office/drawing/2014/main" id="{E7186703-87CC-1F25-D362-01DE9063759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8E963403-24F0-C83C-6B44-CAD03C7481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987658-F0C9-4350-9961-95735D239CDD}" type="slidenum">
              <a:rPr kumimoji="1" lang="ja-JP" altLang="en-US" smtClean="0"/>
              <a:t>‹#›</a:t>
            </a:fld>
            <a:endParaRPr kumimoji="1" lang="ja-JP" altLang="en-US"/>
          </a:p>
        </p:txBody>
      </p:sp>
    </p:spTree>
    <p:extLst>
      <p:ext uri="{BB962C8B-B14F-4D97-AF65-F5344CB8AC3E}">
        <p14:creationId xmlns:p14="http://schemas.microsoft.com/office/powerpoint/2010/main" val="1299568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microsoft.com/office/2007/relationships/hdphoto" Target="../media/hdphoto6.wdp"/><Relationship Id="rId5" Type="http://schemas.openxmlformats.org/officeDocument/2006/relationships/image" Target="../media/image11.png"/><Relationship Id="rId4" Type="http://schemas.microsoft.com/office/2007/relationships/hdphoto" Target="../media/hdphoto5.wdp"/></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microsoft.com/office/2007/relationships/hdphoto" Target="../media/hdphoto8.wdp"/><Relationship Id="rId5" Type="http://schemas.openxmlformats.org/officeDocument/2006/relationships/image" Target="../media/image13.png"/><Relationship Id="rId4" Type="http://schemas.microsoft.com/office/2007/relationships/hdphoto" Target="../media/hdphoto7.wdp"/></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microsoft.com/office/2007/relationships/hdphoto" Target="../media/hdphoto10.wdp"/><Relationship Id="rId5" Type="http://schemas.openxmlformats.org/officeDocument/2006/relationships/image" Target="../media/image15.png"/><Relationship Id="rId4" Type="http://schemas.microsoft.com/office/2007/relationships/hdphoto" Target="../media/hdphoto9.wdp"/></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microsoft.com/office/2007/relationships/hdphoto" Target="../media/hdphoto11.wdp"/></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microsoft.com/office/2007/relationships/hdphoto" Target="../media/hdphoto12.wdp"/></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microsoft.com/office/2007/relationships/hdphoto" Target="../media/hdphoto12.wdp"/><Relationship Id="rId5" Type="http://schemas.openxmlformats.org/officeDocument/2006/relationships/image" Target="../media/image17.png"/><Relationship Id="rId4" Type="http://schemas.microsoft.com/office/2007/relationships/hdphoto" Target="../media/hdphoto11.wdp"/></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microsoft.com/office/2007/relationships/hdphoto" Target="../media/hdphoto11.wdp"/><Relationship Id="rId5" Type="http://schemas.openxmlformats.org/officeDocument/2006/relationships/image" Target="../media/image16.png"/><Relationship Id="rId4" Type="http://schemas.microsoft.com/office/2007/relationships/hdphoto" Target="../media/hdphoto13.wdp"/></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microsoft.com/office/2007/relationships/hdphoto" Target="../media/hdphoto15.wdp"/><Relationship Id="rId5" Type="http://schemas.openxmlformats.org/officeDocument/2006/relationships/image" Target="../media/image20.png"/><Relationship Id="rId4" Type="http://schemas.microsoft.com/office/2007/relationships/hdphoto" Target="../media/hdphoto14.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8" Type="http://schemas.microsoft.com/office/2007/relationships/hdphoto" Target="../media/hdphoto18.wdp"/><Relationship Id="rId3" Type="http://schemas.openxmlformats.org/officeDocument/2006/relationships/image" Target="../media/image21.png"/><Relationship Id="rId7"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microsoft.com/office/2007/relationships/hdphoto" Target="../media/hdphoto17.wdp"/><Relationship Id="rId5" Type="http://schemas.openxmlformats.org/officeDocument/2006/relationships/image" Target="../media/image22.png"/><Relationship Id="rId4" Type="http://schemas.microsoft.com/office/2007/relationships/hdphoto" Target="../media/hdphoto16.wdp"/></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8" Type="http://schemas.microsoft.com/office/2007/relationships/hdphoto" Target="../media/hdphoto21.wdp"/><Relationship Id="rId3" Type="http://schemas.openxmlformats.org/officeDocument/2006/relationships/image" Target="../media/image24.png"/><Relationship Id="rId7"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microsoft.com/office/2007/relationships/hdphoto" Target="../media/hdphoto20.wdp"/><Relationship Id="rId5" Type="http://schemas.openxmlformats.org/officeDocument/2006/relationships/image" Target="../media/image25.png"/><Relationship Id="rId4" Type="http://schemas.microsoft.com/office/2007/relationships/hdphoto" Target="../media/hdphoto19.wdp"/></Relationships>
</file>

<file path=ppt/slides/_rels/slide23.xml.rels><?xml version="1.0" encoding="UTF-8" standalone="yes"?>
<Relationships xmlns="http://schemas.openxmlformats.org/package/2006/relationships"><Relationship Id="rId3" Type="http://schemas.openxmlformats.org/officeDocument/2006/relationships/hyperlink" Target="https://youtu.be/6uoZ_5f4SQo" TargetMode="External"/><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hyperlink" Target="https://youtu.be/W7bCshZcwA0" TargetMode="External"/><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hyperlink" Target="https://youtu.be/c9LhumSKjpk" TargetMode="External"/><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microsoft.com/office/2007/relationships/hdphoto" Target="../media/hdphoto3.wdp"/><Relationship Id="rId5" Type="http://schemas.openxmlformats.org/officeDocument/2006/relationships/image" Target="../media/image8.png"/><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microsoft.com/office/2007/relationships/hdphoto" Target="../media/hdphoto4.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603CAE13-D79F-277A-C61C-B14A9FE2C81C}"/>
              </a:ext>
            </a:extLst>
          </p:cNvPr>
          <p:cNvSpPr>
            <a:spLocks noGrp="1"/>
          </p:cNvSpPr>
          <p:nvPr>
            <p:ph type="title"/>
          </p:nvPr>
        </p:nvSpPr>
        <p:spPr>
          <a:xfrm>
            <a:off x="970720" y="1160256"/>
            <a:ext cx="10515600" cy="2881658"/>
          </a:xfrm>
        </p:spPr>
        <p:txBody>
          <a:bodyPr>
            <a:normAutofit/>
          </a:bodyPr>
          <a:lstStyle/>
          <a:p>
            <a:pPr algn="ctr"/>
            <a:r>
              <a:rPr lang="ja-JP" altLang="en-US">
                <a:latin typeface="HG丸ｺﾞｼｯｸM-PRO" panose="020F0600000000000000" pitchFamily="50" charset="-128"/>
                <a:ea typeface="HG丸ｺﾞｼｯｸM-PRO" panose="020F0600000000000000" pitchFamily="50" charset="-128"/>
              </a:rPr>
              <a:t>高等学校理科（化学基礎）における</a:t>
            </a:r>
            <a:br>
              <a:rPr lang="ja-JP" altLang="en-US">
                <a:latin typeface="HG丸ｺﾞｼｯｸM-PRO" panose="020F0600000000000000" pitchFamily="50" charset="-128"/>
                <a:ea typeface="HG丸ｺﾞｼｯｸM-PRO" panose="020F0600000000000000" pitchFamily="50" charset="-128"/>
              </a:rPr>
            </a:br>
            <a:r>
              <a:rPr lang="ja-JP" altLang="en-US">
                <a:latin typeface="HG丸ｺﾞｼｯｸM-PRO" panose="020F0600000000000000" pitchFamily="50" charset="-128"/>
                <a:ea typeface="HG丸ｺﾞｼｯｸM-PRO" panose="020F0600000000000000" pitchFamily="50" charset="-128"/>
              </a:rPr>
              <a:t>探究的な学びのための</a:t>
            </a:r>
            <a:br>
              <a:rPr lang="ja-JP" altLang="en-US">
                <a:latin typeface="HG丸ｺﾞｼｯｸM-PRO" panose="020F0600000000000000" pitchFamily="50" charset="-128"/>
                <a:ea typeface="HG丸ｺﾞｼｯｸM-PRO" panose="020F0600000000000000" pitchFamily="50" charset="-128"/>
              </a:rPr>
            </a:br>
            <a:r>
              <a:rPr lang="ja-JP" altLang="en-US">
                <a:latin typeface="HG丸ｺﾞｼｯｸM-PRO" panose="020F0600000000000000" pitchFamily="50" charset="-128"/>
                <a:ea typeface="HG丸ｺﾞｼｯｸM-PRO" panose="020F0600000000000000" pitchFamily="50" charset="-128"/>
              </a:rPr>
              <a:t>授業づくり</a:t>
            </a:r>
          </a:p>
        </p:txBody>
      </p:sp>
      <p:sp>
        <p:nvSpPr>
          <p:cNvPr id="5" name="字幕 7">
            <a:extLst>
              <a:ext uri="{FF2B5EF4-FFF2-40B4-BE49-F238E27FC236}">
                <a16:creationId xmlns:a16="http://schemas.microsoft.com/office/drawing/2014/main" id="{D23B5D56-3946-B41C-A3F9-1B4D5166B852}"/>
              </a:ext>
            </a:extLst>
          </p:cNvPr>
          <p:cNvSpPr txBox="1">
            <a:spLocks/>
          </p:cNvSpPr>
          <p:nvPr/>
        </p:nvSpPr>
        <p:spPr>
          <a:xfrm>
            <a:off x="2345052" y="4591247"/>
            <a:ext cx="7766936" cy="58976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ja-JP" altLang="en-US" sz="3600">
                <a:latin typeface="HG丸ｺﾞｼｯｸM-PRO" panose="020F0600000000000000" pitchFamily="50" charset="-128"/>
                <a:ea typeface="HG丸ｺﾞｼｯｸM-PRO" panose="020F0600000000000000" pitchFamily="50" charset="-128"/>
              </a:rPr>
              <a:t>～主体的な学びに向かうために～</a:t>
            </a:r>
          </a:p>
        </p:txBody>
      </p:sp>
    </p:spTree>
    <p:extLst>
      <p:ext uri="{BB962C8B-B14F-4D97-AF65-F5344CB8AC3E}">
        <p14:creationId xmlns:p14="http://schemas.microsoft.com/office/powerpoint/2010/main" val="19818265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30D6BB2-1E18-8817-B7D2-DFD82BD90ACD}"/>
              </a:ext>
            </a:extLst>
          </p:cNvPr>
          <p:cNvSpPr>
            <a:spLocks noGrp="1"/>
          </p:cNvSpPr>
          <p:nvPr>
            <p:ph type="title"/>
          </p:nvPr>
        </p:nvSpPr>
        <p:spPr>
          <a:xfrm>
            <a:off x="0" y="0"/>
            <a:ext cx="10515600" cy="1325563"/>
          </a:xfrm>
        </p:spPr>
        <p:txBody>
          <a:bodyPr/>
          <a:lstStyle/>
          <a:p>
            <a:r>
              <a:rPr lang="en-US" altLang="ja-JP"/>
              <a:t>4-1</a:t>
            </a:r>
            <a:r>
              <a:rPr kumimoji="1" lang="ja-JP" altLang="en-US"/>
              <a:t>　学習指導案の検討</a:t>
            </a:r>
          </a:p>
        </p:txBody>
      </p:sp>
      <p:cxnSp>
        <p:nvCxnSpPr>
          <p:cNvPr id="3" name="直線コネクタ 2">
            <a:extLst>
              <a:ext uri="{FF2B5EF4-FFF2-40B4-BE49-F238E27FC236}">
                <a16:creationId xmlns:a16="http://schemas.microsoft.com/office/drawing/2014/main" id="{4EEBAA1D-A397-31C0-C222-3D35A889401D}"/>
              </a:ext>
            </a:extLst>
          </p:cNvPr>
          <p:cNvCxnSpPr>
            <a:cxnSpLocks/>
          </p:cNvCxnSpPr>
          <p:nvPr/>
        </p:nvCxnSpPr>
        <p:spPr>
          <a:xfrm>
            <a:off x="0" y="1156747"/>
            <a:ext cx="12192000" cy="0"/>
          </a:xfrm>
          <a:prstGeom prst="line">
            <a:avLst/>
          </a:prstGeom>
          <a:ln w="127000">
            <a:gradFill>
              <a:gsLst>
                <a:gs pos="0">
                  <a:srgbClr val="009900"/>
                </a:gs>
                <a:gs pos="100000">
                  <a:schemeClr val="bg1"/>
                </a:gs>
              </a:gsLst>
              <a:lin ang="5400000" scaled="1"/>
            </a:gradFill>
          </a:ln>
        </p:spPr>
        <p:style>
          <a:lnRef idx="1">
            <a:schemeClr val="accent1"/>
          </a:lnRef>
          <a:fillRef idx="0">
            <a:schemeClr val="accent1"/>
          </a:fillRef>
          <a:effectRef idx="0">
            <a:schemeClr val="accent1"/>
          </a:effectRef>
          <a:fontRef idx="minor">
            <a:schemeClr val="tx1"/>
          </a:fontRef>
        </p:style>
      </p:cxnSp>
      <p:sp>
        <p:nvSpPr>
          <p:cNvPr id="4" name="テキスト ボックス 3">
            <a:extLst>
              <a:ext uri="{FF2B5EF4-FFF2-40B4-BE49-F238E27FC236}">
                <a16:creationId xmlns:a16="http://schemas.microsoft.com/office/drawing/2014/main" id="{1F3FAF55-E7D7-E45A-4135-9CE3B94A8CBC}"/>
              </a:ext>
            </a:extLst>
          </p:cNvPr>
          <p:cNvSpPr txBox="1"/>
          <p:nvPr/>
        </p:nvSpPr>
        <p:spPr>
          <a:xfrm>
            <a:off x="116114" y="1270578"/>
            <a:ext cx="11480800" cy="584775"/>
          </a:xfrm>
          <a:prstGeom prst="rect">
            <a:avLst/>
          </a:prstGeom>
          <a:noFill/>
        </p:spPr>
        <p:txBody>
          <a:bodyPr wrap="square" rtlCol="0">
            <a:spAutoFit/>
          </a:bodyPr>
          <a:lstStyle/>
          <a:p>
            <a:r>
              <a:rPr kumimoji="1" lang="ja-JP" altLang="en-US" sz="3200" b="1"/>
              <a:t>＜指導案検討会等での意見＞</a:t>
            </a:r>
            <a:r>
              <a:rPr kumimoji="1" lang="en-US" altLang="ja-JP" sz="3200"/>
              <a:t>【</a:t>
            </a:r>
            <a:r>
              <a:rPr kumimoji="1" lang="ja-JP" altLang="en-US" sz="3200"/>
              <a:t>課題</a:t>
            </a:r>
            <a:r>
              <a:rPr kumimoji="1" lang="en-US" altLang="ja-JP" sz="3200"/>
              <a:t>1-1】【</a:t>
            </a:r>
            <a:r>
              <a:rPr kumimoji="1" lang="ja-JP" altLang="en-US" sz="3200"/>
              <a:t>課題</a:t>
            </a:r>
            <a:r>
              <a:rPr kumimoji="1" lang="en-US" altLang="ja-JP" sz="3200"/>
              <a:t>1-2】</a:t>
            </a:r>
            <a:endParaRPr kumimoji="1" lang="ja-JP" altLang="en-US" sz="3200"/>
          </a:p>
        </p:txBody>
      </p:sp>
      <p:sp>
        <p:nvSpPr>
          <p:cNvPr id="6" name="テキスト ボックス 5">
            <a:extLst>
              <a:ext uri="{FF2B5EF4-FFF2-40B4-BE49-F238E27FC236}">
                <a16:creationId xmlns:a16="http://schemas.microsoft.com/office/drawing/2014/main" id="{B1F35B64-AE7E-0646-67C3-CE443E0E6A62}"/>
              </a:ext>
            </a:extLst>
          </p:cNvPr>
          <p:cNvSpPr txBox="1"/>
          <p:nvPr/>
        </p:nvSpPr>
        <p:spPr>
          <a:xfrm>
            <a:off x="210456" y="1838557"/>
            <a:ext cx="11749315" cy="4401205"/>
          </a:xfrm>
          <a:prstGeom prst="rect">
            <a:avLst/>
          </a:prstGeom>
          <a:noFill/>
        </p:spPr>
        <p:txBody>
          <a:bodyPr wrap="square" rtlCol="0">
            <a:spAutoFit/>
          </a:bodyPr>
          <a:lstStyle/>
          <a:p>
            <a:r>
              <a:rPr lang="ja-JP" altLang="en-US" sz="2800"/>
              <a:t>①　ヘキサン溶液の</a:t>
            </a:r>
            <a:r>
              <a:rPr lang="ja-JP" altLang="en-US" sz="2800">
                <a:solidFill>
                  <a:srgbClr val="FF0000"/>
                </a:solidFill>
              </a:rPr>
              <a:t>体積と質量を求める過程にハードル</a:t>
            </a:r>
            <a:r>
              <a:rPr lang="ja-JP" altLang="en-US" sz="2800"/>
              <a:t>がある。</a:t>
            </a:r>
            <a:endParaRPr lang="en-US" altLang="ja-JP" sz="2800"/>
          </a:p>
          <a:p>
            <a:r>
              <a:rPr lang="ja-JP" altLang="en-US" sz="2800"/>
              <a:t>②</a:t>
            </a:r>
            <a:r>
              <a:rPr kumimoji="1" lang="ja-JP" altLang="en-US" sz="2800"/>
              <a:t>　ステアリン酸が身近なものではなく、</a:t>
            </a:r>
            <a:r>
              <a:rPr kumimoji="1" lang="ja-JP" altLang="en-US" sz="2800">
                <a:solidFill>
                  <a:srgbClr val="FF0000"/>
                </a:solidFill>
              </a:rPr>
              <a:t>実験そのものの原理や計算と　　　　</a:t>
            </a:r>
            <a:endParaRPr kumimoji="1" lang="en-US" altLang="ja-JP" sz="2800">
              <a:solidFill>
                <a:srgbClr val="FF0000"/>
              </a:solidFill>
            </a:endParaRPr>
          </a:p>
          <a:p>
            <a:r>
              <a:rPr lang="ja-JP" altLang="en-US" sz="2800">
                <a:solidFill>
                  <a:srgbClr val="FF0000"/>
                </a:solidFill>
              </a:rPr>
              <a:t>　</a:t>
            </a:r>
            <a:r>
              <a:rPr kumimoji="1" lang="ja-JP" altLang="en-US" sz="2800">
                <a:solidFill>
                  <a:srgbClr val="FF0000"/>
                </a:solidFill>
              </a:rPr>
              <a:t>単位の変換をどう指導するかが難しい</a:t>
            </a:r>
            <a:r>
              <a:rPr kumimoji="1" lang="ja-JP" altLang="en-US" sz="2800"/>
              <a:t>。</a:t>
            </a:r>
            <a:endParaRPr kumimoji="1" lang="en-US" altLang="ja-JP" sz="2800"/>
          </a:p>
          <a:p>
            <a:r>
              <a:rPr lang="ja-JP" altLang="en-US" sz="2800"/>
              <a:t>③　３時間目がこの実験であるので、どのように授業が進んでいくのか</a:t>
            </a:r>
            <a:endParaRPr lang="en-US" altLang="ja-JP" sz="2800"/>
          </a:p>
          <a:p>
            <a:r>
              <a:rPr lang="ja-JP" altLang="en-US" sz="2800"/>
              <a:t>　が疑問である。</a:t>
            </a:r>
            <a:endParaRPr kumimoji="1" lang="en-US" altLang="ja-JP" sz="2800"/>
          </a:p>
          <a:p>
            <a:r>
              <a:rPr lang="ja-JP" altLang="en-US" sz="2800"/>
              <a:t>④　この実験を扱うのであれば、</a:t>
            </a:r>
            <a:r>
              <a:rPr lang="ja-JP" altLang="en-US" sz="2800">
                <a:solidFill>
                  <a:srgbClr val="FF0000"/>
                </a:solidFill>
              </a:rPr>
              <a:t>モル質量を扱ってからが望ましい</a:t>
            </a:r>
            <a:r>
              <a:rPr lang="ja-JP" altLang="en-US" sz="2800"/>
              <a:t>。</a:t>
            </a:r>
            <a:endParaRPr lang="en-US" altLang="ja-JP" sz="2800"/>
          </a:p>
          <a:p>
            <a:r>
              <a:rPr kumimoji="1" lang="ja-JP" altLang="en-US" sz="2800"/>
              <a:t>⑤　抽象的な内容であるので、</a:t>
            </a:r>
            <a:r>
              <a:rPr kumimoji="1" lang="ja-JP" altLang="en-US" sz="2800">
                <a:solidFill>
                  <a:srgbClr val="FF0000"/>
                </a:solidFill>
              </a:rPr>
              <a:t>単元の指導計画</a:t>
            </a:r>
            <a:r>
              <a:rPr kumimoji="1" lang="ja-JP" altLang="en-US" sz="2800"/>
              <a:t>を通じて、イメージ化し</a:t>
            </a:r>
            <a:endParaRPr kumimoji="1" lang="en-US" altLang="ja-JP" sz="2800"/>
          </a:p>
          <a:p>
            <a:r>
              <a:rPr lang="ja-JP" altLang="en-US" sz="2800"/>
              <a:t>　</a:t>
            </a:r>
            <a:r>
              <a:rPr kumimoji="1" lang="ja-JP" altLang="en-US" sz="2800"/>
              <a:t>ていくことが大切である。</a:t>
            </a:r>
            <a:endParaRPr kumimoji="1" lang="en-US" altLang="ja-JP" sz="2800"/>
          </a:p>
          <a:p>
            <a:r>
              <a:rPr lang="ja-JP" altLang="en-US" sz="2800"/>
              <a:t>⑥　授業のねらいを実現する</a:t>
            </a:r>
            <a:r>
              <a:rPr lang="ja-JP" altLang="en-US" sz="2800">
                <a:solidFill>
                  <a:srgbClr val="FF0000"/>
                </a:solidFill>
              </a:rPr>
              <a:t>身近にある粒子の数や質量を調べる取組</a:t>
            </a:r>
            <a:r>
              <a:rPr lang="ja-JP" altLang="en-US" sz="2800"/>
              <a:t>を</a:t>
            </a:r>
            <a:endParaRPr lang="en-US" altLang="ja-JP" sz="2800"/>
          </a:p>
          <a:p>
            <a:r>
              <a:rPr lang="ja-JP" altLang="en-US" sz="2800"/>
              <a:t>　考えるのも１つの方法である。</a:t>
            </a:r>
            <a:endParaRPr kumimoji="1" lang="ja-JP" altLang="en-US" sz="2800"/>
          </a:p>
        </p:txBody>
      </p:sp>
      <p:sp>
        <p:nvSpPr>
          <p:cNvPr id="8" name="テキスト ボックス 7">
            <a:extLst>
              <a:ext uri="{FF2B5EF4-FFF2-40B4-BE49-F238E27FC236}">
                <a16:creationId xmlns:a16="http://schemas.microsoft.com/office/drawing/2014/main" id="{1F237783-BED5-FF90-9DDC-3481CF9F4868}"/>
              </a:ext>
            </a:extLst>
          </p:cNvPr>
          <p:cNvSpPr txBox="1"/>
          <p:nvPr/>
        </p:nvSpPr>
        <p:spPr>
          <a:xfrm>
            <a:off x="362855" y="6167192"/>
            <a:ext cx="11364685" cy="584775"/>
          </a:xfrm>
          <a:prstGeom prst="rect">
            <a:avLst/>
          </a:prstGeom>
          <a:solidFill>
            <a:srgbClr val="FFFFBD"/>
          </a:solidFill>
        </p:spPr>
        <p:txBody>
          <a:bodyPr wrap="square" rtlCol="0">
            <a:spAutoFit/>
          </a:bodyPr>
          <a:lstStyle/>
          <a:p>
            <a:r>
              <a:rPr kumimoji="1" lang="ja-JP" altLang="en-US" sz="3200">
                <a:solidFill>
                  <a:srgbClr val="FF0000"/>
                </a:solidFill>
                <a:latin typeface="HG丸ｺﾞｼｯｸM-PRO" panose="020F0600000000000000" pitchFamily="50" charset="-128"/>
                <a:ea typeface="HG丸ｺﾞｼｯｸM-PRO" panose="020F0600000000000000" pitchFamily="50" charset="-128"/>
              </a:rPr>
              <a:t>実験内容</a:t>
            </a:r>
            <a:r>
              <a:rPr kumimoji="1" lang="ja-JP" altLang="en-US" sz="3200">
                <a:latin typeface="HG丸ｺﾞｼｯｸM-PRO" panose="020F0600000000000000" pitchFamily="50" charset="-128"/>
                <a:ea typeface="HG丸ｺﾞｼｯｸM-PRO" panose="020F0600000000000000" pitchFamily="50" charset="-128"/>
              </a:rPr>
              <a:t>や粒子概念が身に着く</a:t>
            </a:r>
            <a:r>
              <a:rPr kumimoji="1" lang="ja-JP" altLang="en-US" sz="3200">
                <a:solidFill>
                  <a:srgbClr val="FF0000"/>
                </a:solidFill>
                <a:latin typeface="HG丸ｺﾞｼｯｸM-PRO" panose="020F0600000000000000" pitchFamily="50" charset="-128"/>
                <a:ea typeface="HG丸ｺﾞｼｯｸM-PRO" panose="020F0600000000000000" pitchFamily="50" charset="-128"/>
              </a:rPr>
              <a:t>単元内容の配列</a:t>
            </a:r>
            <a:r>
              <a:rPr kumimoji="1" lang="ja-JP" altLang="en-US" sz="3200">
                <a:latin typeface="HG丸ｺﾞｼｯｸM-PRO" panose="020F0600000000000000" pitchFamily="50" charset="-128"/>
                <a:ea typeface="HG丸ｺﾞｼｯｸM-PRO" panose="020F0600000000000000" pitchFamily="50" charset="-128"/>
              </a:rPr>
              <a:t>について検討</a:t>
            </a:r>
          </a:p>
        </p:txBody>
      </p:sp>
    </p:spTree>
    <p:extLst>
      <p:ext uri="{BB962C8B-B14F-4D97-AF65-F5344CB8AC3E}">
        <p14:creationId xmlns:p14="http://schemas.microsoft.com/office/powerpoint/2010/main" val="26681570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BBE1430-1C52-9EF0-76A2-3B23308FA766}"/>
              </a:ext>
            </a:extLst>
          </p:cNvPr>
          <p:cNvSpPr>
            <a:spLocks noGrp="1"/>
          </p:cNvSpPr>
          <p:nvPr>
            <p:ph type="title"/>
          </p:nvPr>
        </p:nvSpPr>
        <p:spPr>
          <a:xfrm>
            <a:off x="0" y="0"/>
            <a:ext cx="10515600" cy="1325563"/>
          </a:xfrm>
        </p:spPr>
        <p:txBody>
          <a:bodyPr/>
          <a:lstStyle/>
          <a:p>
            <a:r>
              <a:rPr lang="en-US" altLang="ja-JP"/>
              <a:t>5-1</a:t>
            </a:r>
            <a:r>
              <a:rPr lang="ja-JP" altLang="en-US"/>
              <a:t>　検討結果</a:t>
            </a:r>
            <a:r>
              <a:rPr lang="en-US" altLang="ja-JP"/>
              <a:t>【</a:t>
            </a:r>
            <a:r>
              <a:rPr lang="ja-JP" altLang="en-US"/>
              <a:t>課題</a:t>
            </a:r>
            <a:r>
              <a:rPr lang="en-US" altLang="ja-JP"/>
              <a:t>1-1】</a:t>
            </a:r>
            <a:endParaRPr kumimoji="1" lang="ja-JP" altLang="en-US"/>
          </a:p>
        </p:txBody>
      </p:sp>
      <p:cxnSp>
        <p:nvCxnSpPr>
          <p:cNvPr id="3" name="直線コネクタ 2">
            <a:extLst>
              <a:ext uri="{FF2B5EF4-FFF2-40B4-BE49-F238E27FC236}">
                <a16:creationId xmlns:a16="http://schemas.microsoft.com/office/drawing/2014/main" id="{3C334643-82DD-1187-6D19-31E48837C34E}"/>
              </a:ext>
            </a:extLst>
          </p:cNvPr>
          <p:cNvCxnSpPr>
            <a:cxnSpLocks/>
          </p:cNvCxnSpPr>
          <p:nvPr/>
        </p:nvCxnSpPr>
        <p:spPr>
          <a:xfrm>
            <a:off x="0" y="1156747"/>
            <a:ext cx="12192000" cy="0"/>
          </a:xfrm>
          <a:prstGeom prst="line">
            <a:avLst/>
          </a:prstGeom>
          <a:ln w="127000">
            <a:gradFill>
              <a:gsLst>
                <a:gs pos="0">
                  <a:srgbClr val="009900"/>
                </a:gs>
                <a:gs pos="100000">
                  <a:schemeClr val="bg1"/>
                </a:gs>
              </a:gsLst>
              <a:lin ang="5400000" scaled="1"/>
            </a:gradFill>
          </a:ln>
        </p:spPr>
        <p:style>
          <a:lnRef idx="1">
            <a:schemeClr val="accent1"/>
          </a:lnRef>
          <a:fillRef idx="0">
            <a:schemeClr val="accent1"/>
          </a:fillRef>
          <a:effectRef idx="0">
            <a:schemeClr val="accent1"/>
          </a:effectRef>
          <a:fontRef idx="minor">
            <a:schemeClr val="tx1"/>
          </a:fontRef>
        </p:style>
      </p:cxnSp>
      <p:sp>
        <p:nvSpPr>
          <p:cNvPr id="6" name="テキスト ボックス 5">
            <a:extLst>
              <a:ext uri="{FF2B5EF4-FFF2-40B4-BE49-F238E27FC236}">
                <a16:creationId xmlns:a16="http://schemas.microsoft.com/office/drawing/2014/main" id="{D1E81B5E-AF9C-4D5F-6790-9140F0E27967}"/>
              </a:ext>
            </a:extLst>
          </p:cNvPr>
          <p:cNvSpPr txBox="1"/>
          <p:nvPr/>
        </p:nvSpPr>
        <p:spPr>
          <a:xfrm>
            <a:off x="319314" y="1344875"/>
            <a:ext cx="11553371" cy="954107"/>
          </a:xfrm>
          <a:prstGeom prst="rect">
            <a:avLst/>
          </a:prstGeom>
          <a:noFill/>
        </p:spPr>
        <p:txBody>
          <a:bodyPr wrap="square" rtlCol="0">
            <a:spAutoFit/>
          </a:bodyPr>
          <a:lstStyle/>
          <a:p>
            <a:r>
              <a:rPr kumimoji="1" lang="ja-JP" altLang="en-US" sz="2800"/>
              <a:t>実験内容を「ステアリン酸単分子膜」の実験から、「</a:t>
            </a:r>
            <a:r>
              <a:rPr kumimoji="1" lang="ja-JP" altLang="en-US" sz="2800">
                <a:solidFill>
                  <a:srgbClr val="FF0000"/>
                </a:solidFill>
              </a:rPr>
              <a:t>１円玉を用いた実験</a:t>
            </a:r>
            <a:r>
              <a:rPr kumimoji="1" lang="ja-JP" altLang="en-US" sz="2800"/>
              <a:t>」へと変更した。</a:t>
            </a:r>
          </a:p>
        </p:txBody>
      </p:sp>
      <p:pic>
        <p:nvPicPr>
          <p:cNvPr id="8" name="図 7">
            <a:extLst>
              <a:ext uri="{FF2B5EF4-FFF2-40B4-BE49-F238E27FC236}">
                <a16:creationId xmlns:a16="http://schemas.microsoft.com/office/drawing/2014/main" id="{4E743BA2-A0CE-3B22-F2D1-DD9F99B46A1E}"/>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80000"/>
                    </a14:imgEffect>
                  </a14:imgLayer>
                </a14:imgProps>
              </a:ext>
            </a:extLst>
          </a:blip>
          <a:srcRect l="11146" r="17180"/>
          <a:stretch/>
        </p:blipFill>
        <p:spPr>
          <a:xfrm>
            <a:off x="145143" y="2313495"/>
            <a:ext cx="5413828" cy="3028950"/>
          </a:xfrm>
          <a:prstGeom prst="rect">
            <a:avLst/>
          </a:prstGeom>
        </p:spPr>
      </p:pic>
      <p:pic>
        <p:nvPicPr>
          <p:cNvPr id="10" name="図 9">
            <a:extLst>
              <a:ext uri="{FF2B5EF4-FFF2-40B4-BE49-F238E27FC236}">
                <a16:creationId xmlns:a16="http://schemas.microsoft.com/office/drawing/2014/main" id="{65B6D7D1-60FD-FF59-733C-A216EF586837}"/>
              </a:ext>
            </a:extLst>
          </p:cNvPr>
          <p:cNvPicPr>
            <a:picLocks noChangeAspect="1"/>
          </p:cNvPicPr>
          <p:nvPr/>
        </p:nvPicPr>
        <p:blipFill rotWithShape="1">
          <a:blip r:embed="rId5">
            <a:extLst>
              <a:ext uri="{BEBA8EAE-BF5A-486C-A8C5-ECC9F3942E4B}">
                <a14:imgProps xmlns:a14="http://schemas.microsoft.com/office/drawing/2010/main">
                  <a14:imgLayer r:embed="rId6">
                    <a14:imgEffect>
                      <a14:sharpenSoften amount="80000"/>
                    </a14:imgEffect>
                  </a14:imgLayer>
                </a14:imgProps>
              </a:ext>
            </a:extLst>
          </a:blip>
          <a:srcRect l="11097" r="17228"/>
          <a:stretch/>
        </p:blipFill>
        <p:spPr>
          <a:xfrm>
            <a:off x="6458857" y="1821928"/>
            <a:ext cx="5413828" cy="4095750"/>
          </a:xfrm>
          <a:prstGeom prst="rect">
            <a:avLst/>
          </a:prstGeom>
        </p:spPr>
      </p:pic>
      <p:sp>
        <p:nvSpPr>
          <p:cNvPr id="11" name="矢印: 右 10">
            <a:extLst>
              <a:ext uri="{FF2B5EF4-FFF2-40B4-BE49-F238E27FC236}">
                <a16:creationId xmlns:a16="http://schemas.microsoft.com/office/drawing/2014/main" id="{FB0D57ED-A98A-4523-F0FB-9FEEB1EC7D62}"/>
              </a:ext>
            </a:extLst>
          </p:cNvPr>
          <p:cNvSpPr/>
          <p:nvPr/>
        </p:nvSpPr>
        <p:spPr>
          <a:xfrm>
            <a:off x="5646056" y="3429000"/>
            <a:ext cx="899886" cy="954107"/>
          </a:xfrm>
          <a:prstGeom prst="rightArrow">
            <a:avLst/>
          </a:prstGeom>
          <a:solidFill>
            <a:srgbClr val="FFFF00"/>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0810B531-209F-05D6-3647-197FFF968B1D}"/>
              </a:ext>
            </a:extLst>
          </p:cNvPr>
          <p:cNvSpPr txBox="1"/>
          <p:nvPr/>
        </p:nvSpPr>
        <p:spPr>
          <a:xfrm>
            <a:off x="319314" y="6161743"/>
            <a:ext cx="11379200" cy="523220"/>
          </a:xfrm>
          <a:prstGeom prst="rect">
            <a:avLst/>
          </a:prstGeom>
          <a:solidFill>
            <a:srgbClr val="FFFFBD"/>
          </a:solidFill>
        </p:spPr>
        <p:txBody>
          <a:bodyPr wrap="square" rtlCol="0">
            <a:spAutoFit/>
          </a:bodyPr>
          <a:lstStyle/>
          <a:p>
            <a:r>
              <a:rPr kumimoji="1" lang="ja-JP" altLang="en-US" sz="2800">
                <a:latin typeface="HG丸ｺﾞｼｯｸM-PRO" panose="020F0600000000000000" pitchFamily="50" charset="-128"/>
                <a:ea typeface="HG丸ｺﾞｼｯｸM-PRO" panose="020F0600000000000000" pitchFamily="50" charset="-128"/>
              </a:rPr>
              <a:t>１円玉を用いることで、</a:t>
            </a:r>
            <a:r>
              <a:rPr kumimoji="1" lang="ja-JP" altLang="en-US" sz="2800">
                <a:solidFill>
                  <a:srgbClr val="FF0000"/>
                </a:solidFill>
                <a:latin typeface="HG丸ｺﾞｼｯｸM-PRO" panose="020F0600000000000000" pitchFamily="50" charset="-128"/>
                <a:ea typeface="HG丸ｺﾞｼｯｸM-PRO" panose="020F0600000000000000" pitchFamily="50" charset="-128"/>
              </a:rPr>
              <a:t>身近な題材</a:t>
            </a:r>
            <a:r>
              <a:rPr kumimoji="1" lang="ja-JP" altLang="en-US" sz="2800">
                <a:latin typeface="HG丸ｺﾞｼｯｸM-PRO" panose="020F0600000000000000" pitchFamily="50" charset="-128"/>
                <a:ea typeface="HG丸ｺﾞｼｯｸM-PRO" panose="020F0600000000000000" pitchFamily="50" charset="-128"/>
              </a:rPr>
              <a:t>とし、</a:t>
            </a:r>
            <a:r>
              <a:rPr kumimoji="1" lang="ja-JP" altLang="en-US" sz="2800">
                <a:solidFill>
                  <a:srgbClr val="FF0000"/>
                </a:solidFill>
                <a:latin typeface="HG丸ｺﾞｼｯｸM-PRO" panose="020F0600000000000000" pitchFamily="50" charset="-128"/>
                <a:ea typeface="HG丸ｺﾞｼｯｸM-PRO" panose="020F0600000000000000" pitchFamily="50" charset="-128"/>
              </a:rPr>
              <a:t>取り組みやすい課題</a:t>
            </a:r>
            <a:r>
              <a:rPr kumimoji="1" lang="ja-JP" altLang="en-US" sz="2800">
                <a:latin typeface="HG丸ｺﾞｼｯｸM-PRO" panose="020F0600000000000000" pitchFamily="50" charset="-128"/>
                <a:ea typeface="HG丸ｺﾞｼｯｸM-PRO" panose="020F0600000000000000" pitchFamily="50" charset="-128"/>
              </a:rPr>
              <a:t>とした</a:t>
            </a:r>
          </a:p>
        </p:txBody>
      </p:sp>
      <p:sp>
        <p:nvSpPr>
          <p:cNvPr id="4" name="テキスト ボックス 3">
            <a:extLst>
              <a:ext uri="{FF2B5EF4-FFF2-40B4-BE49-F238E27FC236}">
                <a16:creationId xmlns:a16="http://schemas.microsoft.com/office/drawing/2014/main" id="{28EDE248-5A0E-77BD-B56D-113E9A12B264}"/>
              </a:ext>
            </a:extLst>
          </p:cNvPr>
          <p:cNvSpPr txBox="1"/>
          <p:nvPr/>
        </p:nvSpPr>
        <p:spPr>
          <a:xfrm>
            <a:off x="145143" y="5586510"/>
            <a:ext cx="6139543" cy="369332"/>
          </a:xfrm>
          <a:prstGeom prst="rect">
            <a:avLst/>
          </a:prstGeom>
          <a:noFill/>
        </p:spPr>
        <p:txBody>
          <a:bodyPr wrap="square" rtlCol="0">
            <a:spAutoFit/>
          </a:bodyPr>
          <a:lstStyle/>
          <a:p>
            <a:r>
              <a:rPr kumimoji="1" lang="en-US" altLang="ja-JP"/>
              <a:t>(</a:t>
            </a:r>
            <a:r>
              <a:rPr kumimoji="1" lang="ja-JP" altLang="en-US"/>
              <a:t>左</a:t>
            </a:r>
            <a:r>
              <a:rPr kumimoji="1" lang="en-US" altLang="ja-JP"/>
              <a:t>)2023. 9. 4 (</a:t>
            </a:r>
            <a:r>
              <a:rPr kumimoji="1" lang="ja-JP" altLang="en-US"/>
              <a:t>右</a:t>
            </a:r>
            <a:r>
              <a:rPr kumimoji="1" lang="en-US" altLang="ja-JP"/>
              <a:t>)2023.9.20 </a:t>
            </a:r>
            <a:r>
              <a:rPr kumimoji="1" lang="ja-JP" altLang="en-US"/>
              <a:t>指導案検討会「学習指導案」</a:t>
            </a:r>
          </a:p>
        </p:txBody>
      </p:sp>
    </p:spTree>
    <p:extLst>
      <p:ext uri="{BB962C8B-B14F-4D97-AF65-F5344CB8AC3E}">
        <p14:creationId xmlns:p14="http://schemas.microsoft.com/office/powerpoint/2010/main" val="10538307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0DE6AF7-4045-C257-A056-331750B5E5E2}"/>
              </a:ext>
            </a:extLst>
          </p:cNvPr>
          <p:cNvSpPr>
            <a:spLocks noGrp="1"/>
          </p:cNvSpPr>
          <p:nvPr>
            <p:ph type="title"/>
          </p:nvPr>
        </p:nvSpPr>
        <p:spPr>
          <a:xfrm>
            <a:off x="0" y="0"/>
            <a:ext cx="10515600" cy="1325563"/>
          </a:xfrm>
        </p:spPr>
        <p:txBody>
          <a:bodyPr/>
          <a:lstStyle/>
          <a:p>
            <a:r>
              <a:rPr kumimoji="1" lang="en-US" altLang="ja-JP"/>
              <a:t>【</a:t>
            </a:r>
            <a:r>
              <a:rPr kumimoji="1" lang="ja-JP" altLang="en-US"/>
              <a:t>思考１</a:t>
            </a:r>
            <a:r>
              <a:rPr kumimoji="1" lang="en-US" altLang="ja-JP"/>
              <a:t>】</a:t>
            </a:r>
            <a:r>
              <a:rPr kumimoji="1" lang="ja-JP" altLang="en-US"/>
              <a:t>　</a:t>
            </a:r>
          </a:p>
        </p:txBody>
      </p:sp>
      <p:cxnSp>
        <p:nvCxnSpPr>
          <p:cNvPr id="3" name="直線コネクタ 2">
            <a:extLst>
              <a:ext uri="{FF2B5EF4-FFF2-40B4-BE49-F238E27FC236}">
                <a16:creationId xmlns:a16="http://schemas.microsoft.com/office/drawing/2014/main" id="{478C55B2-2455-FEB9-6A8B-558233E5815B}"/>
              </a:ext>
            </a:extLst>
          </p:cNvPr>
          <p:cNvCxnSpPr>
            <a:cxnSpLocks/>
          </p:cNvCxnSpPr>
          <p:nvPr/>
        </p:nvCxnSpPr>
        <p:spPr>
          <a:xfrm>
            <a:off x="0" y="1156747"/>
            <a:ext cx="12192000" cy="0"/>
          </a:xfrm>
          <a:prstGeom prst="line">
            <a:avLst/>
          </a:prstGeom>
          <a:ln w="127000">
            <a:gradFill>
              <a:gsLst>
                <a:gs pos="0">
                  <a:srgbClr val="009900"/>
                </a:gs>
                <a:gs pos="100000">
                  <a:schemeClr val="bg1"/>
                </a:gs>
              </a:gsLst>
              <a:lin ang="5400000" scaled="1"/>
            </a:gradFill>
          </a:ln>
        </p:spPr>
        <p:style>
          <a:lnRef idx="1">
            <a:schemeClr val="accent1"/>
          </a:lnRef>
          <a:fillRef idx="0">
            <a:schemeClr val="accent1"/>
          </a:fillRef>
          <a:effectRef idx="0">
            <a:schemeClr val="accent1"/>
          </a:effectRef>
          <a:fontRef idx="minor">
            <a:schemeClr val="tx1"/>
          </a:fontRef>
        </p:style>
      </p:cxnSp>
      <p:sp>
        <p:nvSpPr>
          <p:cNvPr id="4" name="テキスト ボックス 3">
            <a:extLst>
              <a:ext uri="{FF2B5EF4-FFF2-40B4-BE49-F238E27FC236}">
                <a16:creationId xmlns:a16="http://schemas.microsoft.com/office/drawing/2014/main" id="{25A39561-FAED-DF87-86C4-6F64CEB4C39D}"/>
              </a:ext>
            </a:extLst>
          </p:cNvPr>
          <p:cNvSpPr txBox="1"/>
          <p:nvPr/>
        </p:nvSpPr>
        <p:spPr>
          <a:xfrm>
            <a:off x="188686" y="1340078"/>
            <a:ext cx="11800114" cy="1384995"/>
          </a:xfrm>
          <a:prstGeom prst="rect">
            <a:avLst/>
          </a:prstGeom>
          <a:noFill/>
        </p:spPr>
        <p:txBody>
          <a:bodyPr wrap="square" rtlCol="0">
            <a:spAutoFit/>
          </a:bodyPr>
          <a:lstStyle/>
          <a:p>
            <a:r>
              <a:rPr kumimoji="1" lang="en-US" altLang="ja-JP" sz="2800"/>
              <a:t>【</a:t>
            </a:r>
            <a:r>
              <a:rPr kumimoji="1" lang="ja-JP" altLang="en-US" sz="2800"/>
              <a:t>課題</a:t>
            </a:r>
            <a:r>
              <a:rPr kumimoji="1" lang="en-US" altLang="ja-JP" sz="2800"/>
              <a:t>1-2】</a:t>
            </a:r>
            <a:r>
              <a:rPr kumimoji="1" lang="ja-JP" altLang="en-US" sz="2800"/>
              <a:t>について、どのように単元の指導計画の内容配列を改善すると、１円玉の探究を進めるにあたり、無理なく探究を進められるでしょうか。</a:t>
            </a:r>
          </a:p>
        </p:txBody>
      </p:sp>
      <p:pic>
        <p:nvPicPr>
          <p:cNvPr id="6" name="図 5">
            <a:extLst>
              <a:ext uri="{FF2B5EF4-FFF2-40B4-BE49-F238E27FC236}">
                <a16:creationId xmlns:a16="http://schemas.microsoft.com/office/drawing/2014/main" id="{BBBEDE3F-97A7-8E66-076C-5A5576508573}"/>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80000"/>
                    </a14:imgEffect>
                  </a14:imgLayer>
                </a14:imgProps>
              </a:ext>
            </a:extLst>
          </a:blip>
          <a:stretch>
            <a:fillRect/>
          </a:stretch>
        </p:blipFill>
        <p:spPr>
          <a:xfrm>
            <a:off x="316933" y="2721430"/>
            <a:ext cx="5643563" cy="3343275"/>
          </a:xfrm>
          <a:prstGeom prst="rect">
            <a:avLst/>
          </a:prstGeom>
        </p:spPr>
      </p:pic>
      <p:pic>
        <p:nvPicPr>
          <p:cNvPr id="8" name="図 7">
            <a:extLst>
              <a:ext uri="{FF2B5EF4-FFF2-40B4-BE49-F238E27FC236}">
                <a16:creationId xmlns:a16="http://schemas.microsoft.com/office/drawing/2014/main" id="{7E4E44E4-E6B7-2AFF-DCAF-E85C22F2A81B}"/>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80000"/>
                    </a14:imgEffect>
                  </a14:imgLayer>
                </a14:imgProps>
              </a:ext>
            </a:extLst>
          </a:blip>
          <a:stretch>
            <a:fillRect/>
          </a:stretch>
        </p:blipFill>
        <p:spPr>
          <a:xfrm>
            <a:off x="6088743" y="2719140"/>
            <a:ext cx="5593556" cy="4036219"/>
          </a:xfrm>
          <a:prstGeom prst="rect">
            <a:avLst/>
          </a:prstGeom>
        </p:spPr>
      </p:pic>
    </p:spTree>
    <p:extLst>
      <p:ext uri="{BB962C8B-B14F-4D97-AF65-F5344CB8AC3E}">
        <p14:creationId xmlns:p14="http://schemas.microsoft.com/office/powerpoint/2010/main" val="27454676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473D5C6-6250-CDB4-E533-867D2B9E127A}"/>
              </a:ext>
            </a:extLst>
          </p:cNvPr>
          <p:cNvSpPr>
            <a:spLocks noGrp="1"/>
          </p:cNvSpPr>
          <p:nvPr>
            <p:ph type="title"/>
          </p:nvPr>
        </p:nvSpPr>
        <p:spPr>
          <a:xfrm>
            <a:off x="0" y="0"/>
            <a:ext cx="10515600" cy="1325563"/>
          </a:xfrm>
        </p:spPr>
        <p:txBody>
          <a:bodyPr/>
          <a:lstStyle/>
          <a:p>
            <a:r>
              <a:rPr kumimoji="1" lang="en-US" altLang="ja-JP"/>
              <a:t>5-1</a:t>
            </a:r>
            <a:r>
              <a:rPr kumimoji="1" lang="ja-JP" altLang="en-US"/>
              <a:t>　検討結果</a:t>
            </a:r>
            <a:r>
              <a:rPr kumimoji="1" lang="en-US" altLang="ja-JP"/>
              <a:t>【</a:t>
            </a:r>
            <a:r>
              <a:rPr kumimoji="1" lang="ja-JP" altLang="en-US"/>
              <a:t>課題</a:t>
            </a:r>
            <a:r>
              <a:rPr kumimoji="1" lang="en-US" altLang="ja-JP"/>
              <a:t>1-2】</a:t>
            </a:r>
            <a:endParaRPr kumimoji="1" lang="ja-JP" altLang="en-US"/>
          </a:p>
        </p:txBody>
      </p:sp>
      <p:cxnSp>
        <p:nvCxnSpPr>
          <p:cNvPr id="3" name="直線コネクタ 2">
            <a:extLst>
              <a:ext uri="{FF2B5EF4-FFF2-40B4-BE49-F238E27FC236}">
                <a16:creationId xmlns:a16="http://schemas.microsoft.com/office/drawing/2014/main" id="{1B62D933-A6CC-F176-9E2F-7DA5D4D09483}"/>
              </a:ext>
            </a:extLst>
          </p:cNvPr>
          <p:cNvCxnSpPr>
            <a:cxnSpLocks/>
          </p:cNvCxnSpPr>
          <p:nvPr/>
        </p:nvCxnSpPr>
        <p:spPr>
          <a:xfrm>
            <a:off x="0" y="1156747"/>
            <a:ext cx="12192000" cy="0"/>
          </a:xfrm>
          <a:prstGeom prst="line">
            <a:avLst/>
          </a:prstGeom>
          <a:ln w="127000">
            <a:gradFill>
              <a:gsLst>
                <a:gs pos="0">
                  <a:srgbClr val="009900"/>
                </a:gs>
                <a:gs pos="100000">
                  <a:schemeClr val="bg1"/>
                </a:gs>
              </a:gsLst>
              <a:lin ang="5400000" scaled="1"/>
            </a:gradFill>
          </a:ln>
        </p:spPr>
        <p:style>
          <a:lnRef idx="1">
            <a:schemeClr val="accent1"/>
          </a:lnRef>
          <a:fillRef idx="0">
            <a:schemeClr val="accent1"/>
          </a:fillRef>
          <a:effectRef idx="0">
            <a:schemeClr val="accent1"/>
          </a:effectRef>
          <a:fontRef idx="minor">
            <a:schemeClr val="tx1"/>
          </a:fontRef>
        </p:style>
      </p:cxnSp>
      <p:pic>
        <p:nvPicPr>
          <p:cNvPr id="5" name="図 4">
            <a:extLst>
              <a:ext uri="{FF2B5EF4-FFF2-40B4-BE49-F238E27FC236}">
                <a16:creationId xmlns:a16="http://schemas.microsoft.com/office/drawing/2014/main" id="{626049D1-8A2F-5304-BA4A-E741E9682C16}"/>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80000"/>
                    </a14:imgEffect>
                  </a14:imgLayer>
                </a14:imgProps>
              </a:ext>
            </a:extLst>
          </a:blip>
          <a:stretch>
            <a:fillRect/>
          </a:stretch>
        </p:blipFill>
        <p:spPr>
          <a:xfrm>
            <a:off x="123830" y="1251410"/>
            <a:ext cx="5989320" cy="3368040"/>
          </a:xfrm>
          <a:prstGeom prst="rect">
            <a:avLst/>
          </a:prstGeom>
        </p:spPr>
      </p:pic>
      <p:pic>
        <p:nvPicPr>
          <p:cNvPr id="7" name="図 6">
            <a:extLst>
              <a:ext uri="{FF2B5EF4-FFF2-40B4-BE49-F238E27FC236}">
                <a16:creationId xmlns:a16="http://schemas.microsoft.com/office/drawing/2014/main" id="{CDA48058-9FE2-FEE2-889F-AC2662764A2F}"/>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80000"/>
                    </a14:imgEffect>
                  </a14:imgLayer>
                </a14:imgProps>
              </a:ext>
            </a:extLst>
          </a:blip>
          <a:stretch>
            <a:fillRect/>
          </a:stretch>
        </p:blipFill>
        <p:spPr>
          <a:xfrm>
            <a:off x="6113150" y="1255039"/>
            <a:ext cx="5989320" cy="4312920"/>
          </a:xfrm>
          <a:prstGeom prst="rect">
            <a:avLst/>
          </a:prstGeom>
        </p:spPr>
      </p:pic>
      <p:sp>
        <p:nvSpPr>
          <p:cNvPr id="8" name="四角形: 角を丸くする 7">
            <a:extLst>
              <a:ext uri="{FF2B5EF4-FFF2-40B4-BE49-F238E27FC236}">
                <a16:creationId xmlns:a16="http://schemas.microsoft.com/office/drawing/2014/main" id="{EBE374E9-692C-B234-D7BE-84CB01C2E9AF}"/>
              </a:ext>
            </a:extLst>
          </p:cNvPr>
          <p:cNvSpPr/>
          <p:nvPr/>
        </p:nvSpPr>
        <p:spPr>
          <a:xfrm>
            <a:off x="123830" y="1449253"/>
            <a:ext cx="5972170" cy="2150291"/>
          </a:xfrm>
          <a:prstGeom prst="roundRect">
            <a:avLst>
              <a:gd name="adj" fmla="val 9242"/>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F3CFD5F0-F919-2955-13D2-E60BF0937430}"/>
              </a:ext>
            </a:extLst>
          </p:cNvPr>
          <p:cNvSpPr txBox="1"/>
          <p:nvPr/>
        </p:nvSpPr>
        <p:spPr>
          <a:xfrm>
            <a:off x="138344" y="5623155"/>
            <a:ext cx="11872874" cy="1200329"/>
          </a:xfrm>
          <a:prstGeom prst="rect">
            <a:avLst/>
          </a:prstGeom>
          <a:solidFill>
            <a:schemeClr val="accent1">
              <a:lumMod val="20000"/>
              <a:lumOff val="80000"/>
            </a:schemeClr>
          </a:solidFill>
        </p:spPr>
        <p:txBody>
          <a:bodyPr wrap="square" rtlCol="0">
            <a:spAutoFit/>
          </a:bodyPr>
          <a:lstStyle/>
          <a:p>
            <a:r>
              <a:rPr lang="ja-JP" altLang="en-US" sz="2400">
                <a:latin typeface="HG丸ｺﾞｼｯｸM-PRO" panose="020F0600000000000000" pitchFamily="50" charset="-128"/>
                <a:ea typeface="HG丸ｺﾞｼｯｸM-PRO" panose="020F0600000000000000" pitchFamily="50" charset="-128"/>
              </a:rPr>
              <a:t>①　粒子概念を身に付けさせるために、「</a:t>
            </a:r>
            <a:r>
              <a:rPr lang="ja-JP" altLang="en-US" sz="2400">
                <a:solidFill>
                  <a:srgbClr val="FF0000"/>
                </a:solidFill>
                <a:latin typeface="HG丸ｺﾞｼｯｸM-PRO" panose="020F0600000000000000" pitchFamily="50" charset="-128"/>
                <a:ea typeface="HG丸ｺﾞｼｯｸM-PRO" panose="020F0600000000000000" pitchFamily="50" charset="-128"/>
              </a:rPr>
              <a:t>物質量→相対質量→原子量・分子量・式量</a:t>
            </a:r>
            <a:r>
              <a:rPr lang="ja-JP" altLang="en-US" sz="2400">
                <a:latin typeface="HG丸ｺﾞｼｯｸM-PRO" panose="020F0600000000000000" pitchFamily="50" charset="-128"/>
                <a:ea typeface="HG丸ｺﾞｼｯｸM-PRO" panose="020F0600000000000000" pitchFamily="50" charset="-128"/>
              </a:rPr>
              <a:t>（モル質量を含む）」の順に再構成した。</a:t>
            </a:r>
            <a:endParaRPr lang="en-US" altLang="ja-JP" sz="2400">
              <a:latin typeface="HG丸ｺﾞｼｯｸM-PRO" panose="020F0600000000000000" pitchFamily="50" charset="-128"/>
              <a:ea typeface="HG丸ｺﾞｼｯｸM-PRO" panose="020F0600000000000000" pitchFamily="50" charset="-128"/>
            </a:endParaRPr>
          </a:p>
          <a:p>
            <a:r>
              <a:rPr lang="ja-JP" altLang="en-US" sz="2400">
                <a:latin typeface="HG丸ｺﾞｼｯｸM-PRO" panose="020F0600000000000000" pitchFamily="50" charset="-128"/>
                <a:ea typeface="HG丸ｺﾞｼｯｸM-PRO" panose="020F0600000000000000" pitchFamily="50" charset="-128"/>
              </a:rPr>
              <a:t>②　米粒等を用い、</a:t>
            </a:r>
            <a:r>
              <a:rPr lang="ja-JP" altLang="en-US" sz="2400">
                <a:solidFill>
                  <a:srgbClr val="FF0000"/>
                </a:solidFill>
                <a:latin typeface="HG丸ｺﾞｼｯｸM-PRO" panose="020F0600000000000000" pitchFamily="50" charset="-128"/>
                <a:ea typeface="HG丸ｺﾞｼｯｸM-PRO" panose="020F0600000000000000" pitchFamily="50" charset="-128"/>
              </a:rPr>
              <a:t>粒子を数える実習</a:t>
            </a:r>
            <a:r>
              <a:rPr lang="ja-JP" altLang="en-US" sz="2400">
                <a:latin typeface="HG丸ｺﾞｼｯｸM-PRO" panose="020F0600000000000000" pitchFamily="50" charset="-128"/>
                <a:ea typeface="HG丸ｺﾞｼｯｸM-PRO" panose="020F0600000000000000" pitchFamily="50" charset="-128"/>
              </a:rPr>
              <a:t>を取り入れる指導計画とした。</a:t>
            </a:r>
            <a:endParaRPr kumimoji="1" lang="ja-JP" altLang="en-US" sz="2400">
              <a:latin typeface="HG丸ｺﾞｼｯｸM-PRO" panose="020F0600000000000000" pitchFamily="50" charset="-128"/>
              <a:ea typeface="HG丸ｺﾞｼｯｸM-PRO" panose="020F0600000000000000" pitchFamily="50" charset="-128"/>
            </a:endParaRPr>
          </a:p>
        </p:txBody>
      </p:sp>
      <p:sp>
        <p:nvSpPr>
          <p:cNvPr id="4" name="テキスト ボックス 3">
            <a:extLst>
              <a:ext uri="{FF2B5EF4-FFF2-40B4-BE49-F238E27FC236}">
                <a16:creationId xmlns:a16="http://schemas.microsoft.com/office/drawing/2014/main" id="{0F951213-0E85-AF01-A836-3F2175693666}"/>
              </a:ext>
            </a:extLst>
          </p:cNvPr>
          <p:cNvSpPr txBox="1"/>
          <p:nvPr/>
        </p:nvSpPr>
        <p:spPr>
          <a:xfrm>
            <a:off x="123830" y="4854190"/>
            <a:ext cx="2793542" cy="369332"/>
          </a:xfrm>
          <a:prstGeom prst="rect">
            <a:avLst/>
          </a:prstGeom>
          <a:noFill/>
        </p:spPr>
        <p:txBody>
          <a:bodyPr wrap="square" rtlCol="0">
            <a:spAutoFit/>
          </a:bodyPr>
          <a:lstStyle/>
          <a:p>
            <a:r>
              <a:rPr kumimoji="1" lang="ja-JP" altLang="en-US"/>
              <a:t>実験当日の学習指導案</a:t>
            </a:r>
          </a:p>
        </p:txBody>
      </p:sp>
    </p:spTree>
    <p:extLst>
      <p:ext uri="{BB962C8B-B14F-4D97-AF65-F5344CB8AC3E}">
        <p14:creationId xmlns:p14="http://schemas.microsoft.com/office/powerpoint/2010/main" val="34129903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53F5EBE-4EB1-39E9-3850-D2637ADA5DD3}"/>
              </a:ext>
            </a:extLst>
          </p:cNvPr>
          <p:cNvSpPr>
            <a:spLocks noGrp="1"/>
          </p:cNvSpPr>
          <p:nvPr>
            <p:ph type="title"/>
          </p:nvPr>
        </p:nvSpPr>
        <p:spPr>
          <a:xfrm>
            <a:off x="0" y="0"/>
            <a:ext cx="10515600" cy="1325563"/>
          </a:xfrm>
        </p:spPr>
        <p:txBody>
          <a:bodyPr/>
          <a:lstStyle/>
          <a:p>
            <a:r>
              <a:rPr kumimoji="1" lang="en-US" altLang="ja-JP"/>
              <a:t>4-2</a:t>
            </a:r>
            <a:r>
              <a:rPr kumimoji="1" lang="ja-JP" altLang="en-US"/>
              <a:t>　学習指導案の検討</a:t>
            </a:r>
          </a:p>
        </p:txBody>
      </p:sp>
      <p:cxnSp>
        <p:nvCxnSpPr>
          <p:cNvPr id="3" name="直線コネクタ 2">
            <a:extLst>
              <a:ext uri="{FF2B5EF4-FFF2-40B4-BE49-F238E27FC236}">
                <a16:creationId xmlns:a16="http://schemas.microsoft.com/office/drawing/2014/main" id="{D4A39D45-462D-D757-8626-BCBEEAC8715A}"/>
              </a:ext>
            </a:extLst>
          </p:cNvPr>
          <p:cNvCxnSpPr>
            <a:cxnSpLocks/>
          </p:cNvCxnSpPr>
          <p:nvPr/>
        </p:nvCxnSpPr>
        <p:spPr>
          <a:xfrm>
            <a:off x="0" y="1156747"/>
            <a:ext cx="12192000" cy="0"/>
          </a:xfrm>
          <a:prstGeom prst="line">
            <a:avLst/>
          </a:prstGeom>
          <a:ln w="127000">
            <a:gradFill>
              <a:gsLst>
                <a:gs pos="0">
                  <a:srgbClr val="009900"/>
                </a:gs>
                <a:gs pos="100000">
                  <a:schemeClr val="bg1"/>
                </a:gs>
              </a:gsLst>
              <a:lin ang="5400000" scaled="1"/>
            </a:gradFill>
          </a:ln>
        </p:spPr>
        <p:style>
          <a:lnRef idx="1">
            <a:schemeClr val="accent1"/>
          </a:lnRef>
          <a:fillRef idx="0">
            <a:schemeClr val="accent1"/>
          </a:fillRef>
          <a:effectRef idx="0">
            <a:schemeClr val="accent1"/>
          </a:effectRef>
          <a:fontRef idx="minor">
            <a:schemeClr val="tx1"/>
          </a:fontRef>
        </p:style>
      </p:cxnSp>
      <p:pic>
        <p:nvPicPr>
          <p:cNvPr id="5" name="図 4">
            <a:extLst>
              <a:ext uri="{FF2B5EF4-FFF2-40B4-BE49-F238E27FC236}">
                <a16:creationId xmlns:a16="http://schemas.microsoft.com/office/drawing/2014/main" id="{A3461F76-6990-FC66-A406-58D6CEAE8B0C}"/>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80000"/>
                    </a14:imgEffect>
                  </a14:imgLayer>
                </a14:imgProps>
              </a:ext>
            </a:extLst>
          </a:blip>
          <a:stretch>
            <a:fillRect/>
          </a:stretch>
        </p:blipFill>
        <p:spPr>
          <a:xfrm>
            <a:off x="754138" y="3233778"/>
            <a:ext cx="10029825" cy="2773680"/>
          </a:xfrm>
          <a:prstGeom prst="rect">
            <a:avLst/>
          </a:prstGeom>
        </p:spPr>
      </p:pic>
      <p:sp>
        <p:nvSpPr>
          <p:cNvPr id="7" name="テキスト ボックス 6">
            <a:extLst>
              <a:ext uri="{FF2B5EF4-FFF2-40B4-BE49-F238E27FC236}">
                <a16:creationId xmlns:a16="http://schemas.microsoft.com/office/drawing/2014/main" id="{8B67849A-87E5-7622-5974-2A4620D42197}"/>
              </a:ext>
            </a:extLst>
          </p:cNvPr>
          <p:cNvSpPr txBox="1"/>
          <p:nvPr/>
        </p:nvSpPr>
        <p:spPr>
          <a:xfrm>
            <a:off x="0" y="1325563"/>
            <a:ext cx="10283483" cy="523220"/>
          </a:xfrm>
          <a:prstGeom prst="rect">
            <a:avLst/>
          </a:prstGeom>
          <a:noFill/>
        </p:spPr>
        <p:txBody>
          <a:bodyPr wrap="square">
            <a:spAutoFit/>
          </a:bodyPr>
          <a:lstStyle/>
          <a:p>
            <a:r>
              <a:rPr kumimoji="1" lang="en-US" altLang="ja-JP" sz="2800"/>
              <a:t>【</a:t>
            </a:r>
            <a:r>
              <a:rPr kumimoji="1" lang="ja-JP" altLang="en-US" sz="2800"/>
              <a:t>課題</a:t>
            </a:r>
            <a:r>
              <a:rPr kumimoji="1" lang="en-US" altLang="ja-JP" sz="2800"/>
              <a:t>2-1】</a:t>
            </a:r>
            <a:r>
              <a:rPr kumimoji="1" lang="ja-JP" altLang="en-US" sz="2800"/>
              <a:t>　発問の内容</a:t>
            </a:r>
            <a:endParaRPr kumimoji="1" lang="en-US" altLang="ja-JP" sz="2800"/>
          </a:p>
        </p:txBody>
      </p:sp>
      <p:sp>
        <p:nvSpPr>
          <p:cNvPr id="8" name="テキスト ボックス 7">
            <a:extLst>
              <a:ext uri="{FF2B5EF4-FFF2-40B4-BE49-F238E27FC236}">
                <a16:creationId xmlns:a16="http://schemas.microsoft.com/office/drawing/2014/main" id="{596D4631-4E4A-5695-6C97-33EF7D48BF23}"/>
              </a:ext>
            </a:extLst>
          </p:cNvPr>
          <p:cNvSpPr txBox="1"/>
          <p:nvPr/>
        </p:nvSpPr>
        <p:spPr>
          <a:xfrm>
            <a:off x="170424" y="1848783"/>
            <a:ext cx="11688641" cy="1384995"/>
          </a:xfrm>
          <a:prstGeom prst="rect">
            <a:avLst/>
          </a:prstGeom>
          <a:noFill/>
        </p:spPr>
        <p:txBody>
          <a:bodyPr wrap="square" rtlCol="0">
            <a:spAutoFit/>
          </a:bodyPr>
          <a:lstStyle/>
          <a:p>
            <a:r>
              <a:rPr kumimoji="1" lang="ja-JP" altLang="en-US" sz="2800"/>
              <a:t>１円玉を用いてアボガドロ数を求める探究活動を通し、物質量とアボガドロ定数および質量と体積との関係性を見出すことを目的としたときに</a:t>
            </a:r>
            <a:endParaRPr kumimoji="1" lang="en-US" altLang="ja-JP" sz="2800"/>
          </a:p>
          <a:p>
            <a:r>
              <a:rPr kumimoji="1" lang="ja-JP" altLang="en-US" sz="2800">
                <a:solidFill>
                  <a:srgbClr val="FF0000"/>
                </a:solidFill>
              </a:rPr>
              <a:t>どのような発問がよいか</a:t>
            </a:r>
            <a:r>
              <a:rPr kumimoji="1" lang="ja-JP" altLang="en-US" sz="2800"/>
              <a:t>。</a:t>
            </a:r>
            <a:endParaRPr kumimoji="1" lang="en-US" altLang="ja-JP" sz="2800"/>
          </a:p>
        </p:txBody>
      </p:sp>
      <p:sp>
        <p:nvSpPr>
          <p:cNvPr id="9" name="テキスト ボックス 8">
            <a:extLst>
              <a:ext uri="{FF2B5EF4-FFF2-40B4-BE49-F238E27FC236}">
                <a16:creationId xmlns:a16="http://schemas.microsoft.com/office/drawing/2014/main" id="{1F563ED5-1CCA-11B1-5A62-3216E728ACE0}"/>
              </a:ext>
            </a:extLst>
          </p:cNvPr>
          <p:cNvSpPr txBox="1"/>
          <p:nvPr/>
        </p:nvSpPr>
        <p:spPr>
          <a:xfrm>
            <a:off x="217712" y="6501388"/>
            <a:ext cx="8882743" cy="338554"/>
          </a:xfrm>
          <a:prstGeom prst="rect">
            <a:avLst/>
          </a:prstGeom>
          <a:noFill/>
        </p:spPr>
        <p:txBody>
          <a:bodyPr wrap="square" rtlCol="0">
            <a:spAutoFit/>
          </a:bodyPr>
          <a:lstStyle/>
          <a:p>
            <a:r>
              <a:rPr kumimoji="1" lang="en-US" altLang="ja-JP" sz="1600"/>
              <a:t>2023.9.20</a:t>
            </a:r>
            <a:r>
              <a:rPr kumimoji="1" lang="ja-JP" altLang="en-US" sz="1600"/>
              <a:t>指導案検討会「学習指導案」　</a:t>
            </a:r>
          </a:p>
        </p:txBody>
      </p:sp>
      <p:cxnSp>
        <p:nvCxnSpPr>
          <p:cNvPr id="10" name="直線コネクタ 9">
            <a:extLst>
              <a:ext uri="{FF2B5EF4-FFF2-40B4-BE49-F238E27FC236}">
                <a16:creationId xmlns:a16="http://schemas.microsoft.com/office/drawing/2014/main" id="{DAA25140-9612-D94B-C099-98AEED2749EB}"/>
              </a:ext>
            </a:extLst>
          </p:cNvPr>
          <p:cNvCxnSpPr/>
          <p:nvPr/>
        </p:nvCxnSpPr>
        <p:spPr>
          <a:xfrm>
            <a:off x="0" y="6487883"/>
            <a:ext cx="121920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50330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CC2C194-8C99-C542-3146-518E7CE529ED}"/>
              </a:ext>
            </a:extLst>
          </p:cNvPr>
          <p:cNvSpPr>
            <a:spLocks noGrp="1"/>
          </p:cNvSpPr>
          <p:nvPr>
            <p:ph type="title"/>
          </p:nvPr>
        </p:nvSpPr>
        <p:spPr>
          <a:xfrm>
            <a:off x="0" y="0"/>
            <a:ext cx="10515600" cy="1325563"/>
          </a:xfrm>
        </p:spPr>
        <p:txBody>
          <a:bodyPr/>
          <a:lstStyle/>
          <a:p>
            <a:r>
              <a:rPr kumimoji="1" lang="en-US" altLang="ja-JP"/>
              <a:t>4-2</a:t>
            </a:r>
            <a:r>
              <a:rPr kumimoji="1" lang="ja-JP" altLang="en-US"/>
              <a:t>　学習指導案の検討</a:t>
            </a:r>
          </a:p>
        </p:txBody>
      </p:sp>
      <p:pic>
        <p:nvPicPr>
          <p:cNvPr id="4" name="図 3">
            <a:extLst>
              <a:ext uri="{FF2B5EF4-FFF2-40B4-BE49-F238E27FC236}">
                <a16:creationId xmlns:a16="http://schemas.microsoft.com/office/drawing/2014/main" id="{9C521E41-D8F8-DB19-26EF-51018B63CF24}"/>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80000"/>
                    </a14:imgEffect>
                  </a14:imgLayer>
                </a14:imgProps>
              </a:ext>
            </a:extLst>
          </a:blip>
          <a:stretch>
            <a:fillRect/>
          </a:stretch>
        </p:blipFill>
        <p:spPr>
          <a:xfrm>
            <a:off x="130628" y="2080220"/>
            <a:ext cx="7658100" cy="4210050"/>
          </a:xfrm>
          <a:prstGeom prst="rect">
            <a:avLst/>
          </a:prstGeom>
        </p:spPr>
      </p:pic>
      <p:sp>
        <p:nvSpPr>
          <p:cNvPr id="6" name="テキスト ボックス 5">
            <a:extLst>
              <a:ext uri="{FF2B5EF4-FFF2-40B4-BE49-F238E27FC236}">
                <a16:creationId xmlns:a16="http://schemas.microsoft.com/office/drawing/2014/main" id="{87EF5A56-83E2-EFE5-01CD-EF8344F14533}"/>
              </a:ext>
            </a:extLst>
          </p:cNvPr>
          <p:cNvSpPr txBox="1"/>
          <p:nvPr/>
        </p:nvSpPr>
        <p:spPr>
          <a:xfrm>
            <a:off x="90937" y="1359388"/>
            <a:ext cx="8777292" cy="523220"/>
          </a:xfrm>
          <a:prstGeom prst="rect">
            <a:avLst/>
          </a:prstGeom>
          <a:noFill/>
        </p:spPr>
        <p:txBody>
          <a:bodyPr wrap="square">
            <a:spAutoFit/>
          </a:bodyPr>
          <a:lstStyle/>
          <a:p>
            <a:r>
              <a:rPr lang="en-US" altLang="ja-JP" sz="2800"/>
              <a:t>【</a:t>
            </a:r>
            <a:r>
              <a:rPr lang="ja-JP" altLang="en-US" sz="2800"/>
              <a:t>課題</a:t>
            </a:r>
            <a:r>
              <a:rPr lang="en-US" altLang="ja-JP" sz="2800"/>
              <a:t>2-2】</a:t>
            </a:r>
            <a:r>
              <a:rPr lang="ja-JP" altLang="en-US" sz="2800"/>
              <a:t>　</a:t>
            </a:r>
            <a:r>
              <a:rPr kumimoji="1" lang="ja-JP" altLang="en-US" sz="2800"/>
              <a:t>無理のない探究の過程について</a:t>
            </a:r>
            <a:endParaRPr lang="ja-JP" altLang="en-US" sz="2800"/>
          </a:p>
        </p:txBody>
      </p:sp>
      <p:cxnSp>
        <p:nvCxnSpPr>
          <p:cNvPr id="7" name="直線コネクタ 6">
            <a:extLst>
              <a:ext uri="{FF2B5EF4-FFF2-40B4-BE49-F238E27FC236}">
                <a16:creationId xmlns:a16="http://schemas.microsoft.com/office/drawing/2014/main" id="{45E949CF-783C-ED28-5DF5-F3C54411CD3B}"/>
              </a:ext>
            </a:extLst>
          </p:cNvPr>
          <p:cNvCxnSpPr>
            <a:cxnSpLocks/>
          </p:cNvCxnSpPr>
          <p:nvPr/>
        </p:nvCxnSpPr>
        <p:spPr>
          <a:xfrm>
            <a:off x="0" y="1156747"/>
            <a:ext cx="12192000" cy="0"/>
          </a:xfrm>
          <a:prstGeom prst="line">
            <a:avLst/>
          </a:prstGeom>
          <a:ln w="127000">
            <a:gradFill>
              <a:gsLst>
                <a:gs pos="0">
                  <a:srgbClr val="009900"/>
                </a:gs>
                <a:gs pos="100000">
                  <a:schemeClr val="bg1"/>
                </a:gs>
              </a:gsLst>
              <a:lin ang="5400000" scaled="1"/>
            </a:gradFill>
          </a:ln>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952BDC60-0C27-1D8C-B9AB-4E5CF81DCA64}"/>
              </a:ext>
            </a:extLst>
          </p:cNvPr>
          <p:cNvSpPr txBox="1"/>
          <p:nvPr/>
        </p:nvSpPr>
        <p:spPr>
          <a:xfrm>
            <a:off x="7803242" y="2114973"/>
            <a:ext cx="4394200" cy="1815882"/>
          </a:xfrm>
          <a:prstGeom prst="rect">
            <a:avLst/>
          </a:prstGeom>
          <a:noFill/>
        </p:spPr>
        <p:txBody>
          <a:bodyPr wrap="square" rtlCol="0">
            <a:spAutoFit/>
          </a:bodyPr>
          <a:lstStyle/>
          <a:p>
            <a:r>
              <a:rPr kumimoji="1" lang="ja-JP" altLang="en-US" sz="2800"/>
              <a:t>生徒が無理なく探究する</a:t>
            </a:r>
            <a:endParaRPr kumimoji="1" lang="en-US" altLang="ja-JP" sz="2800"/>
          </a:p>
          <a:p>
            <a:r>
              <a:rPr kumimoji="1" lang="ja-JP" altLang="en-US" sz="2800"/>
              <a:t>ためには、</a:t>
            </a:r>
            <a:r>
              <a:rPr kumimoji="1" lang="ja-JP" altLang="en-US" sz="2800">
                <a:solidFill>
                  <a:srgbClr val="FF0000"/>
                </a:solidFill>
              </a:rPr>
              <a:t>どのようなデ</a:t>
            </a:r>
            <a:endParaRPr kumimoji="1" lang="en-US" altLang="ja-JP" sz="2800">
              <a:solidFill>
                <a:srgbClr val="FF0000"/>
              </a:solidFill>
            </a:endParaRPr>
          </a:p>
          <a:p>
            <a:r>
              <a:rPr kumimoji="1" lang="ja-JP" altLang="en-US" sz="2800">
                <a:solidFill>
                  <a:srgbClr val="FF0000"/>
                </a:solidFill>
              </a:rPr>
              <a:t>ータや助言を予め与えて</a:t>
            </a:r>
            <a:endParaRPr kumimoji="1" lang="en-US" altLang="ja-JP" sz="2800">
              <a:solidFill>
                <a:srgbClr val="FF0000"/>
              </a:solidFill>
            </a:endParaRPr>
          </a:p>
          <a:p>
            <a:r>
              <a:rPr kumimoji="1" lang="ja-JP" altLang="en-US" sz="2800">
                <a:solidFill>
                  <a:srgbClr val="FF0000"/>
                </a:solidFill>
              </a:rPr>
              <a:t>おくべき</a:t>
            </a:r>
            <a:r>
              <a:rPr kumimoji="1" lang="ja-JP" altLang="en-US" sz="2800"/>
              <a:t>か。</a:t>
            </a:r>
          </a:p>
        </p:txBody>
      </p:sp>
      <p:sp>
        <p:nvSpPr>
          <p:cNvPr id="9" name="テキスト ボックス 8">
            <a:extLst>
              <a:ext uri="{FF2B5EF4-FFF2-40B4-BE49-F238E27FC236}">
                <a16:creationId xmlns:a16="http://schemas.microsoft.com/office/drawing/2014/main" id="{2C112BA5-FCF7-D68C-914E-B3934F24F528}"/>
              </a:ext>
            </a:extLst>
          </p:cNvPr>
          <p:cNvSpPr txBox="1"/>
          <p:nvPr/>
        </p:nvSpPr>
        <p:spPr>
          <a:xfrm>
            <a:off x="217712" y="6501388"/>
            <a:ext cx="8882743" cy="338554"/>
          </a:xfrm>
          <a:prstGeom prst="rect">
            <a:avLst/>
          </a:prstGeom>
          <a:noFill/>
        </p:spPr>
        <p:txBody>
          <a:bodyPr wrap="square" rtlCol="0">
            <a:spAutoFit/>
          </a:bodyPr>
          <a:lstStyle/>
          <a:p>
            <a:r>
              <a:rPr kumimoji="1" lang="en-US" altLang="ja-JP" sz="1600"/>
              <a:t>2023.9.20</a:t>
            </a:r>
            <a:r>
              <a:rPr kumimoji="1" lang="ja-JP" altLang="en-US" sz="1600"/>
              <a:t>指導案検討会「学習指導案」　</a:t>
            </a:r>
          </a:p>
        </p:txBody>
      </p:sp>
      <p:cxnSp>
        <p:nvCxnSpPr>
          <p:cNvPr id="10" name="直線コネクタ 9">
            <a:extLst>
              <a:ext uri="{FF2B5EF4-FFF2-40B4-BE49-F238E27FC236}">
                <a16:creationId xmlns:a16="http://schemas.microsoft.com/office/drawing/2014/main" id="{2A941162-96E6-3EB5-BCCD-2BF0741C41F6}"/>
              </a:ext>
            </a:extLst>
          </p:cNvPr>
          <p:cNvCxnSpPr/>
          <p:nvPr/>
        </p:nvCxnSpPr>
        <p:spPr>
          <a:xfrm>
            <a:off x="0" y="6487883"/>
            <a:ext cx="121920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1" name="四角形: 角を丸くする 10">
            <a:extLst>
              <a:ext uri="{FF2B5EF4-FFF2-40B4-BE49-F238E27FC236}">
                <a16:creationId xmlns:a16="http://schemas.microsoft.com/office/drawing/2014/main" id="{967ACE5E-936B-F27B-9EC9-2C3962641569}"/>
              </a:ext>
            </a:extLst>
          </p:cNvPr>
          <p:cNvSpPr/>
          <p:nvPr/>
        </p:nvSpPr>
        <p:spPr>
          <a:xfrm>
            <a:off x="4717143" y="4165608"/>
            <a:ext cx="1770743" cy="2124662"/>
          </a:xfrm>
          <a:prstGeom prst="roundRect">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011666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9CCFA48-CA98-BA3A-192C-3E96C9BB8C4A}"/>
              </a:ext>
            </a:extLst>
          </p:cNvPr>
          <p:cNvSpPr>
            <a:spLocks noGrp="1"/>
          </p:cNvSpPr>
          <p:nvPr>
            <p:ph type="title"/>
          </p:nvPr>
        </p:nvSpPr>
        <p:spPr>
          <a:xfrm>
            <a:off x="0" y="0"/>
            <a:ext cx="12192000" cy="1325563"/>
          </a:xfrm>
        </p:spPr>
        <p:txBody>
          <a:bodyPr/>
          <a:lstStyle/>
          <a:p>
            <a:r>
              <a:rPr kumimoji="1" lang="en-US" altLang="ja-JP"/>
              <a:t>4-2</a:t>
            </a:r>
            <a:r>
              <a:rPr kumimoji="1" lang="ja-JP" altLang="en-US"/>
              <a:t>　学習指導案の検討</a:t>
            </a:r>
          </a:p>
        </p:txBody>
      </p:sp>
      <p:cxnSp>
        <p:nvCxnSpPr>
          <p:cNvPr id="3" name="直線コネクタ 2">
            <a:extLst>
              <a:ext uri="{FF2B5EF4-FFF2-40B4-BE49-F238E27FC236}">
                <a16:creationId xmlns:a16="http://schemas.microsoft.com/office/drawing/2014/main" id="{42EBDFCF-B0BE-45BF-DA1A-8AF2262ED824}"/>
              </a:ext>
            </a:extLst>
          </p:cNvPr>
          <p:cNvCxnSpPr>
            <a:cxnSpLocks/>
          </p:cNvCxnSpPr>
          <p:nvPr/>
        </p:nvCxnSpPr>
        <p:spPr>
          <a:xfrm>
            <a:off x="0" y="1156747"/>
            <a:ext cx="12192000" cy="0"/>
          </a:xfrm>
          <a:prstGeom prst="line">
            <a:avLst/>
          </a:prstGeom>
          <a:ln w="127000">
            <a:gradFill>
              <a:gsLst>
                <a:gs pos="0">
                  <a:srgbClr val="009900"/>
                </a:gs>
                <a:gs pos="100000">
                  <a:schemeClr val="bg1"/>
                </a:gs>
              </a:gsLst>
              <a:lin ang="5400000" scaled="1"/>
            </a:gradFill>
          </a:ln>
        </p:spPr>
        <p:style>
          <a:lnRef idx="1">
            <a:schemeClr val="accent1"/>
          </a:lnRef>
          <a:fillRef idx="0">
            <a:schemeClr val="accent1"/>
          </a:fillRef>
          <a:effectRef idx="0">
            <a:schemeClr val="accent1"/>
          </a:effectRef>
          <a:fontRef idx="minor">
            <a:schemeClr val="tx1"/>
          </a:fontRef>
        </p:style>
      </p:cxnSp>
      <p:sp>
        <p:nvSpPr>
          <p:cNvPr id="4" name="テキスト ボックス 3">
            <a:extLst>
              <a:ext uri="{FF2B5EF4-FFF2-40B4-BE49-F238E27FC236}">
                <a16:creationId xmlns:a16="http://schemas.microsoft.com/office/drawing/2014/main" id="{CB78F805-B44D-086A-4503-2E53BA33713C}"/>
              </a:ext>
            </a:extLst>
          </p:cNvPr>
          <p:cNvSpPr txBox="1"/>
          <p:nvPr/>
        </p:nvSpPr>
        <p:spPr>
          <a:xfrm>
            <a:off x="116114" y="1270578"/>
            <a:ext cx="11480800" cy="584775"/>
          </a:xfrm>
          <a:prstGeom prst="rect">
            <a:avLst/>
          </a:prstGeom>
          <a:noFill/>
        </p:spPr>
        <p:txBody>
          <a:bodyPr wrap="square" rtlCol="0">
            <a:spAutoFit/>
          </a:bodyPr>
          <a:lstStyle/>
          <a:p>
            <a:r>
              <a:rPr kumimoji="1" lang="ja-JP" altLang="en-US" sz="3200" b="1"/>
              <a:t>＜指導案検討会等での意見＞</a:t>
            </a:r>
            <a:r>
              <a:rPr kumimoji="1" lang="en-US" altLang="ja-JP" sz="3200"/>
              <a:t>【</a:t>
            </a:r>
            <a:r>
              <a:rPr kumimoji="1" lang="ja-JP" altLang="en-US" sz="3200"/>
              <a:t>課題</a:t>
            </a:r>
            <a:r>
              <a:rPr lang="en-US" altLang="ja-JP" sz="3200"/>
              <a:t>2</a:t>
            </a:r>
            <a:r>
              <a:rPr kumimoji="1" lang="en-US" altLang="ja-JP" sz="3200"/>
              <a:t>-1】【</a:t>
            </a:r>
            <a:r>
              <a:rPr kumimoji="1" lang="ja-JP" altLang="en-US" sz="3200"/>
              <a:t>課題</a:t>
            </a:r>
            <a:r>
              <a:rPr lang="en-US" altLang="ja-JP" sz="3200"/>
              <a:t>2</a:t>
            </a:r>
            <a:r>
              <a:rPr kumimoji="1" lang="en-US" altLang="ja-JP" sz="3200"/>
              <a:t>-2】</a:t>
            </a:r>
            <a:endParaRPr kumimoji="1" lang="ja-JP" altLang="en-US" sz="3200"/>
          </a:p>
        </p:txBody>
      </p:sp>
      <p:sp>
        <p:nvSpPr>
          <p:cNvPr id="5" name="テキスト ボックス 4">
            <a:extLst>
              <a:ext uri="{FF2B5EF4-FFF2-40B4-BE49-F238E27FC236}">
                <a16:creationId xmlns:a16="http://schemas.microsoft.com/office/drawing/2014/main" id="{F3402C9B-D044-1C86-92CD-B8D1863426EE}"/>
              </a:ext>
            </a:extLst>
          </p:cNvPr>
          <p:cNvSpPr txBox="1"/>
          <p:nvPr/>
        </p:nvSpPr>
        <p:spPr>
          <a:xfrm>
            <a:off x="145141" y="1867585"/>
            <a:ext cx="11901715" cy="4401205"/>
          </a:xfrm>
          <a:prstGeom prst="rect">
            <a:avLst/>
          </a:prstGeom>
          <a:noFill/>
        </p:spPr>
        <p:txBody>
          <a:bodyPr wrap="square" rtlCol="0">
            <a:spAutoFit/>
          </a:bodyPr>
          <a:lstStyle/>
          <a:p>
            <a:r>
              <a:rPr kumimoji="1" lang="ja-JP" altLang="en-US" sz="2800"/>
              <a:t>①　発問を考える上で、生徒がどういうことを材料にして、今回の学習</a:t>
            </a:r>
            <a:endParaRPr kumimoji="1" lang="en-US" altLang="ja-JP" sz="2800"/>
          </a:p>
          <a:p>
            <a:r>
              <a:rPr lang="ja-JP" altLang="en-US" sz="2800"/>
              <a:t>　</a:t>
            </a:r>
            <a:r>
              <a:rPr kumimoji="1" lang="ja-JP" altLang="en-US" sz="2800"/>
              <a:t>活動を進めていくのか考えるとよい。</a:t>
            </a:r>
            <a:endParaRPr lang="en-US" altLang="ja-JP" sz="2800"/>
          </a:p>
          <a:p>
            <a:r>
              <a:rPr kumimoji="1" lang="ja-JP" altLang="en-US" sz="2800"/>
              <a:t>②　指導案を作成する際に、</a:t>
            </a:r>
            <a:r>
              <a:rPr kumimoji="1" lang="ja-JP" altLang="en-US" sz="2800">
                <a:solidFill>
                  <a:srgbClr val="FF0000"/>
                </a:solidFill>
              </a:rPr>
              <a:t>与えられた数値や条件から</a:t>
            </a:r>
            <a:r>
              <a:rPr kumimoji="1" lang="ja-JP" altLang="en-US" sz="2800"/>
              <a:t>、生徒が</a:t>
            </a:r>
            <a:endParaRPr kumimoji="1" lang="en-US" altLang="ja-JP" sz="2800"/>
          </a:p>
          <a:p>
            <a:r>
              <a:rPr kumimoji="1" lang="ja-JP" altLang="en-US" sz="2800"/>
              <a:t>　どのように思考するのか、予想して考えておいた方がよい。</a:t>
            </a:r>
            <a:endParaRPr kumimoji="1" lang="en-US" altLang="ja-JP" sz="2800"/>
          </a:p>
          <a:p>
            <a:r>
              <a:rPr lang="ja-JP" altLang="en-US" sz="2800"/>
              <a:t>③</a:t>
            </a:r>
            <a:r>
              <a:rPr kumimoji="1" lang="ja-JP" altLang="en-US" sz="2800"/>
              <a:t>　導入で体積の情報を与えると、それが誘導になって</a:t>
            </a:r>
            <a:r>
              <a:rPr kumimoji="1" lang="ja-JP" altLang="en-US" sz="2800">
                <a:solidFill>
                  <a:srgbClr val="FF0000"/>
                </a:solidFill>
              </a:rPr>
              <a:t>体積のみに考え</a:t>
            </a:r>
            <a:endParaRPr kumimoji="1" lang="en-US" altLang="ja-JP" sz="2800">
              <a:solidFill>
                <a:srgbClr val="FF0000"/>
              </a:solidFill>
            </a:endParaRPr>
          </a:p>
          <a:p>
            <a:r>
              <a:rPr lang="ja-JP" altLang="en-US" sz="2800"/>
              <a:t>　</a:t>
            </a:r>
            <a:r>
              <a:rPr kumimoji="1" lang="ja-JP" altLang="en-US" sz="2800">
                <a:solidFill>
                  <a:srgbClr val="FF0000"/>
                </a:solidFill>
              </a:rPr>
              <a:t>が向く</a:t>
            </a:r>
            <a:r>
              <a:rPr kumimoji="1" lang="ja-JP" altLang="en-US" sz="2800"/>
              <a:t>のではないか。</a:t>
            </a:r>
            <a:endParaRPr kumimoji="1" lang="en-US" altLang="ja-JP" sz="2800"/>
          </a:p>
          <a:p>
            <a:r>
              <a:rPr lang="ja-JP" altLang="en-US" sz="2800"/>
              <a:t>④　アルミニウム原子１個の質量とモル質量を与えると、</a:t>
            </a:r>
            <a:r>
              <a:rPr lang="ja-JP" altLang="en-US" sz="2800">
                <a:solidFill>
                  <a:srgbClr val="FF0000"/>
                </a:solidFill>
              </a:rPr>
              <a:t>実験せずに結</a:t>
            </a:r>
            <a:endParaRPr lang="en-US" altLang="ja-JP" sz="2800">
              <a:solidFill>
                <a:srgbClr val="FF0000"/>
              </a:solidFill>
            </a:endParaRPr>
          </a:p>
          <a:p>
            <a:r>
              <a:rPr lang="ja-JP" altLang="en-US" sz="2800">
                <a:solidFill>
                  <a:srgbClr val="FF0000"/>
                </a:solidFill>
              </a:rPr>
              <a:t>　果が出せてしまう</a:t>
            </a:r>
            <a:r>
              <a:rPr lang="ja-JP" altLang="en-US" sz="2800"/>
              <a:t>。</a:t>
            </a:r>
            <a:endParaRPr kumimoji="1" lang="en-US" altLang="ja-JP" sz="2800"/>
          </a:p>
          <a:p>
            <a:r>
              <a:rPr lang="ja-JP" altLang="en-US" sz="2800"/>
              <a:t>⑤　質量班と体積班で</a:t>
            </a:r>
            <a:r>
              <a:rPr lang="ja-JP" altLang="en-US" sz="2800">
                <a:solidFill>
                  <a:srgbClr val="FF0000"/>
                </a:solidFill>
              </a:rPr>
              <a:t>難易度に差</a:t>
            </a:r>
            <a:r>
              <a:rPr lang="ja-JP" altLang="en-US" sz="2800"/>
              <a:t>があるので、与えるデータを変えては</a:t>
            </a:r>
            <a:endParaRPr lang="en-US" altLang="ja-JP" sz="2800"/>
          </a:p>
          <a:p>
            <a:r>
              <a:rPr lang="ja-JP" altLang="en-US" sz="2800"/>
              <a:t>　どうか。</a:t>
            </a:r>
            <a:endParaRPr kumimoji="1" lang="en-US" altLang="ja-JP" sz="2800"/>
          </a:p>
        </p:txBody>
      </p:sp>
      <p:sp>
        <p:nvSpPr>
          <p:cNvPr id="6" name="テキスト ボックス 5">
            <a:extLst>
              <a:ext uri="{FF2B5EF4-FFF2-40B4-BE49-F238E27FC236}">
                <a16:creationId xmlns:a16="http://schemas.microsoft.com/office/drawing/2014/main" id="{FC32B314-68AB-0313-C44D-7593E12EA793}"/>
              </a:ext>
            </a:extLst>
          </p:cNvPr>
          <p:cNvSpPr txBox="1"/>
          <p:nvPr/>
        </p:nvSpPr>
        <p:spPr>
          <a:xfrm>
            <a:off x="159657" y="6183090"/>
            <a:ext cx="11901715" cy="584775"/>
          </a:xfrm>
          <a:prstGeom prst="rect">
            <a:avLst/>
          </a:prstGeom>
          <a:solidFill>
            <a:srgbClr val="FFFFBD"/>
          </a:solidFill>
        </p:spPr>
        <p:txBody>
          <a:bodyPr wrap="square" rtlCol="0">
            <a:spAutoFit/>
          </a:bodyPr>
          <a:lstStyle/>
          <a:p>
            <a:r>
              <a:rPr kumimoji="1" lang="ja-JP" altLang="en-US" sz="3200">
                <a:solidFill>
                  <a:srgbClr val="FF0000"/>
                </a:solidFill>
                <a:latin typeface="HG丸ｺﾞｼｯｸM-PRO" panose="020F0600000000000000" pitchFamily="50" charset="-128"/>
                <a:ea typeface="HG丸ｺﾞｼｯｸM-PRO" panose="020F0600000000000000" pitchFamily="50" charset="-128"/>
              </a:rPr>
              <a:t>発問の内容</a:t>
            </a:r>
            <a:r>
              <a:rPr kumimoji="1" lang="ja-JP" altLang="en-US" sz="3200">
                <a:latin typeface="HG丸ｺﾞｼｯｸM-PRO" panose="020F0600000000000000" pitchFamily="50" charset="-128"/>
                <a:ea typeface="HG丸ｺﾞｼｯｸM-PRO" panose="020F0600000000000000" pitchFamily="50" charset="-128"/>
              </a:rPr>
              <a:t>や実験時に与える</a:t>
            </a:r>
            <a:r>
              <a:rPr kumimoji="1" lang="ja-JP" altLang="en-US" sz="3200">
                <a:solidFill>
                  <a:srgbClr val="FF0000"/>
                </a:solidFill>
                <a:latin typeface="HG丸ｺﾞｼｯｸM-PRO" panose="020F0600000000000000" pitchFamily="50" charset="-128"/>
                <a:ea typeface="HG丸ｺﾞｼｯｸM-PRO" panose="020F0600000000000000" pitchFamily="50" charset="-128"/>
              </a:rPr>
              <a:t>データの内容や方法</a:t>
            </a:r>
            <a:r>
              <a:rPr kumimoji="1" lang="ja-JP" altLang="en-US" sz="3200">
                <a:latin typeface="HG丸ｺﾞｼｯｸM-PRO" panose="020F0600000000000000" pitchFamily="50" charset="-128"/>
                <a:ea typeface="HG丸ｺﾞｼｯｸM-PRO" panose="020F0600000000000000" pitchFamily="50" charset="-128"/>
              </a:rPr>
              <a:t>について検討</a:t>
            </a:r>
          </a:p>
        </p:txBody>
      </p:sp>
    </p:spTree>
    <p:extLst>
      <p:ext uri="{BB962C8B-B14F-4D97-AF65-F5344CB8AC3E}">
        <p14:creationId xmlns:p14="http://schemas.microsoft.com/office/powerpoint/2010/main" val="4202029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A71195A-6AB4-DEB1-7F9A-AE23A4044C2C}"/>
              </a:ext>
            </a:extLst>
          </p:cNvPr>
          <p:cNvSpPr>
            <a:spLocks noGrp="1"/>
          </p:cNvSpPr>
          <p:nvPr>
            <p:ph type="title"/>
          </p:nvPr>
        </p:nvSpPr>
        <p:spPr>
          <a:xfrm>
            <a:off x="0" y="0"/>
            <a:ext cx="10515600" cy="1325563"/>
          </a:xfrm>
        </p:spPr>
        <p:txBody>
          <a:bodyPr/>
          <a:lstStyle/>
          <a:p>
            <a:r>
              <a:rPr lang="en-US" altLang="ja-JP"/>
              <a:t>【</a:t>
            </a:r>
            <a:r>
              <a:rPr lang="ja-JP" altLang="en-US"/>
              <a:t>思考２</a:t>
            </a:r>
            <a:r>
              <a:rPr lang="en-US" altLang="ja-JP"/>
              <a:t>】</a:t>
            </a:r>
            <a:r>
              <a:rPr lang="ja-JP" altLang="en-US"/>
              <a:t>　</a:t>
            </a:r>
            <a:endParaRPr kumimoji="1" lang="ja-JP" altLang="en-US"/>
          </a:p>
        </p:txBody>
      </p:sp>
      <p:cxnSp>
        <p:nvCxnSpPr>
          <p:cNvPr id="3" name="直線コネクタ 2">
            <a:extLst>
              <a:ext uri="{FF2B5EF4-FFF2-40B4-BE49-F238E27FC236}">
                <a16:creationId xmlns:a16="http://schemas.microsoft.com/office/drawing/2014/main" id="{E06E6C6D-4D0B-35AA-1FFE-2516D9F6F04E}"/>
              </a:ext>
            </a:extLst>
          </p:cNvPr>
          <p:cNvCxnSpPr>
            <a:cxnSpLocks/>
          </p:cNvCxnSpPr>
          <p:nvPr/>
        </p:nvCxnSpPr>
        <p:spPr>
          <a:xfrm>
            <a:off x="0" y="1156747"/>
            <a:ext cx="12192000" cy="0"/>
          </a:xfrm>
          <a:prstGeom prst="line">
            <a:avLst/>
          </a:prstGeom>
          <a:ln w="127000">
            <a:gradFill>
              <a:gsLst>
                <a:gs pos="0">
                  <a:srgbClr val="009900"/>
                </a:gs>
                <a:gs pos="100000">
                  <a:schemeClr val="bg1"/>
                </a:gs>
              </a:gsLst>
              <a:lin ang="5400000" scaled="1"/>
            </a:gradFill>
          </a:ln>
        </p:spPr>
        <p:style>
          <a:lnRef idx="1">
            <a:schemeClr val="accent1"/>
          </a:lnRef>
          <a:fillRef idx="0">
            <a:schemeClr val="accent1"/>
          </a:fillRef>
          <a:effectRef idx="0">
            <a:schemeClr val="accent1"/>
          </a:effectRef>
          <a:fontRef idx="minor">
            <a:schemeClr val="tx1"/>
          </a:fontRef>
        </p:style>
      </p:cxnSp>
      <p:sp>
        <p:nvSpPr>
          <p:cNvPr id="4" name="テキスト ボックス 3">
            <a:extLst>
              <a:ext uri="{FF2B5EF4-FFF2-40B4-BE49-F238E27FC236}">
                <a16:creationId xmlns:a16="http://schemas.microsoft.com/office/drawing/2014/main" id="{C66CF819-A175-9571-880F-B826A2685C61}"/>
              </a:ext>
            </a:extLst>
          </p:cNvPr>
          <p:cNvSpPr txBox="1"/>
          <p:nvPr/>
        </p:nvSpPr>
        <p:spPr>
          <a:xfrm>
            <a:off x="362857" y="1494971"/>
            <a:ext cx="11161486" cy="1384995"/>
          </a:xfrm>
          <a:prstGeom prst="rect">
            <a:avLst/>
          </a:prstGeom>
          <a:noFill/>
        </p:spPr>
        <p:txBody>
          <a:bodyPr wrap="square" rtlCol="0">
            <a:spAutoFit/>
          </a:bodyPr>
          <a:lstStyle/>
          <a:p>
            <a:r>
              <a:rPr kumimoji="1" lang="en-US" altLang="ja-JP" sz="2800"/>
              <a:t>【</a:t>
            </a:r>
            <a:r>
              <a:rPr kumimoji="1" lang="ja-JP" altLang="en-US" sz="2800"/>
              <a:t>課題</a:t>
            </a:r>
            <a:r>
              <a:rPr kumimoji="1" lang="en-US" altLang="ja-JP" sz="2800"/>
              <a:t>2-1】</a:t>
            </a:r>
            <a:r>
              <a:rPr kumimoji="1" lang="ja-JP" altLang="en-US" sz="2800"/>
              <a:t>及び</a:t>
            </a:r>
            <a:r>
              <a:rPr kumimoji="1" lang="en-US" altLang="ja-JP" sz="2800"/>
              <a:t>【</a:t>
            </a:r>
            <a:r>
              <a:rPr kumimoji="1" lang="ja-JP" altLang="en-US" sz="2800"/>
              <a:t>課題</a:t>
            </a:r>
            <a:r>
              <a:rPr kumimoji="1" lang="en-US" altLang="ja-JP" sz="2800"/>
              <a:t>2-2】</a:t>
            </a:r>
            <a:r>
              <a:rPr kumimoji="1" lang="ja-JP" altLang="en-US" sz="2800"/>
              <a:t>を踏まえ、生徒が無理なく探究活動を進めるには、どのような発問を行い、どのようなデータを生徒に提示し、</a:t>
            </a:r>
            <a:r>
              <a:rPr lang="ja-JP" altLang="en-US" sz="2800"/>
              <a:t>進める</a:t>
            </a:r>
            <a:r>
              <a:rPr lang="ja-JP" altLang="en-US" sz="2800" err="1"/>
              <a:t>と</a:t>
            </a:r>
            <a:r>
              <a:rPr lang="ja-JP" altLang="en-US" sz="2800"/>
              <a:t>よいでしょうか。</a:t>
            </a:r>
            <a:endParaRPr kumimoji="1" lang="ja-JP" altLang="en-US" sz="2800"/>
          </a:p>
        </p:txBody>
      </p:sp>
      <p:pic>
        <p:nvPicPr>
          <p:cNvPr id="5" name="図 4">
            <a:extLst>
              <a:ext uri="{FF2B5EF4-FFF2-40B4-BE49-F238E27FC236}">
                <a16:creationId xmlns:a16="http://schemas.microsoft.com/office/drawing/2014/main" id="{049CBC5B-2BAD-FBB0-6838-ED6266779AA5}"/>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80000"/>
                    </a14:imgEffect>
                  </a14:imgLayer>
                </a14:imgProps>
              </a:ext>
            </a:extLst>
          </a:blip>
          <a:stretch>
            <a:fillRect/>
          </a:stretch>
        </p:blipFill>
        <p:spPr>
          <a:xfrm>
            <a:off x="0" y="2879966"/>
            <a:ext cx="6172200" cy="1706880"/>
          </a:xfrm>
          <a:prstGeom prst="rect">
            <a:avLst/>
          </a:prstGeom>
        </p:spPr>
      </p:pic>
      <p:pic>
        <p:nvPicPr>
          <p:cNvPr id="6" name="図 5">
            <a:extLst>
              <a:ext uri="{FF2B5EF4-FFF2-40B4-BE49-F238E27FC236}">
                <a16:creationId xmlns:a16="http://schemas.microsoft.com/office/drawing/2014/main" id="{86413C6C-6029-4B27-83A7-C06A91D0BF5B}"/>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80000"/>
                    </a14:imgEffect>
                  </a14:imgLayer>
                </a14:imgProps>
              </a:ext>
            </a:extLst>
          </a:blip>
          <a:stretch>
            <a:fillRect/>
          </a:stretch>
        </p:blipFill>
        <p:spPr>
          <a:xfrm>
            <a:off x="6088741" y="2991319"/>
            <a:ext cx="5973318" cy="3283839"/>
          </a:xfrm>
          <a:prstGeom prst="rect">
            <a:avLst/>
          </a:prstGeom>
        </p:spPr>
      </p:pic>
    </p:spTree>
    <p:extLst>
      <p:ext uri="{BB962C8B-B14F-4D97-AF65-F5344CB8AC3E}">
        <p14:creationId xmlns:p14="http://schemas.microsoft.com/office/powerpoint/2010/main" val="15497130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a:extLst>
              <a:ext uri="{FF2B5EF4-FFF2-40B4-BE49-F238E27FC236}">
                <a16:creationId xmlns:a16="http://schemas.microsoft.com/office/drawing/2014/main" id="{1951CB73-527F-6813-919F-70F9A04CA6E7}"/>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80000"/>
                    </a14:imgEffect>
                  </a14:imgLayer>
                </a14:imgProps>
              </a:ext>
            </a:extLst>
          </a:blip>
          <a:stretch>
            <a:fillRect/>
          </a:stretch>
        </p:blipFill>
        <p:spPr>
          <a:xfrm>
            <a:off x="4563795" y="1325563"/>
            <a:ext cx="7524750" cy="4867275"/>
          </a:xfrm>
          <a:prstGeom prst="rect">
            <a:avLst/>
          </a:prstGeom>
        </p:spPr>
      </p:pic>
      <p:sp>
        <p:nvSpPr>
          <p:cNvPr id="2" name="タイトル 1">
            <a:extLst>
              <a:ext uri="{FF2B5EF4-FFF2-40B4-BE49-F238E27FC236}">
                <a16:creationId xmlns:a16="http://schemas.microsoft.com/office/drawing/2014/main" id="{2BD3803E-A044-20F5-28B1-4D80E70CDC69}"/>
              </a:ext>
            </a:extLst>
          </p:cNvPr>
          <p:cNvSpPr>
            <a:spLocks noGrp="1"/>
          </p:cNvSpPr>
          <p:nvPr>
            <p:ph type="title"/>
          </p:nvPr>
        </p:nvSpPr>
        <p:spPr>
          <a:xfrm>
            <a:off x="0" y="0"/>
            <a:ext cx="10515600" cy="1325563"/>
          </a:xfrm>
        </p:spPr>
        <p:txBody>
          <a:bodyPr/>
          <a:lstStyle/>
          <a:p>
            <a:r>
              <a:rPr kumimoji="1" lang="en-US" altLang="ja-JP"/>
              <a:t>5-2</a:t>
            </a:r>
            <a:r>
              <a:rPr kumimoji="1" lang="ja-JP" altLang="en-US"/>
              <a:t>　検討結果</a:t>
            </a:r>
            <a:r>
              <a:rPr kumimoji="1" lang="en-US" altLang="ja-JP"/>
              <a:t>【</a:t>
            </a:r>
            <a:r>
              <a:rPr kumimoji="1" lang="ja-JP" altLang="en-US"/>
              <a:t>課題</a:t>
            </a:r>
            <a:r>
              <a:rPr kumimoji="1" lang="en-US" altLang="ja-JP"/>
              <a:t>2-1】</a:t>
            </a:r>
            <a:endParaRPr kumimoji="1" lang="ja-JP" altLang="en-US"/>
          </a:p>
        </p:txBody>
      </p:sp>
      <p:cxnSp>
        <p:nvCxnSpPr>
          <p:cNvPr id="3" name="直線コネクタ 2">
            <a:extLst>
              <a:ext uri="{FF2B5EF4-FFF2-40B4-BE49-F238E27FC236}">
                <a16:creationId xmlns:a16="http://schemas.microsoft.com/office/drawing/2014/main" id="{894F4A90-1FB8-DC04-05AF-274AACEBE510}"/>
              </a:ext>
            </a:extLst>
          </p:cNvPr>
          <p:cNvCxnSpPr>
            <a:cxnSpLocks/>
          </p:cNvCxnSpPr>
          <p:nvPr/>
        </p:nvCxnSpPr>
        <p:spPr>
          <a:xfrm>
            <a:off x="0" y="1156747"/>
            <a:ext cx="12192000" cy="0"/>
          </a:xfrm>
          <a:prstGeom prst="line">
            <a:avLst/>
          </a:prstGeom>
          <a:ln w="127000">
            <a:gradFill>
              <a:gsLst>
                <a:gs pos="0">
                  <a:srgbClr val="009900"/>
                </a:gs>
                <a:gs pos="100000">
                  <a:schemeClr val="bg1"/>
                </a:gs>
              </a:gsLst>
              <a:lin ang="5400000" scaled="1"/>
            </a:gradFill>
          </a:ln>
        </p:spPr>
        <p:style>
          <a:lnRef idx="1">
            <a:schemeClr val="accent1"/>
          </a:lnRef>
          <a:fillRef idx="0">
            <a:schemeClr val="accent1"/>
          </a:fillRef>
          <a:effectRef idx="0">
            <a:schemeClr val="accent1"/>
          </a:effectRef>
          <a:fontRef idx="minor">
            <a:schemeClr val="tx1"/>
          </a:fontRef>
        </p:style>
      </p:cxnSp>
      <p:pic>
        <p:nvPicPr>
          <p:cNvPr id="8" name="図 7">
            <a:extLst>
              <a:ext uri="{FF2B5EF4-FFF2-40B4-BE49-F238E27FC236}">
                <a16:creationId xmlns:a16="http://schemas.microsoft.com/office/drawing/2014/main" id="{7CFEB612-6460-2B00-65FF-75006F278FEE}"/>
              </a:ext>
            </a:extLst>
          </p:cNvPr>
          <p:cNvPicPr>
            <a:picLocks noChangeAspect="1"/>
          </p:cNvPicPr>
          <p:nvPr/>
        </p:nvPicPr>
        <p:blipFill rotWithShape="1">
          <a:blip r:embed="rId5">
            <a:extLst>
              <a:ext uri="{BEBA8EAE-BF5A-486C-A8C5-ECC9F3942E4B}">
                <a14:imgProps xmlns:a14="http://schemas.microsoft.com/office/drawing/2010/main">
                  <a14:imgLayer r:embed="rId6">
                    <a14:imgEffect>
                      <a14:sharpenSoften amount="80000"/>
                    </a14:imgEffect>
                  </a14:imgLayer>
                </a14:imgProps>
              </a:ext>
            </a:extLst>
          </a:blip>
          <a:srcRect l="12697" r="39801"/>
          <a:stretch/>
        </p:blipFill>
        <p:spPr>
          <a:xfrm>
            <a:off x="179493" y="1295400"/>
            <a:ext cx="3664898" cy="2133600"/>
          </a:xfrm>
          <a:prstGeom prst="rect">
            <a:avLst/>
          </a:prstGeom>
        </p:spPr>
      </p:pic>
      <p:sp>
        <p:nvSpPr>
          <p:cNvPr id="9" name="矢印: 右 8">
            <a:extLst>
              <a:ext uri="{FF2B5EF4-FFF2-40B4-BE49-F238E27FC236}">
                <a16:creationId xmlns:a16="http://schemas.microsoft.com/office/drawing/2014/main" id="{4519FA3F-F924-1CBE-3D79-DDD234D0D03C}"/>
              </a:ext>
            </a:extLst>
          </p:cNvPr>
          <p:cNvSpPr/>
          <p:nvPr/>
        </p:nvSpPr>
        <p:spPr>
          <a:xfrm>
            <a:off x="3844391" y="2186781"/>
            <a:ext cx="719404" cy="870857"/>
          </a:xfrm>
          <a:prstGeom prst="rightArrow">
            <a:avLst/>
          </a:prstGeom>
          <a:solidFill>
            <a:srgbClr val="FFFF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A003A983-A51E-B398-6E1A-F36463B458D5}"/>
              </a:ext>
            </a:extLst>
          </p:cNvPr>
          <p:cNvSpPr txBox="1"/>
          <p:nvPr/>
        </p:nvSpPr>
        <p:spPr>
          <a:xfrm>
            <a:off x="103455" y="3918856"/>
            <a:ext cx="4460340" cy="2308324"/>
          </a:xfrm>
          <a:prstGeom prst="rect">
            <a:avLst/>
          </a:prstGeom>
          <a:solidFill>
            <a:schemeClr val="accent1">
              <a:lumMod val="20000"/>
              <a:lumOff val="80000"/>
            </a:schemeClr>
          </a:solidFill>
        </p:spPr>
        <p:txBody>
          <a:bodyPr wrap="square" rtlCol="0">
            <a:spAutoFit/>
          </a:bodyPr>
          <a:lstStyle/>
          <a:p>
            <a:r>
              <a:rPr kumimoji="1" lang="ja-JP" altLang="en-US" sz="2400">
                <a:latin typeface="HG丸ｺﾞｼｯｸM-PRO" panose="020F0600000000000000" pitchFamily="50" charset="-128"/>
                <a:ea typeface="HG丸ｺﾞｼｯｸM-PRO" panose="020F0600000000000000" pitchFamily="50" charset="-128"/>
              </a:rPr>
              <a:t>・</a:t>
            </a:r>
            <a:r>
              <a:rPr kumimoji="1" lang="ja-JP" altLang="en-US" sz="2400">
                <a:solidFill>
                  <a:srgbClr val="FF0000"/>
                </a:solidFill>
                <a:latin typeface="HG丸ｺﾞｼｯｸM-PRO" panose="020F0600000000000000" pitchFamily="50" charset="-128"/>
                <a:ea typeface="HG丸ｺﾞｼｯｸM-PRO" panose="020F0600000000000000" pitchFamily="50" charset="-128"/>
              </a:rPr>
              <a:t>生徒の反応</a:t>
            </a:r>
            <a:r>
              <a:rPr kumimoji="1" lang="ja-JP" altLang="en-US" sz="2400">
                <a:latin typeface="HG丸ｺﾞｼｯｸM-PRO" panose="020F0600000000000000" pitchFamily="50" charset="-128"/>
                <a:ea typeface="HG丸ｺﾞｼｯｸM-PRO" panose="020F0600000000000000" pitchFamily="50" charset="-128"/>
              </a:rPr>
              <a:t>、</a:t>
            </a:r>
            <a:r>
              <a:rPr kumimoji="1" lang="ja-JP" altLang="en-US" sz="2400">
                <a:solidFill>
                  <a:srgbClr val="FF0000"/>
                </a:solidFill>
                <a:latin typeface="HG丸ｺﾞｼｯｸM-PRO" panose="020F0600000000000000" pitchFamily="50" charset="-128"/>
                <a:ea typeface="HG丸ｺﾞｼｯｸM-PRO" panose="020F0600000000000000" pitchFamily="50" charset="-128"/>
              </a:rPr>
              <a:t>教師の手立て</a:t>
            </a:r>
            <a:r>
              <a:rPr kumimoji="1" lang="ja-JP" altLang="en-US" sz="2400">
                <a:latin typeface="HG丸ｺﾞｼｯｸM-PRO" panose="020F0600000000000000" pitchFamily="50" charset="-128"/>
                <a:ea typeface="HG丸ｺﾞｼｯｸM-PRO" panose="020F0600000000000000" pitchFamily="50" charset="-128"/>
              </a:rPr>
              <a:t>を</a:t>
            </a:r>
            <a:endParaRPr kumimoji="1" lang="en-US" altLang="ja-JP" sz="2400">
              <a:latin typeface="HG丸ｺﾞｼｯｸM-PRO" panose="020F0600000000000000" pitchFamily="50" charset="-128"/>
              <a:ea typeface="HG丸ｺﾞｼｯｸM-PRO" panose="020F0600000000000000" pitchFamily="50" charset="-128"/>
            </a:endParaRPr>
          </a:p>
          <a:p>
            <a:r>
              <a:rPr kumimoji="1" lang="ja-JP" altLang="en-US" sz="2400">
                <a:solidFill>
                  <a:srgbClr val="FF0000"/>
                </a:solidFill>
                <a:latin typeface="HG丸ｺﾞｼｯｸM-PRO" panose="020F0600000000000000" pitchFamily="50" charset="-128"/>
                <a:ea typeface="HG丸ｺﾞｼｯｸM-PRO" panose="020F0600000000000000" pitchFamily="50" charset="-128"/>
              </a:rPr>
              <a:t>明確化</a:t>
            </a:r>
            <a:r>
              <a:rPr kumimoji="1" lang="ja-JP" altLang="en-US" sz="2400">
                <a:latin typeface="HG丸ｺﾞｼｯｸM-PRO" panose="020F0600000000000000" pitchFamily="50" charset="-128"/>
                <a:ea typeface="HG丸ｺﾞｼｯｸM-PRO" panose="020F0600000000000000" pitchFamily="50" charset="-128"/>
              </a:rPr>
              <a:t>して</a:t>
            </a:r>
            <a:r>
              <a:rPr lang="ja-JP" altLang="en-US" sz="2400">
                <a:latin typeface="HG丸ｺﾞｼｯｸM-PRO" panose="020F0600000000000000" pitchFamily="50" charset="-128"/>
                <a:ea typeface="HG丸ｺﾞｼｯｸM-PRO" panose="020F0600000000000000" pitchFamily="50" charset="-128"/>
              </a:rPr>
              <a:t>検討した。</a:t>
            </a:r>
            <a:endParaRPr kumimoji="1" lang="en-US" altLang="ja-JP" sz="2400">
              <a:latin typeface="HG丸ｺﾞｼｯｸM-PRO" panose="020F0600000000000000" pitchFamily="50" charset="-128"/>
              <a:ea typeface="HG丸ｺﾞｼｯｸM-PRO" panose="020F0600000000000000" pitchFamily="50" charset="-128"/>
            </a:endParaRPr>
          </a:p>
          <a:p>
            <a:r>
              <a:rPr kumimoji="1" lang="ja-JP" altLang="en-US" sz="2400">
                <a:latin typeface="HG丸ｺﾞｼｯｸM-PRO" panose="020F0600000000000000" pitchFamily="50" charset="-128"/>
                <a:ea typeface="HG丸ｺﾞｼｯｸM-PRO" panose="020F0600000000000000" pitchFamily="50" charset="-128"/>
              </a:rPr>
              <a:t>・発問については、「質量と体積２つの観点から検証する方法を考えてみよう」とし、</a:t>
            </a:r>
            <a:r>
              <a:rPr kumimoji="1" lang="ja-JP" altLang="en-US" sz="2400">
                <a:solidFill>
                  <a:srgbClr val="FF0000"/>
                </a:solidFill>
                <a:latin typeface="HG丸ｺﾞｼｯｸM-PRO" panose="020F0600000000000000" pitchFamily="50" charset="-128"/>
                <a:ea typeface="HG丸ｺﾞｼｯｸM-PRO" panose="020F0600000000000000" pitchFamily="50" charset="-128"/>
              </a:rPr>
              <a:t>探究の過程の２つのルートを明示</a:t>
            </a:r>
            <a:r>
              <a:rPr kumimoji="1" lang="ja-JP" altLang="en-US" sz="2400">
                <a:latin typeface="HG丸ｺﾞｼｯｸM-PRO" panose="020F0600000000000000" pitchFamily="50" charset="-128"/>
                <a:ea typeface="HG丸ｺﾞｼｯｸM-PRO" panose="020F0600000000000000" pitchFamily="50" charset="-128"/>
              </a:rPr>
              <a:t>した。</a:t>
            </a:r>
          </a:p>
        </p:txBody>
      </p:sp>
      <p:sp>
        <p:nvSpPr>
          <p:cNvPr id="16" name="テキスト ボックス 15">
            <a:extLst>
              <a:ext uri="{FF2B5EF4-FFF2-40B4-BE49-F238E27FC236}">
                <a16:creationId xmlns:a16="http://schemas.microsoft.com/office/drawing/2014/main" id="{4FAE0222-B830-5BE2-7C41-E6B59DB22F5F}"/>
              </a:ext>
            </a:extLst>
          </p:cNvPr>
          <p:cNvSpPr txBox="1"/>
          <p:nvPr/>
        </p:nvSpPr>
        <p:spPr>
          <a:xfrm>
            <a:off x="217712" y="6501388"/>
            <a:ext cx="8882743" cy="338554"/>
          </a:xfrm>
          <a:prstGeom prst="rect">
            <a:avLst/>
          </a:prstGeom>
          <a:noFill/>
        </p:spPr>
        <p:txBody>
          <a:bodyPr wrap="square" rtlCol="0">
            <a:spAutoFit/>
          </a:bodyPr>
          <a:lstStyle/>
          <a:p>
            <a:r>
              <a:rPr kumimoji="1" lang="en-US" altLang="ja-JP" sz="1600"/>
              <a:t>(</a:t>
            </a:r>
            <a:r>
              <a:rPr kumimoji="1" lang="ja-JP" altLang="en-US" sz="1600"/>
              <a:t>左</a:t>
            </a:r>
            <a:r>
              <a:rPr kumimoji="1" lang="en-US" altLang="ja-JP" sz="1600"/>
              <a:t>) 2023.9.20</a:t>
            </a:r>
            <a:r>
              <a:rPr kumimoji="1" lang="ja-JP" altLang="en-US" sz="1600"/>
              <a:t>指導案検討会「学習指導案」　</a:t>
            </a:r>
            <a:r>
              <a:rPr kumimoji="1" lang="en-US" altLang="ja-JP" sz="1600"/>
              <a:t>(</a:t>
            </a:r>
            <a:r>
              <a:rPr kumimoji="1" lang="ja-JP" altLang="en-US" sz="1600"/>
              <a:t>右</a:t>
            </a:r>
            <a:r>
              <a:rPr kumimoji="1" lang="en-US" altLang="ja-JP" sz="1600"/>
              <a:t>)</a:t>
            </a:r>
            <a:r>
              <a:rPr kumimoji="1" lang="ja-JP" altLang="en-US" sz="1600"/>
              <a:t>　実験当日の学習指導案</a:t>
            </a:r>
          </a:p>
        </p:txBody>
      </p:sp>
      <p:cxnSp>
        <p:nvCxnSpPr>
          <p:cNvPr id="17" name="直線コネクタ 16">
            <a:extLst>
              <a:ext uri="{FF2B5EF4-FFF2-40B4-BE49-F238E27FC236}">
                <a16:creationId xmlns:a16="http://schemas.microsoft.com/office/drawing/2014/main" id="{1119A0E8-1B6A-B55A-2906-F42383C30355}"/>
              </a:ext>
            </a:extLst>
          </p:cNvPr>
          <p:cNvCxnSpPr/>
          <p:nvPr/>
        </p:nvCxnSpPr>
        <p:spPr>
          <a:xfrm>
            <a:off x="0" y="6487883"/>
            <a:ext cx="121920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0988D079-A8CF-5E8E-9E31-C8C1626BE598}"/>
              </a:ext>
            </a:extLst>
          </p:cNvPr>
          <p:cNvCxnSpPr/>
          <p:nvPr/>
        </p:nvCxnSpPr>
        <p:spPr>
          <a:xfrm>
            <a:off x="5500914" y="2017966"/>
            <a:ext cx="1857829"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CCC6A152-1201-ACA2-3E55-FD7FCE947656}"/>
              </a:ext>
            </a:extLst>
          </p:cNvPr>
          <p:cNvCxnSpPr>
            <a:cxnSpLocks/>
          </p:cNvCxnSpPr>
          <p:nvPr/>
        </p:nvCxnSpPr>
        <p:spPr>
          <a:xfrm>
            <a:off x="9456057" y="1807508"/>
            <a:ext cx="1400629"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四角形: 角を丸くする 21">
            <a:extLst>
              <a:ext uri="{FF2B5EF4-FFF2-40B4-BE49-F238E27FC236}">
                <a16:creationId xmlns:a16="http://schemas.microsoft.com/office/drawing/2014/main" id="{4C6CFCF5-8EFD-9D62-BDE5-C0F0D0560E62}"/>
              </a:ext>
            </a:extLst>
          </p:cNvPr>
          <p:cNvSpPr/>
          <p:nvPr/>
        </p:nvSpPr>
        <p:spPr>
          <a:xfrm>
            <a:off x="5399314" y="3585036"/>
            <a:ext cx="3077029" cy="1170772"/>
          </a:xfrm>
          <a:prstGeom prst="roundRect">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085325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D6D9FDF-EEC6-F6B1-9A61-169EF591BF34}"/>
              </a:ext>
            </a:extLst>
          </p:cNvPr>
          <p:cNvSpPr>
            <a:spLocks noGrp="1"/>
          </p:cNvSpPr>
          <p:nvPr>
            <p:ph type="title"/>
          </p:nvPr>
        </p:nvSpPr>
        <p:spPr>
          <a:xfrm>
            <a:off x="0" y="0"/>
            <a:ext cx="12192000" cy="1325563"/>
          </a:xfrm>
        </p:spPr>
        <p:txBody>
          <a:bodyPr/>
          <a:lstStyle/>
          <a:p>
            <a:r>
              <a:rPr kumimoji="1" lang="en-US" altLang="ja-JP"/>
              <a:t>5-2</a:t>
            </a:r>
            <a:r>
              <a:rPr kumimoji="1" lang="ja-JP" altLang="en-US"/>
              <a:t>　検討結果</a:t>
            </a:r>
            <a:r>
              <a:rPr kumimoji="1" lang="en-US" altLang="ja-JP"/>
              <a:t>【</a:t>
            </a:r>
            <a:r>
              <a:rPr kumimoji="1" lang="ja-JP" altLang="en-US"/>
              <a:t>課題</a:t>
            </a:r>
            <a:r>
              <a:rPr kumimoji="1" lang="en-US" altLang="ja-JP"/>
              <a:t>2-2】</a:t>
            </a:r>
            <a:endParaRPr kumimoji="1" lang="ja-JP" altLang="en-US"/>
          </a:p>
        </p:txBody>
      </p:sp>
      <p:cxnSp>
        <p:nvCxnSpPr>
          <p:cNvPr id="3" name="直線コネクタ 2">
            <a:extLst>
              <a:ext uri="{FF2B5EF4-FFF2-40B4-BE49-F238E27FC236}">
                <a16:creationId xmlns:a16="http://schemas.microsoft.com/office/drawing/2014/main" id="{D22EC4F6-F052-F812-3109-94F31E89A09F}"/>
              </a:ext>
            </a:extLst>
          </p:cNvPr>
          <p:cNvCxnSpPr>
            <a:cxnSpLocks/>
          </p:cNvCxnSpPr>
          <p:nvPr/>
        </p:nvCxnSpPr>
        <p:spPr>
          <a:xfrm>
            <a:off x="0" y="1156747"/>
            <a:ext cx="12192000" cy="0"/>
          </a:xfrm>
          <a:prstGeom prst="line">
            <a:avLst/>
          </a:prstGeom>
          <a:ln w="127000">
            <a:gradFill>
              <a:gsLst>
                <a:gs pos="0">
                  <a:srgbClr val="009900"/>
                </a:gs>
                <a:gs pos="100000">
                  <a:schemeClr val="bg1"/>
                </a:gs>
              </a:gsLst>
              <a:lin ang="5400000" scaled="1"/>
            </a:gradFill>
          </a:ln>
        </p:spPr>
        <p:style>
          <a:lnRef idx="1">
            <a:schemeClr val="accent1"/>
          </a:lnRef>
          <a:fillRef idx="0">
            <a:schemeClr val="accent1"/>
          </a:fillRef>
          <a:effectRef idx="0">
            <a:schemeClr val="accent1"/>
          </a:effectRef>
          <a:fontRef idx="minor">
            <a:schemeClr val="tx1"/>
          </a:fontRef>
        </p:style>
      </p:cxnSp>
      <p:pic>
        <p:nvPicPr>
          <p:cNvPr id="5" name="図 4">
            <a:extLst>
              <a:ext uri="{FF2B5EF4-FFF2-40B4-BE49-F238E27FC236}">
                <a16:creationId xmlns:a16="http://schemas.microsoft.com/office/drawing/2014/main" id="{18D0F648-B920-C3E2-EC81-350F13CEA01B}"/>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80000"/>
                    </a14:imgEffect>
                  </a14:imgLayer>
                </a14:imgProps>
              </a:ext>
            </a:extLst>
          </a:blip>
          <a:srcRect l="443" t="59" r="1678" b="-59"/>
          <a:stretch/>
        </p:blipFill>
        <p:spPr>
          <a:xfrm>
            <a:off x="42868" y="1282024"/>
            <a:ext cx="5932209" cy="4029075"/>
          </a:xfrm>
          <a:prstGeom prst="rect">
            <a:avLst/>
          </a:prstGeom>
        </p:spPr>
      </p:pic>
      <p:pic>
        <p:nvPicPr>
          <p:cNvPr id="7" name="図 6">
            <a:extLst>
              <a:ext uri="{FF2B5EF4-FFF2-40B4-BE49-F238E27FC236}">
                <a16:creationId xmlns:a16="http://schemas.microsoft.com/office/drawing/2014/main" id="{29B79502-71CF-6505-7EFC-F85E9FADB68B}"/>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80000"/>
                    </a14:imgEffect>
                  </a14:imgLayer>
                </a14:imgProps>
              </a:ext>
            </a:extLst>
          </a:blip>
          <a:stretch>
            <a:fillRect/>
          </a:stretch>
        </p:blipFill>
        <p:spPr>
          <a:xfrm>
            <a:off x="6089924" y="1271139"/>
            <a:ext cx="5932170" cy="3634740"/>
          </a:xfrm>
          <a:prstGeom prst="rect">
            <a:avLst/>
          </a:prstGeom>
        </p:spPr>
      </p:pic>
      <p:sp>
        <p:nvSpPr>
          <p:cNvPr id="8" name="テキスト ボックス 7">
            <a:extLst>
              <a:ext uri="{FF2B5EF4-FFF2-40B4-BE49-F238E27FC236}">
                <a16:creationId xmlns:a16="http://schemas.microsoft.com/office/drawing/2014/main" id="{3CB547CC-475E-BDAF-E9F5-AB8EE0DC33DE}"/>
              </a:ext>
            </a:extLst>
          </p:cNvPr>
          <p:cNvSpPr txBox="1"/>
          <p:nvPr/>
        </p:nvSpPr>
        <p:spPr>
          <a:xfrm>
            <a:off x="6089924" y="4964313"/>
            <a:ext cx="2793542" cy="369332"/>
          </a:xfrm>
          <a:prstGeom prst="rect">
            <a:avLst/>
          </a:prstGeom>
          <a:noFill/>
        </p:spPr>
        <p:txBody>
          <a:bodyPr wrap="square" rtlCol="0">
            <a:spAutoFit/>
          </a:bodyPr>
          <a:lstStyle/>
          <a:p>
            <a:r>
              <a:rPr kumimoji="1" lang="ja-JP" altLang="en-US"/>
              <a:t>実験当日の学習指導案</a:t>
            </a:r>
          </a:p>
        </p:txBody>
      </p:sp>
      <p:sp>
        <p:nvSpPr>
          <p:cNvPr id="9" name="テキスト ボックス 8">
            <a:extLst>
              <a:ext uri="{FF2B5EF4-FFF2-40B4-BE49-F238E27FC236}">
                <a16:creationId xmlns:a16="http://schemas.microsoft.com/office/drawing/2014/main" id="{819B731D-C239-FFEE-28A9-9CC5A3642DB3}"/>
              </a:ext>
            </a:extLst>
          </p:cNvPr>
          <p:cNvSpPr txBox="1"/>
          <p:nvPr/>
        </p:nvSpPr>
        <p:spPr>
          <a:xfrm>
            <a:off x="116118" y="5515429"/>
            <a:ext cx="11905976" cy="1200329"/>
          </a:xfrm>
          <a:prstGeom prst="rect">
            <a:avLst/>
          </a:prstGeom>
          <a:solidFill>
            <a:schemeClr val="accent1">
              <a:lumMod val="20000"/>
              <a:lumOff val="80000"/>
            </a:schemeClr>
          </a:solidFill>
        </p:spPr>
        <p:txBody>
          <a:bodyPr wrap="square" rtlCol="0">
            <a:spAutoFit/>
          </a:bodyPr>
          <a:lstStyle/>
          <a:p>
            <a:r>
              <a:rPr kumimoji="1" lang="ja-JP" altLang="en-US" sz="2400">
                <a:latin typeface="HG丸ｺﾞｼｯｸM-PRO" panose="020F0600000000000000" pitchFamily="50" charset="-128"/>
                <a:ea typeface="HG丸ｺﾞｼｯｸM-PRO" panose="020F0600000000000000" pitchFamily="50" charset="-128"/>
              </a:rPr>
              <a:t>・質量班には「</a:t>
            </a:r>
            <a:r>
              <a:rPr kumimoji="1" lang="ja-JP" altLang="en-US" sz="2400">
                <a:solidFill>
                  <a:srgbClr val="FF0000"/>
                </a:solidFill>
                <a:latin typeface="HG丸ｺﾞｼｯｸM-PRO" panose="020F0600000000000000" pitchFamily="50" charset="-128"/>
                <a:ea typeface="HG丸ｺﾞｼｯｸM-PRO" panose="020F0600000000000000" pitchFamily="50" charset="-128"/>
              </a:rPr>
              <a:t>アルミニウム原子１つ分の質量は何</a:t>
            </a:r>
            <a:r>
              <a:rPr kumimoji="1" lang="en-US" altLang="ja-JP" sz="2400">
                <a:solidFill>
                  <a:srgbClr val="FF0000"/>
                </a:solidFill>
                <a:latin typeface="HG丸ｺﾞｼｯｸM-PRO" panose="020F0600000000000000" pitchFamily="50" charset="-128"/>
                <a:ea typeface="HG丸ｺﾞｼｯｸM-PRO" panose="020F0600000000000000" pitchFamily="50" charset="-128"/>
              </a:rPr>
              <a:t>g</a:t>
            </a:r>
            <a:r>
              <a:rPr kumimoji="1" lang="ja-JP" altLang="en-US" sz="2400">
                <a:latin typeface="HG丸ｺﾞｼｯｸM-PRO" panose="020F0600000000000000" pitchFamily="50" charset="-128"/>
                <a:ea typeface="HG丸ｺﾞｼｯｸM-PRO" panose="020F0600000000000000" pitchFamily="50" charset="-128"/>
              </a:rPr>
              <a:t>」という問いから探究させ、体積班には</a:t>
            </a:r>
            <a:r>
              <a:rPr kumimoji="1" lang="ja-JP" altLang="en-US" sz="2400">
                <a:solidFill>
                  <a:srgbClr val="FF0000"/>
                </a:solidFill>
                <a:latin typeface="HG丸ｺﾞｼｯｸM-PRO" panose="020F0600000000000000" pitchFamily="50" charset="-128"/>
                <a:ea typeface="HG丸ｺﾞｼｯｸM-PRO" panose="020F0600000000000000" pitchFamily="50" charset="-128"/>
              </a:rPr>
              <a:t>単位格子模型</a:t>
            </a:r>
            <a:r>
              <a:rPr kumimoji="1" lang="ja-JP" altLang="en-US" sz="2400">
                <a:latin typeface="HG丸ｺﾞｼｯｸM-PRO" panose="020F0600000000000000" pitchFamily="50" charset="-128"/>
                <a:ea typeface="HG丸ｺﾞｼｯｸM-PRO" panose="020F0600000000000000" pitchFamily="50" charset="-128"/>
              </a:rPr>
              <a:t>を与え、</a:t>
            </a:r>
            <a:r>
              <a:rPr kumimoji="1" lang="ja-JP" altLang="en-US" sz="2400">
                <a:solidFill>
                  <a:srgbClr val="FF0000"/>
                </a:solidFill>
                <a:latin typeface="HG丸ｺﾞｼｯｸM-PRO" panose="020F0600000000000000" pitchFamily="50" charset="-128"/>
                <a:ea typeface="HG丸ｺﾞｼｯｸM-PRO" panose="020F0600000000000000" pitchFamily="50" charset="-128"/>
              </a:rPr>
              <a:t>単位格子中の原子数</a:t>
            </a:r>
            <a:r>
              <a:rPr kumimoji="1" lang="ja-JP" altLang="en-US" sz="2400">
                <a:latin typeface="HG丸ｺﾞｼｯｸM-PRO" panose="020F0600000000000000" pitchFamily="50" charset="-128"/>
                <a:ea typeface="HG丸ｺﾞｼｯｸM-PRO" panose="020F0600000000000000" pitchFamily="50" charset="-128"/>
              </a:rPr>
              <a:t>（４個）</a:t>
            </a:r>
            <a:r>
              <a:rPr kumimoji="1" lang="ja-JP" altLang="en-US" sz="2400">
                <a:solidFill>
                  <a:srgbClr val="FF0000"/>
                </a:solidFill>
                <a:latin typeface="HG丸ｺﾞｼｯｸM-PRO" panose="020F0600000000000000" pitchFamily="50" charset="-128"/>
                <a:ea typeface="HG丸ｺﾞｼｯｸM-PRO" panose="020F0600000000000000" pitchFamily="50" charset="-128"/>
              </a:rPr>
              <a:t>のデータ</a:t>
            </a:r>
            <a:r>
              <a:rPr kumimoji="1" lang="ja-JP" altLang="en-US" sz="2400">
                <a:latin typeface="HG丸ｺﾞｼｯｸM-PRO" panose="020F0600000000000000" pitchFamily="50" charset="-128"/>
                <a:ea typeface="HG丸ｺﾞｼｯｸM-PRO" panose="020F0600000000000000" pitchFamily="50" charset="-128"/>
              </a:rPr>
              <a:t>を与えた。</a:t>
            </a:r>
            <a:endParaRPr kumimoji="1" lang="en-US" altLang="ja-JP" sz="2400">
              <a:latin typeface="HG丸ｺﾞｼｯｸM-PRO" panose="020F0600000000000000" pitchFamily="50" charset="-128"/>
              <a:ea typeface="HG丸ｺﾞｼｯｸM-PRO" panose="020F0600000000000000" pitchFamily="50" charset="-128"/>
            </a:endParaRPr>
          </a:p>
          <a:p>
            <a:r>
              <a:rPr kumimoji="1" lang="ja-JP" altLang="en-US" sz="2400">
                <a:latin typeface="HG丸ｺﾞｼｯｸM-PRO" panose="020F0600000000000000" pitchFamily="50" charset="-128"/>
                <a:ea typeface="HG丸ｺﾞｼｯｸM-PRO" panose="020F0600000000000000" pitchFamily="50" charset="-128"/>
              </a:rPr>
              <a:t>・</a:t>
            </a:r>
            <a:r>
              <a:rPr kumimoji="1" lang="ja-JP" altLang="en-US" sz="2400">
                <a:solidFill>
                  <a:srgbClr val="FF0000"/>
                </a:solidFill>
                <a:latin typeface="HG丸ｺﾞｼｯｸM-PRO" panose="020F0600000000000000" pitchFamily="50" charset="-128"/>
                <a:ea typeface="HG丸ｺﾞｼｯｸM-PRO" panose="020F0600000000000000" pitchFamily="50" charset="-128"/>
              </a:rPr>
              <a:t>実験器具のみ</a:t>
            </a:r>
            <a:r>
              <a:rPr kumimoji="1" lang="ja-JP" altLang="en-US" sz="2400">
                <a:latin typeface="HG丸ｺﾞｼｯｸM-PRO" panose="020F0600000000000000" pitchFamily="50" charset="-128"/>
                <a:ea typeface="HG丸ｺﾞｼｯｸM-PRO" panose="020F0600000000000000" pitchFamily="50" charset="-128"/>
              </a:rPr>
              <a:t>与え、使用する１円玉枚数も含め実験方法は生徒に考えさせた。</a:t>
            </a:r>
          </a:p>
        </p:txBody>
      </p:sp>
      <p:sp>
        <p:nvSpPr>
          <p:cNvPr id="10" name="四角形: 角を丸くする 9">
            <a:extLst>
              <a:ext uri="{FF2B5EF4-FFF2-40B4-BE49-F238E27FC236}">
                <a16:creationId xmlns:a16="http://schemas.microsoft.com/office/drawing/2014/main" id="{FFE374B1-85C9-F16C-E11D-4ED5BBC9C1DA}"/>
              </a:ext>
            </a:extLst>
          </p:cNvPr>
          <p:cNvSpPr/>
          <p:nvPr/>
        </p:nvSpPr>
        <p:spPr>
          <a:xfrm>
            <a:off x="1030514" y="2835110"/>
            <a:ext cx="3396343" cy="735404"/>
          </a:xfrm>
          <a:prstGeom prst="roundRect">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四角形: 角を丸くする 10">
            <a:extLst>
              <a:ext uri="{FF2B5EF4-FFF2-40B4-BE49-F238E27FC236}">
                <a16:creationId xmlns:a16="http://schemas.microsoft.com/office/drawing/2014/main" id="{3301B577-D406-238F-E8D7-624E0FBD53A9}"/>
              </a:ext>
            </a:extLst>
          </p:cNvPr>
          <p:cNvSpPr/>
          <p:nvPr/>
        </p:nvSpPr>
        <p:spPr>
          <a:xfrm>
            <a:off x="7056075" y="3151359"/>
            <a:ext cx="3396343" cy="1631169"/>
          </a:xfrm>
          <a:prstGeom prst="roundRect">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四角形: 角を丸くする 11">
            <a:extLst>
              <a:ext uri="{FF2B5EF4-FFF2-40B4-BE49-F238E27FC236}">
                <a16:creationId xmlns:a16="http://schemas.microsoft.com/office/drawing/2014/main" id="{133DA10B-A151-AE99-961E-E50E832B59AF}"/>
              </a:ext>
            </a:extLst>
          </p:cNvPr>
          <p:cNvSpPr/>
          <p:nvPr/>
        </p:nvSpPr>
        <p:spPr>
          <a:xfrm>
            <a:off x="7012533" y="2019270"/>
            <a:ext cx="3396343" cy="1073656"/>
          </a:xfrm>
          <a:prstGeom prst="roundRect">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9452639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CEB4471-F574-9D48-688A-4F5E8A573E10}"/>
              </a:ext>
            </a:extLst>
          </p:cNvPr>
          <p:cNvSpPr>
            <a:spLocks noGrp="1"/>
          </p:cNvSpPr>
          <p:nvPr>
            <p:ph type="title"/>
          </p:nvPr>
        </p:nvSpPr>
        <p:spPr>
          <a:xfrm>
            <a:off x="0" y="0"/>
            <a:ext cx="10515600" cy="1325563"/>
          </a:xfrm>
        </p:spPr>
        <p:txBody>
          <a:bodyPr/>
          <a:lstStyle/>
          <a:p>
            <a:r>
              <a:rPr kumimoji="1" lang="ja-JP" altLang="en-US"/>
              <a:t>もくじ</a:t>
            </a:r>
          </a:p>
        </p:txBody>
      </p:sp>
      <p:cxnSp>
        <p:nvCxnSpPr>
          <p:cNvPr id="3" name="直線コネクタ 2">
            <a:extLst>
              <a:ext uri="{FF2B5EF4-FFF2-40B4-BE49-F238E27FC236}">
                <a16:creationId xmlns:a16="http://schemas.microsoft.com/office/drawing/2014/main" id="{7658C174-0781-E3BA-4D0A-E83B4EBC7B61}"/>
              </a:ext>
            </a:extLst>
          </p:cNvPr>
          <p:cNvCxnSpPr>
            <a:cxnSpLocks/>
          </p:cNvCxnSpPr>
          <p:nvPr/>
        </p:nvCxnSpPr>
        <p:spPr>
          <a:xfrm>
            <a:off x="0" y="1156747"/>
            <a:ext cx="12192000" cy="0"/>
          </a:xfrm>
          <a:prstGeom prst="line">
            <a:avLst/>
          </a:prstGeom>
          <a:ln w="127000">
            <a:gradFill>
              <a:gsLst>
                <a:gs pos="0">
                  <a:srgbClr val="009900"/>
                </a:gs>
                <a:gs pos="100000">
                  <a:schemeClr val="bg1"/>
                </a:gs>
              </a:gsLst>
              <a:lin ang="5400000" scaled="1"/>
            </a:gradFill>
          </a:ln>
        </p:spPr>
        <p:style>
          <a:lnRef idx="1">
            <a:schemeClr val="accent1"/>
          </a:lnRef>
          <a:fillRef idx="0">
            <a:schemeClr val="accent1"/>
          </a:fillRef>
          <a:effectRef idx="0">
            <a:schemeClr val="accent1"/>
          </a:effectRef>
          <a:fontRef idx="minor">
            <a:schemeClr val="tx1"/>
          </a:fontRef>
        </p:style>
      </p:cxnSp>
      <p:sp>
        <p:nvSpPr>
          <p:cNvPr id="4" name="テキスト ボックス 3">
            <a:extLst>
              <a:ext uri="{FF2B5EF4-FFF2-40B4-BE49-F238E27FC236}">
                <a16:creationId xmlns:a16="http://schemas.microsoft.com/office/drawing/2014/main" id="{8CACE16D-B92E-B56A-BD14-8E147033A4D3}"/>
              </a:ext>
            </a:extLst>
          </p:cNvPr>
          <p:cNvSpPr txBox="1"/>
          <p:nvPr/>
        </p:nvSpPr>
        <p:spPr>
          <a:xfrm>
            <a:off x="304800" y="1523999"/>
            <a:ext cx="10210800" cy="4031873"/>
          </a:xfrm>
          <a:prstGeom prst="rect">
            <a:avLst/>
          </a:prstGeom>
          <a:noFill/>
        </p:spPr>
        <p:txBody>
          <a:bodyPr wrap="square" rtlCol="0">
            <a:spAutoFit/>
          </a:bodyPr>
          <a:lstStyle/>
          <a:p>
            <a:r>
              <a:rPr kumimoji="1" lang="ja-JP" altLang="en-US" sz="3200"/>
              <a:t>１　研修のねらい</a:t>
            </a:r>
            <a:endParaRPr kumimoji="1" lang="en-US" altLang="ja-JP" sz="3200"/>
          </a:p>
          <a:p>
            <a:r>
              <a:rPr lang="ja-JP" altLang="en-US" sz="3200"/>
              <a:t>２　研究授業の概要</a:t>
            </a:r>
            <a:endParaRPr lang="en-US" altLang="ja-JP" sz="3200"/>
          </a:p>
          <a:p>
            <a:r>
              <a:rPr kumimoji="1" lang="ja-JP" altLang="en-US" sz="3200"/>
              <a:t>３　研究授業での実験の概要</a:t>
            </a:r>
            <a:endParaRPr kumimoji="1" lang="en-US" altLang="ja-JP" sz="3200"/>
          </a:p>
          <a:p>
            <a:r>
              <a:rPr lang="ja-JP" altLang="en-US" sz="3200"/>
              <a:t>４　学習指導案の検討</a:t>
            </a:r>
            <a:endParaRPr lang="en-US" altLang="ja-JP" sz="3200"/>
          </a:p>
          <a:p>
            <a:r>
              <a:rPr kumimoji="1" lang="ja-JP" altLang="en-US" sz="3200"/>
              <a:t>５　検討結果</a:t>
            </a:r>
            <a:endParaRPr kumimoji="1" lang="en-US" altLang="ja-JP" sz="3200"/>
          </a:p>
          <a:p>
            <a:r>
              <a:rPr lang="ja-JP" altLang="en-US" sz="3200"/>
              <a:t>６　研究授業の様子</a:t>
            </a:r>
            <a:endParaRPr lang="en-US" altLang="ja-JP" sz="3200"/>
          </a:p>
          <a:p>
            <a:r>
              <a:rPr kumimoji="1" lang="ja-JP" altLang="en-US" sz="3200"/>
              <a:t>７　工夫や改善できる点</a:t>
            </a:r>
            <a:endParaRPr kumimoji="1" lang="en-US" altLang="ja-JP" sz="3200"/>
          </a:p>
          <a:p>
            <a:r>
              <a:rPr lang="ja-JP" altLang="en-US" sz="3200"/>
              <a:t>８　まとめ</a:t>
            </a:r>
            <a:endParaRPr kumimoji="1" lang="ja-JP" altLang="en-US" sz="3200"/>
          </a:p>
        </p:txBody>
      </p:sp>
    </p:spTree>
    <p:extLst>
      <p:ext uri="{BB962C8B-B14F-4D97-AF65-F5344CB8AC3E}">
        <p14:creationId xmlns:p14="http://schemas.microsoft.com/office/powerpoint/2010/main" val="16328742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55F628E-D238-B8D6-3DF5-7964C61EB1AC}"/>
              </a:ext>
            </a:extLst>
          </p:cNvPr>
          <p:cNvSpPr>
            <a:spLocks noGrp="1"/>
          </p:cNvSpPr>
          <p:nvPr>
            <p:ph type="title"/>
          </p:nvPr>
        </p:nvSpPr>
        <p:spPr>
          <a:xfrm>
            <a:off x="0" y="0"/>
            <a:ext cx="10515600" cy="1325563"/>
          </a:xfrm>
        </p:spPr>
        <p:txBody>
          <a:bodyPr/>
          <a:lstStyle/>
          <a:p>
            <a:r>
              <a:rPr kumimoji="1" lang="en-US" altLang="ja-JP"/>
              <a:t>4-3</a:t>
            </a:r>
            <a:r>
              <a:rPr kumimoji="1" lang="ja-JP" altLang="en-US"/>
              <a:t>　学習指導案の検討</a:t>
            </a:r>
          </a:p>
        </p:txBody>
      </p:sp>
      <p:cxnSp>
        <p:nvCxnSpPr>
          <p:cNvPr id="3" name="直線コネクタ 2">
            <a:extLst>
              <a:ext uri="{FF2B5EF4-FFF2-40B4-BE49-F238E27FC236}">
                <a16:creationId xmlns:a16="http://schemas.microsoft.com/office/drawing/2014/main" id="{9FFB62AD-E4DD-B5D0-F221-B35EBE0DF522}"/>
              </a:ext>
            </a:extLst>
          </p:cNvPr>
          <p:cNvCxnSpPr>
            <a:cxnSpLocks/>
          </p:cNvCxnSpPr>
          <p:nvPr/>
        </p:nvCxnSpPr>
        <p:spPr>
          <a:xfrm>
            <a:off x="0" y="1156747"/>
            <a:ext cx="12192000" cy="0"/>
          </a:xfrm>
          <a:prstGeom prst="line">
            <a:avLst/>
          </a:prstGeom>
          <a:ln w="127000">
            <a:gradFill>
              <a:gsLst>
                <a:gs pos="0">
                  <a:srgbClr val="009900"/>
                </a:gs>
                <a:gs pos="100000">
                  <a:schemeClr val="bg1"/>
                </a:gs>
              </a:gsLst>
              <a:lin ang="5400000" scaled="1"/>
            </a:gradFill>
          </a:ln>
        </p:spPr>
        <p:style>
          <a:lnRef idx="1">
            <a:schemeClr val="accent1"/>
          </a:lnRef>
          <a:fillRef idx="0">
            <a:schemeClr val="accent1"/>
          </a:fillRef>
          <a:effectRef idx="0">
            <a:schemeClr val="accent1"/>
          </a:effectRef>
          <a:fontRef idx="minor">
            <a:schemeClr val="tx1"/>
          </a:fontRef>
        </p:style>
      </p:cxnSp>
      <p:sp>
        <p:nvSpPr>
          <p:cNvPr id="5" name="テキスト ボックス 4">
            <a:extLst>
              <a:ext uri="{FF2B5EF4-FFF2-40B4-BE49-F238E27FC236}">
                <a16:creationId xmlns:a16="http://schemas.microsoft.com/office/drawing/2014/main" id="{B374C64C-71A1-E9F4-C44B-B84CAD60E210}"/>
              </a:ext>
            </a:extLst>
          </p:cNvPr>
          <p:cNvSpPr txBox="1"/>
          <p:nvPr/>
        </p:nvSpPr>
        <p:spPr>
          <a:xfrm>
            <a:off x="0" y="1325563"/>
            <a:ext cx="6255656" cy="523220"/>
          </a:xfrm>
          <a:prstGeom prst="rect">
            <a:avLst/>
          </a:prstGeom>
          <a:noFill/>
        </p:spPr>
        <p:txBody>
          <a:bodyPr wrap="square">
            <a:spAutoFit/>
          </a:bodyPr>
          <a:lstStyle/>
          <a:p>
            <a:r>
              <a:rPr lang="en-US" altLang="ja-JP" sz="2800"/>
              <a:t>【</a:t>
            </a:r>
            <a:r>
              <a:rPr lang="ja-JP" altLang="en-US" sz="2800"/>
              <a:t>課題３</a:t>
            </a:r>
            <a:r>
              <a:rPr lang="en-US" altLang="ja-JP" sz="2800"/>
              <a:t>】</a:t>
            </a:r>
            <a:r>
              <a:rPr lang="ja-JP" altLang="en-US" sz="2800"/>
              <a:t>　</a:t>
            </a:r>
            <a:r>
              <a:rPr kumimoji="1" lang="en-US" altLang="ja-JP" sz="2800"/>
              <a:t>ICT</a:t>
            </a:r>
            <a:r>
              <a:rPr kumimoji="1" lang="ja-JP" altLang="en-US" sz="2800"/>
              <a:t>の活用</a:t>
            </a:r>
          </a:p>
        </p:txBody>
      </p:sp>
      <p:sp>
        <p:nvSpPr>
          <p:cNvPr id="6" name="テキスト ボックス 5">
            <a:extLst>
              <a:ext uri="{FF2B5EF4-FFF2-40B4-BE49-F238E27FC236}">
                <a16:creationId xmlns:a16="http://schemas.microsoft.com/office/drawing/2014/main" id="{ADCABCC6-6A0B-7636-7B9A-5242287A578B}"/>
              </a:ext>
            </a:extLst>
          </p:cNvPr>
          <p:cNvSpPr txBox="1"/>
          <p:nvPr/>
        </p:nvSpPr>
        <p:spPr>
          <a:xfrm>
            <a:off x="377370" y="1848783"/>
            <a:ext cx="11524343" cy="954107"/>
          </a:xfrm>
          <a:prstGeom prst="rect">
            <a:avLst/>
          </a:prstGeom>
          <a:noFill/>
        </p:spPr>
        <p:txBody>
          <a:bodyPr wrap="square" rtlCol="0">
            <a:spAutoFit/>
          </a:bodyPr>
          <a:lstStyle/>
          <a:p>
            <a:r>
              <a:rPr kumimoji="1" lang="ja-JP" altLang="en-US" sz="2800"/>
              <a:t>探究活動において、実験グループ間の円滑な情報共有のための</a:t>
            </a:r>
            <a:r>
              <a:rPr kumimoji="1" lang="en-US" altLang="ja-JP" sz="2800"/>
              <a:t>ICT</a:t>
            </a:r>
            <a:r>
              <a:rPr kumimoji="1" lang="ja-JP" altLang="en-US" sz="2800"/>
              <a:t>をどのように活用すればよいか。</a:t>
            </a:r>
          </a:p>
        </p:txBody>
      </p:sp>
      <p:pic>
        <p:nvPicPr>
          <p:cNvPr id="8" name="図 7">
            <a:extLst>
              <a:ext uri="{FF2B5EF4-FFF2-40B4-BE49-F238E27FC236}">
                <a16:creationId xmlns:a16="http://schemas.microsoft.com/office/drawing/2014/main" id="{A384E8D7-7CAC-CE8E-112D-C8DDE65806FC}"/>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80000"/>
                    </a14:imgEffect>
                  </a14:imgLayer>
                </a14:imgProps>
              </a:ext>
            </a:extLst>
          </a:blip>
          <a:stretch>
            <a:fillRect/>
          </a:stretch>
        </p:blipFill>
        <p:spPr>
          <a:xfrm>
            <a:off x="40822" y="2854483"/>
            <a:ext cx="6057900" cy="1905000"/>
          </a:xfrm>
          <a:prstGeom prst="rect">
            <a:avLst/>
          </a:prstGeom>
        </p:spPr>
      </p:pic>
      <p:pic>
        <p:nvPicPr>
          <p:cNvPr id="10" name="図 9">
            <a:extLst>
              <a:ext uri="{FF2B5EF4-FFF2-40B4-BE49-F238E27FC236}">
                <a16:creationId xmlns:a16="http://schemas.microsoft.com/office/drawing/2014/main" id="{AF78B7FC-50EE-972F-030C-B44A5534B01A}"/>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80000"/>
                    </a14:imgEffect>
                  </a14:imgLayer>
                </a14:imgProps>
              </a:ext>
            </a:extLst>
          </a:blip>
          <a:stretch>
            <a:fillRect/>
          </a:stretch>
        </p:blipFill>
        <p:spPr>
          <a:xfrm>
            <a:off x="-47714" y="4829920"/>
            <a:ext cx="6118860" cy="1470660"/>
          </a:xfrm>
          <a:prstGeom prst="rect">
            <a:avLst/>
          </a:prstGeom>
        </p:spPr>
      </p:pic>
      <p:pic>
        <p:nvPicPr>
          <p:cNvPr id="12" name="図 11">
            <a:extLst>
              <a:ext uri="{FF2B5EF4-FFF2-40B4-BE49-F238E27FC236}">
                <a16:creationId xmlns:a16="http://schemas.microsoft.com/office/drawing/2014/main" id="{520380D2-5A0A-E0C9-249D-7FA9DD938266}"/>
              </a:ext>
            </a:extLst>
          </p:cNvPr>
          <p:cNvPicPr>
            <a:picLocks noChangeAspect="1"/>
          </p:cNvPicPr>
          <p:nvPr/>
        </p:nvPicPr>
        <p:blipFill>
          <a:blip r:embed="rId7">
            <a:extLst>
              <a:ext uri="{BEBA8EAE-BF5A-486C-A8C5-ECC9F3942E4B}">
                <a14:imgProps xmlns:a14="http://schemas.microsoft.com/office/drawing/2010/main">
                  <a14:imgLayer r:embed="rId8">
                    <a14:imgEffect>
                      <a14:sharpenSoften amount="80000"/>
                    </a14:imgEffect>
                  </a14:imgLayer>
                </a14:imgProps>
              </a:ext>
            </a:extLst>
          </a:blip>
          <a:stretch>
            <a:fillRect/>
          </a:stretch>
        </p:blipFill>
        <p:spPr>
          <a:xfrm>
            <a:off x="6008915" y="2930072"/>
            <a:ext cx="6141720" cy="2598420"/>
          </a:xfrm>
          <a:prstGeom prst="rect">
            <a:avLst/>
          </a:prstGeom>
        </p:spPr>
      </p:pic>
      <p:sp>
        <p:nvSpPr>
          <p:cNvPr id="13" name="テキスト ボックス 12">
            <a:extLst>
              <a:ext uri="{FF2B5EF4-FFF2-40B4-BE49-F238E27FC236}">
                <a16:creationId xmlns:a16="http://schemas.microsoft.com/office/drawing/2014/main" id="{30E269FF-E2D0-9624-E49D-C6AA8E05B201}"/>
              </a:ext>
            </a:extLst>
          </p:cNvPr>
          <p:cNvSpPr txBox="1"/>
          <p:nvPr/>
        </p:nvSpPr>
        <p:spPr>
          <a:xfrm>
            <a:off x="217712" y="6501388"/>
            <a:ext cx="8882743" cy="338554"/>
          </a:xfrm>
          <a:prstGeom prst="rect">
            <a:avLst/>
          </a:prstGeom>
          <a:noFill/>
        </p:spPr>
        <p:txBody>
          <a:bodyPr wrap="square" rtlCol="0">
            <a:spAutoFit/>
          </a:bodyPr>
          <a:lstStyle/>
          <a:p>
            <a:r>
              <a:rPr kumimoji="1" lang="en-US" altLang="ja-JP" sz="1600"/>
              <a:t>2023.8.28</a:t>
            </a:r>
            <a:r>
              <a:rPr kumimoji="1" lang="ja-JP" altLang="en-US" sz="1600"/>
              <a:t>指導案検討会「学習指導案」　</a:t>
            </a:r>
          </a:p>
        </p:txBody>
      </p:sp>
      <p:cxnSp>
        <p:nvCxnSpPr>
          <p:cNvPr id="14" name="直線コネクタ 13">
            <a:extLst>
              <a:ext uri="{FF2B5EF4-FFF2-40B4-BE49-F238E27FC236}">
                <a16:creationId xmlns:a16="http://schemas.microsoft.com/office/drawing/2014/main" id="{2A0AB962-D8BD-7BDF-BE8A-237E3EEAA518}"/>
              </a:ext>
            </a:extLst>
          </p:cNvPr>
          <p:cNvCxnSpPr/>
          <p:nvPr/>
        </p:nvCxnSpPr>
        <p:spPr>
          <a:xfrm>
            <a:off x="0" y="6487883"/>
            <a:ext cx="121920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5" name="吹き出し: 角を丸めた四角形 14">
            <a:extLst>
              <a:ext uri="{FF2B5EF4-FFF2-40B4-BE49-F238E27FC236}">
                <a16:creationId xmlns:a16="http://schemas.microsoft.com/office/drawing/2014/main" id="{D8FA4A09-2698-8000-3C77-4879DED1BE7B}"/>
              </a:ext>
            </a:extLst>
          </p:cNvPr>
          <p:cNvSpPr/>
          <p:nvPr/>
        </p:nvSpPr>
        <p:spPr>
          <a:xfrm>
            <a:off x="5341256" y="2667180"/>
            <a:ext cx="1770743" cy="761820"/>
          </a:xfrm>
          <a:prstGeom prst="wedgeRoundRectCallout">
            <a:avLst>
              <a:gd name="adj1" fmla="val -36012"/>
              <a:gd name="adj2" fmla="val 75837"/>
              <a:gd name="adj3" fmla="val 16667"/>
            </a:avLst>
          </a:prstGeom>
          <a:solidFill>
            <a:schemeClr val="bg1"/>
          </a:solidFill>
          <a:ln w="254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741EBF45-5FE4-358D-F9C2-7FF737E1F979}"/>
              </a:ext>
            </a:extLst>
          </p:cNvPr>
          <p:cNvSpPr txBox="1"/>
          <p:nvPr/>
        </p:nvSpPr>
        <p:spPr>
          <a:xfrm>
            <a:off x="5341257" y="2724924"/>
            <a:ext cx="1915886" cy="646331"/>
          </a:xfrm>
          <a:prstGeom prst="rect">
            <a:avLst/>
          </a:prstGeom>
          <a:noFill/>
        </p:spPr>
        <p:txBody>
          <a:bodyPr wrap="square" rtlCol="0">
            <a:spAutoFit/>
          </a:bodyPr>
          <a:lstStyle/>
          <a:p>
            <a:r>
              <a:rPr kumimoji="1" lang="ja-JP" altLang="en-US"/>
              <a:t>導入での</a:t>
            </a:r>
            <a:r>
              <a:rPr kumimoji="1" lang="en-US" altLang="ja-JP"/>
              <a:t>Forms</a:t>
            </a:r>
          </a:p>
          <a:p>
            <a:r>
              <a:rPr kumimoji="1" lang="ja-JP" altLang="en-US"/>
              <a:t>の</a:t>
            </a:r>
            <a:r>
              <a:rPr lang="ja-JP" altLang="en-US"/>
              <a:t>利用</a:t>
            </a:r>
            <a:endParaRPr kumimoji="1" lang="ja-JP" altLang="en-US"/>
          </a:p>
        </p:txBody>
      </p:sp>
      <p:sp>
        <p:nvSpPr>
          <p:cNvPr id="17" name="吹き出し: 角を丸めた四角形 16">
            <a:extLst>
              <a:ext uri="{FF2B5EF4-FFF2-40B4-BE49-F238E27FC236}">
                <a16:creationId xmlns:a16="http://schemas.microsoft.com/office/drawing/2014/main" id="{4F00BCFF-7DF3-7468-67F6-00EDE5864E54}"/>
              </a:ext>
            </a:extLst>
          </p:cNvPr>
          <p:cNvSpPr/>
          <p:nvPr/>
        </p:nvSpPr>
        <p:spPr>
          <a:xfrm>
            <a:off x="10123352" y="4587280"/>
            <a:ext cx="1770743" cy="761820"/>
          </a:xfrm>
          <a:prstGeom prst="wedgeRoundRectCallout">
            <a:avLst>
              <a:gd name="adj1" fmla="val 31201"/>
              <a:gd name="adj2" fmla="val -72770"/>
              <a:gd name="adj3" fmla="val 16667"/>
            </a:avLst>
          </a:prstGeom>
          <a:solidFill>
            <a:schemeClr val="bg1"/>
          </a:solidFill>
          <a:ln w="254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8721381C-81A0-5C88-A367-ADD8F98E61FE}"/>
              </a:ext>
            </a:extLst>
          </p:cNvPr>
          <p:cNvSpPr txBox="1"/>
          <p:nvPr/>
        </p:nvSpPr>
        <p:spPr>
          <a:xfrm>
            <a:off x="10123353" y="4645024"/>
            <a:ext cx="1915886" cy="646331"/>
          </a:xfrm>
          <a:prstGeom prst="rect">
            <a:avLst/>
          </a:prstGeom>
          <a:noFill/>
        </p:spPr>
        <p:txBody>
          <a:bodyPr wrap="square" rtlCol="0">
            <a:spAutoFit/>
          </a:bodyPr>
          <a:lstStyle/>
          <a:p>
            <a:r>
              <a:rPr lang="ja-JP" altLang="en-US"/>
              <a:t>まとめ</a:t>
            </a:r>
            <a:r>
              <a:rPr kumimoji="1" lang="ja-JP" altLang="en-US"/>
              <a:t>での</a:t>
            </a:r>
            <a:r>
              <a:rPr kumimoji="1" lang="en-US" altLang="ja-JP"/>
              <a:t>Forms</a:t>
            </a:r>
            <a:r>
              <a:rPr kumimoji="1" lang="ja-JP" altLang="en-US"/>
              <a:t>の</a:t>
            </a:r>
            <a:r>
              <a:rPr lang="ja-JP" altLang="en-US"/>
              <a:t>利用</a:t>
            </a:r>
            <a:endParaRPr kumimoji="1" lang="ja-JP" altLang="en-US"/>
          </a:p>
        </p:txBody>
      </p:sp>
      <p:sp>
        <p:nvSpPr>
          <p:cNvPr id="19" name="吹き出し: 角を丸めた四角形 18">
            <a:extLst>
              <a:ext uri="{FF2B5EF4-FFF2-40B4-BE49-F238E27FC236}">
                <a16:creationId xmlns:a16="http://schemas.microsoft.com/office/drawing/2014/main" id="{EA38C863-DA9D-FA4A-A63F-1D5734030AB7}"/>
              </a:ext>
            </a:extLst>
          </p:cNvPr>
          <p:cNvSpPr/>
          <p:nvPr/>
        </p:nvSpPr>
        <p:spPr>
          <a:xfrm>
            <a:off x="3096713" y="4889042"/>
            <a:ext cx="2549344" cy="761820"/>
          </a:xfrm>
          <a:prstGeom prst="wedgeRoundRectCallout">
            <a:avLst>
              <a:gd name="adj1" fmla="val -38859"/>
              <a:gd name="adj2" fmla="val 75837"/>
              <a:gd name="adj3" fmla="val 16667"/>
            </a:avLst>
          </a:prstGeom>
          <a:solidFill>
            <a:schemeClr val="bg1"/>
          </a:solidFill>
          <a:ln w="254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DA0126A9-003C-87BB-885B-A76B49100936}"/>
              </a:ext>
            </a:extLst>
          </p:cNvPr>
          <p:cNvSpPr txBox="1"/>
          <p:nvPr/>
        </p:nvSpPr>
        <p:spPr>
          <a:xfrm>
            <a:off x="3096713" y="4946786"/>
            <a:ext cx="2655661" cy="646331"/>
          </a:xfrm>
          <a:prstGeom prst="rect">
            <a:avLst/>
          </a:prstGeom>
          <a:noFill/>
        </p:spPr>
        <p:txBody>
          <a:bodyPr wrap="square" rtlCol="0">
            <a:spAutoFit/>
          </a:bodyPr>
          <a:lstStyle/>
          <a:p>
            <a:r>
              <a:rPr lang="ja-JP" altLang="en-US"/>
              <a:t>実験データ処理でのスプレッドシートの利用</a:t>
            </a:r>
            <a:endParaRPr kumimoji="1" lang="en-US" altLang="ja-JP"/>
          </a:p>
        </p:txBody>
      </p:sp>
    </p:spTree>
    <p:extLst>
      <p:ext uri="{BB962C8B-B14F-4D97-AF65-F5344CB8AC3E}">
        <p14:creationId xmlns:p14="http://schemas.microsoft.com/office/powerpoint/2010/main" val="21846584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A0DB2AF-EF0E-DA6D-3B23-409F26CFC4A1}"/>
              </a:ext>
            </a:extLst>
          </p:cNvPr>
          <p:cNvSpPr>
            <a:spLocks noGrp="1"/>
          </p:cNvSpPr>
          <p:nvPr>
            <p:ph type="title"/>
          </p:nvPr>
        </p:nvSpPr>
        <p:spPr>
          <a:xfrm>
            <a:off x="0" y="0"/>
            <a:ext cx="12192000" cy="1325563"/>
          </a:xfrm>
        </p:spPr>
        <p:txBody>
          <a:bodyPr/>
          <a:lstStyle/>
          <a:p>
            <a:r>
              <a:rPr kumimoji="1" lang="en-US" altLang="ja-JP"/>
              <a:t>4-3</a:t>
            </a:r>
            <a:r>
              <a:rPr kumimoji="1" lang="ja-JP" altLang="en-US"/>
              <a:t>　学習指導案の検討</a:t>
            </a:r>
          </a:p>
        </p:txBody>
      </p:sp>
      <p:sp>
        <p:nvSpPr>
          <p:cNvPr id="4" name="テキスト ボックス 3">
            <a:extLst>
              <a:ext uri="{FF2B5EF4-FFF2-40B4-BE49-F238E27FC236}">
                <a16:creationId xmlns:a16="http://schemas.microsoft.com/office/drawing/2014/main" id="{028865A5-D075-1C0F-43F1-60BC630C6683}"/>
              </a:ext>
            </a:extLst>
          </p:cNvPr>
          <p:cNvSpPr txBox="1"/>
          <p:nvPr/>
        </p:nvSpPr>
        <p:spPr>
          <a:xfrm>
            <a:off x="130628" y="1325563"/>
            <a:ext cx="7750629" cy="523220"/>
          </a:xfrm>
          <a:prstGeom prst="rect">
            <a:avLst/>
          </a:prstGeom>
          <a:noFill/>
        </p:spPr>
        <p:txBody>
          <a:bodyPr wrap="square">
            <a:spAutoFit/>
          </a:bodyPr>
          <a:lstStyle/>
          <a:p>
            <a:r>
              <a:rPr kumimoji="1" lang="ja-JP" altLang="en-US" sz="2800" b="1"/>
              <a:t>＜指導案検討会等での意見＞</a:t>
            </a:r>
            <a:r>
              <a:rPr kumimoji="1" lang="en-US" altLang="ja-JP" sz="2800"/>
              <a:t>【</a:t>
            </a:r>
            <a:r>
              <a:rPr kumimoji="1" lang="ja-JP" altLang="en-US" sz="2800"/>
              <a:t>課題３</a:t>
            </a:r>
            <a:r>
              <a:rPr kumimoji="1" lang="en-US" altLang="ja-JP" sz="2800"/>
              <a:t>】</a:t>
            </a:r>
            <a:endParaRPr lang="ja-JP" altLang="en-US" sz="2800"/>
          </a:p>
        </p:txBody>
      </p:sp>
      <p:cxnSp>
        <p:nvCxnSpPr>
          <p:cNvPr id="5" name="直線コネクタ 4">
            <a:extLst>
              <a:ext uri="{FF2B5EF4-FFF2-40B4-BE49-F238E27FC236}">
                <a16:creationId xmlns:a16="http://schemas.microsoft.com/office/drawing/2014/main" id="{11F3ACD8-1398-011B-693F-D972ADA5ADC2}"/>
              </a:ext>
            </a:extLst>
          </p:cNvPr>
          <p:cNvCxnSpPr>
            <a:cxnSpLocks/>
          </p:cNvCxnSpPr>
          <p:nvPr/>
        </p:nvCxnSpPr>
        <p:spPr>
          <a:xfrm>
            <a:off x="0" y="1156747"/>
            <a:ext cx="12192000" cy="0"/>
          </a:xfrm>
          <a:prstGeom prst="line">
            <a:avLst/>
          </a:prstGeom>
          <a:ln w="127000">
            <a:gradFill>
              <a:gsLst>
                <a:gs pos="0">
                  <a:srgbClr val="009900"/>
                </a:gs>
                <a:gs pos="100000">
                  <a:schemeClr val="bg1"/>
                </a:gs>
              </a:gsLst>
              <a:lin ang="5400000" scaled="1"/>
            </a:gradFill>
          </a:ln>
        </p:spPr>
        <p:style>
          <a:lnRef idx="1">
            <a:schemeClr val="accent1"/>
          </a:lnRef>
          <a:fillRef idx="0">
            <a:schemeClr val="accent1"/>
          </a:fillRef>
          <a:effectRef idx="0">
            <a:schemeClr val="accent1"/>
          </a:effectRef>
          <a:fontRef idx="minor">
            <a:schemeClr val="tx1"/>
          </a:fontRef>
        </p:style>
      </p:cxnSp>
      <p:sp>
        <p:nvSpPr>
          <p:cNvPr id="6" name="テキスト ボックス 5">
            <a:extLst>
              <a:ext uri="{FF2B5EF4-FFF2-40B4-BE49-F238E27FC236}">
                <a16:creationId xmlns:a16="http://schemas.microsoft.com/office/drawing/2014/main" id="{757B750F-7467-6A09-EA8B-BD3B56FC2445}"/>
              </a:ext>
            </a:extLst>
          </p:cNvPr>
          <p:cNvSpPr txBox="1"/>
          <p:nvPr/>
        </p:nvSpPr>
        <p:spPr>
          <a:xfrm>
            <a:off x="319314" y="2017598"/>
            <a:ext cx="11553372" cy="1815882"/>
          </a:xfrm>
          <a:prstGeom prst="rect">
            <a:avLst/>
          </a:prstGeom>
          <a:noFill/>
        </p:spPr>
        <p:txBody>
          <a:bodyPr wrap="square" rtlCol="0">
            <a:spAutoFit/>
          </a:bodyPr>
          <a:lstStyle/>
          <a:p>
            <a:r>
              <a:rPr kumimoji="1" lang="ja-JP" altLang="en-US" sz="2800"/>
              <a:t>①　スプレッドシートを使うなら、</a:t>
            </a:r>
            <a:r>
              <a:rPr kumimoji="1" lang="ja-JP" altLang="en-US" sz="2800">
                <a:solidFill>
                  <a:srgbClr val="FF0000"/>
                </a:solidFill>
              </a:rPr>
              <a:t>計算式も共有した方がよい</a:t>
            </a:r>
            <a:r>
              <a:rPr kumimoji="1" lang="ja-JP" altLang="en-US" sz="2800"/>
              <a:t>。</a:t>
            </a:r>
            <a:endParaRPr kumimoji="1" lang="en-US" altLang="ja-JP" sz="2800"/>
          </a:p>
          <a:p>
            <a:r>
              <a:rPr lang="ja-JP" altLang="en-US" sz="2800"/>
              <a:t>②　スプレッドシートで計算式を入力しようとすると、</a:t>
            </a:r>
            <a:r>
              <a:rPr lang="ja-JP" altLang="en-US" sz="2800">
                <a:solidFill>
                  <a:srgbClr val="FF0000"/>
                </a:solidFill>
              </a:rPr>
              <a:t>生徒が入力す</a:t>
            </a:r>
            <a:endParaRPr lang="en-US" altLang="ja-JP" sz="2800">
              <a:solidFill>
                <a:srgbClr val="FF0000"/>
              </a:solidFill>
            </a:endParaRPr>
          </a:p>
          <a:p>
            <a:r>
              <a:rPr lang="ja-JP" altLang="en-US" sz="2800">
                <a:solidFill>
                  <a:srgbClr val="FF0000"/>
                </a:solidFill>
              </a:rPr>
              <a:t>　るのに時間がかかる</a:t>
            </a:r>
            <a:r>
              <a:rPr lang="ja-JP" altLang="en-US" sz="2800"/>
              <a:t>。</a:t>
            </a:r>
            <a:endParaRPr lang="en-US" altLang="ja-JP" sz="2800"/>
          </a:p>
          <a:p>
            <a:r>
              <a:rPr kumimoji="1" lang="ja-JP" altLang="en-US" sz="2800"/>
              <a:t>③　</a:t>
            </a:r>
            <a:r>
              <a:rPr kumimoji="1" lang="en-US" altLang="ja-JP" sz="2800"/>
              <a:t>Forms</a:t>
            </a:r>
            <a:r>
              <a:rPr kumimoji="1" lang="ja-JP" altLang="en-US" sz="2800"/>
              <a:t>を使用して、個人思考を</a:t>
            </a:r>
            <a:r>
              <a:rPr kumimoji="1" lang="ja-JP" altLang="en-US" sz="2800">
                <a:solidFill>
                  <a:srgbClr val="FF0000"/>
                </a:solidFill>
              </a:rPr>
              <a:t>全体共有するには時間がかかる</a:t>
            </a:r>
            <a:r>
              <a:rPr kumimoji="1" lang="ja-JP" altLang="en-US" sz="2800"/>
              <a:t>。</a:t>
            </a:r>
            <a:endParaRPr kumimoji="1" lang="en-US" altLang="ja-JP" sz="2800"/>
          </a:p>
        </p:txBody>
      </p:sp>
      <p:sp>
        <p:nvSpPr>
          <p:cNvPr id="7" name="テキスト ボックス 6">
            <a:extLst>
              <a:ext uri="{FF2B5EF4-FFF2-40B4-BE49-F238E27FC236}">
                <a16:creationId xmlns:a16="http://schemas.microsoft.com/office/drawing/2014/main" id="{596E9897-5B95-F51F-7A05-B9AF6B9C9FDD}"/>
              </a:ext>
            </a:extLst>
          </p:cNvPr>
          <p:cNvSpPr txBox="1"/>
          <p:nvPr/>
        </p:nvSpPr>
        <p:spPr>
          <a:xfrm>
            <a:off x="377370" y="5474381"/>
            <a:ext cx="11146972" cy="1077218"/>
          </a:xfrm>
          <a:prstGeom prst="rect">
            <a:avLst/>
          </a:prstGeom>
          <a:solidFill>
            <a:srgbClr val="FFFFBD"/>
          </a:solidFill>
        </p:spPr>
        <p:txBody>
          <a:bodyPr wrap="square" rtlCol="0">
            <a:spAutoFit/>
          </a:bodyPr>
          <a:lstStyle/>
          <a:p>
            <a:r>
              <a:rPr lang="ja-JP" altLang="en-US" sz="3200">
                <a:latin typeface="HG丸ｺﾞｼｯｸM-PRO" panose="020F0600000000000000" pitchFamily="50" charset="-128"/>
                <a:ea typeface="HG丸ｺﾞｼｯｸM-PRO" panose="020F0600000000000000" pitchFamily="50" charset="-128"/>
              </a:rPr>
              <a:t>生徒同士の考えを共有するための</a:t>
            </a:r>
            <a:r>
              <a:rPr lang="ja-JP" altLang="en-US" sz="3200">
                <a:solidFill>
                  <a:srgbClr val="FF0000"/>
                </a:solidFill>
                <a:latin typeface="HG丸ｺﾞｼｯｸM-PRO" panose="020F0600000000000000" pitchFamily="50" charset="-128"/>
                <a:ea typeface="HG丸ｺﾞｼｯｸM-PRO" panose="020F0600000000000000" pitchFamily="50" charset="-128"/>
              </a:rPr>
              <a:t>効果的な</a:t>
            </a:r>
            <a:r>
              <a:rPr lang="en-US" altLang="ja-JP" sz="3200">
                <a:solidFill>
                  <a:srgbClr val="FF0000"/>
                </a:solidFill>
                <a:latin typeface="HG丸ｺﾞｼｯｸM-PRO" panose="020F0600000000000000" pitchFamily="50" charset="-128"/>
                <a:ea typeface="HG丸ｺﾞｼｯｸM-PRO" panose="020F0600000000000000" pitchFamily="50" charset="-128"/>
              </a:rPr>
              <a:t>ICT</a:t>
            </a:r>
            <a:r>
              <a:rPr lang="ja-JP" altLang="en-US" sz="3200">
                <a:solidFill>
                  <a:srgbClr val="FF0000"/>
                </a:solidFill>
                <a:latin typeface="HG丸ｺﾞｼｯｸM-PRO" panose="020F0600000000000000" pitchFamily="50" charset="-128"/>
                <a:ea typeface="HG丸ｺﾞｼｯｸM-PRO" panose="020F0600000000000000" pitchFamily="50" charset="-128"/>
              </a:rPr>
              <a:t>活用</a:t>
            </a:r>
            <a:r>
              <a:rPr lang="ja-JP" altLang="en-US" sz="3200">
                <a:latin typeface="HG丸ｺﾞｼｯｸM-PRO" panose="020F0600000000000000" pitchFamily="50" charset="-128"/>
                <a:ea typeface="HG丸ｺﾞｼｯｸM-PRO" panose="020F0600000000000000" pitchFamily="50" charset="-128"/>
              </a:rPr>
              <a:t>について検討</a:t>
            </a:r>
            <a:endParaRPr kumimoji="1" lang="ja-JP" altLang="en-US" sz="320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9581053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81CE730-9789-8C91-6941-854E075F291E}"/>
              </a:ext>
            </a:extLst>
          </p:cNvPr>
          <p:cNvSpPr>
            <a:spLocks noGrp="1"/>
          </p:cNvSpPr>
          <p:nvPr>
            <p:ph type="title"/>
          </p:nvPr>
        </p:nvSpPr>
        <p:spPr>
          <a:xfrm>
            <a:off x="0" y="0"/>
            <a:ext cx="10515600" cy="1325563"/>
          </a:xfrm>
        </p:spPr>
        <p:txBody>
          <a:bodyPr/>
          <a:lstStyle/>
          <a:p>
            <a:r>
              <a:rPr lang="en-US" altLang="ja-JP"/>
              <a:t>5-3</a:t>
            </a:r>
            <a:r>
              <a:rPr lang="ja-JP" altLang="en-US"/>
              <a:t>　検討結果</a:t>
            </a:r>
            <a:r>
              <a:rPr lang="en-US" altLang="ja-JP"/>
              <a:t>【</a:t>
            </a:r>
            <a:r>
              <a:rPr lang="ja-JP" altLang="en-US"/>
              <a:t>課題３</a:t>
            </a:r>
            <a:r>
              <a:rPr lang="en-US" altLang="ja-JP"/>
              <a:t>】</a:t>
            </a:r>
            <a:r>
              <a:rPr lang="ja-JP" altLang="en-US"/>
              <a:t>　</a:t>
            </a:r>
            <a:endParaRPr kumimoji="1" lang="ja-JP" altLang="en-US"/>
          </a:p>
        </p:txBody>
      </p:sp>
      <p:cxnSp>
        <p:nvCxnSpPr>
          <p:cNvPr id="3" name="直線コネクタ 2">
            <a:extLst>
              <a:ext uri="{FF2B5EF4-FFF2-40B4-BE49-F238E27FC236}">
                <a16:creationId xmlns:a16="http://schemas.microsoft.com/office/drawing/2014/main" id="{42048B89-15DA-4990-F21F-382A0024A1AF}"/>
              </a:ext>
            </a:extLst>
          </p:cNvPr>
          <p:cNvCxnSpPr>
            <a:cxnSpLocks/>
          </p:cNvCxnSpPr>
          <p:nvPr/>
        </p:nvCxnSpPr>
        <p:spPr>
          <a:xfrm>
            <a:off x="0" y="1156747"/>
            <a:ext cx="12192000" cy="0"/>
          </a:xfrm>
          <a:prstGeom prst="line">
            <a:avLst/>
          </a:prstGeom>
          <a:ln w="127000">
            <a:gradFill>
              <a:gsLst>
                <a:gs pos="0">
                  <a:srgbClr val="009900"/>
                </a:gs>
                <a:gs pos="100000">
                  <a:schemeClr val="bg1"/>
                </a:gs>
              </a:gsLst>
              <a:lin ang="5400000" scaled="1"/>
            </a:gradFill>
          </a:ln>
        </p:spPr>
        <p:style>
          <a:lnRef idx="1">
            <a:schemeClr val="accent1"/>
          </a:lnRef>
          <a:fillRef idx="0">
            <a:schemeClr val="accent1"/>
          </a:fillRef>
          <a:effectRef idx="0">
            <a:schemeClr val="accent1"/>
          </a:effectRef>
          <a:fontRef idx="minor">
            <a:schemeClr val="tx1"/>
          </a:fontRef>
        </p:style>
      </p:cxnSp>
      <p:pic>
        <p:nvPicPr>
          <p:cNvPr id="5" name="図 4">
            <a:extLst>
              <a:ext uri="{FF2B5EF4-FFF2-40B4-BE49-F238E27FC236}">
                <a16:creationId xmlns:a16="http://schemas.microsoft.com/office/drawing/2014/main" id="{5E706542-4D28-0DA0-F213-9B935A6BDD65}"/>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80000"/>
                    </a14:imgEffect>
                  </a14:imgLayer>
                </a14:imgProps>
              </a:ext>
            </a:extLst>
          </a:blip>
          <a:stretch>
            <a:fillRect/>
          </a:stretch>
        </p:blipFill>
        <p:spPr>
          <a:xfrm>
            <a:off x="0" y="1325563"/>
            <a:ext cx="6696075" cy="4514850"/>
          </a:xfrm>
          <a:prstGeom prst="rect">
            <a:avLst/>
          </a:prstGeom>
        </p:spPr>
      </p:pic>
      <p:pic>
        <p:nvPicPr>
          <p:cNvPr id="7" name="図 6">
            <a:extLst>
              <a:ext uri="{FF2B5EF4-FFF2-40B4-BE49-F238E27FC236}">
                <a16:creationId xmlns:a16="http://schemas.microsoft.com/office/drawing/2014/main" id="{D890A457-14C6-7E55-7699-593947FF4DDD}"/>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80000"/>
                    </a14:imgEffect>
                  </a14:imgLayer>
                </a14:imgProps>
              </a:ext>
            </a:extLst>
          </a:blip>
          <a:stretch>
            <a:fillRect/>
          </a:stretch>
        </p:blipFill>
        <p:spPr>
          <a:xfrm>
            <a:off x="6696075" y="1325563"/>
            <a:ext cx="5280660" cy="2017395"/>
          </a:xfrm>
          <a:prstGeom prst="rect">
            <a:avLst/>
          </a:prstGeom>
        </p:spPr>
      </p:pic>
      <p:pic>
        <p:nvPicPr>
          <p:cNvPr id="11" name="図 10">
            <a:extLst>
              <a:ext uri="{FF2B5EF4-FFF2-40B4-BE49-F238E27FC236}">
                <a16:creationId xmlns:a16="http://schemas.microsoft.com/office/drawing/2014/main" id="{D46531F9-7098-86BE-648D-7F0B19480665}"/>
              </a:ext>
            </a:extLst>
          </p:cNvPr>
          <p:cNvPicPr>
            <a:picLocks noChangeAspect="1"/>
          </p:cNvPicPr>
          <p:nvPr/>
        </p:nvPicPr>
        <p:blipFill>
          <a:blip r:embed="rId7">
            <a:extLst>
              <a:ext uri="{BEBA8EAE-BF5A-486C-A8C5-ECC9F3942E4B}">
                <a14:imgProps xmlns:a14="http://schemas.microsoft.com/office/drawing/2010/main">
                  <a14:imgLayer r:embed="rId8">
                    <a14:imgEffect>
                      <a14:sharpenSoften amount="80000"/>
                    </a14:imgEffect>
                  </a14:imgLayer>
                </a14:imgProps>
              </a:ext>
            </a:extLst>
          </a:blip>
          <a:stretch>
            <a:fillRect/>
          </a:stretch>
        </p:blipFill>
        <p:spPr>
          <a:xfrm>
            <a:off x="6696075" y="3511773"/>
            <a:ext cx="5257800" cy="2137410"/>
          </a:xfrm>
          <a:prstGeom prst="rect">
            <a:avLst/>
          </a:prstGeom>
        </p:spPr>
      </p:pic>
      <p:sp>
        <p:nvSpPr>
          <p:cNvPr id="12" name="吹き出し: 角を丸めた四角形 11">
            <a:extLst>
              <a:ext uri="{FF2B5EF4-FFF2-40B4-BE49-F238E27FC236}">
                <a16:creationId xmlns:a16="http://schemas.microsoft.com/office/drawing/2014/main" id="{B4DD97CB-D2F1-5C47-6D34-3D306C55D5F0}"/>
              </a:ext>
            </a:extLst>
          </p:cNvPr>
          <p:cNvSpPr/>
          <p:nvPr/>
        </p:nvSpPr>
        <p:spPr>
          <a:xfrm>
            <a:off x="4005942" y="4075066"/>
            <a:ext cx="1770743" cy="761820"/>
          </a:xfrm>
          <a:prstGeom prst="wedgeRoundRectCallout">
            <a:avLst>
              <a:gd name="adj1" fmla="val -36012"/>
              <a:gd name="adj2" fmla="val 75837"/>
              <a:gd name="adj3" fmla="val 16667"/>
            </a:avLst>
          </a:prstGeom>
          <a:solidFill>
            <a:schemeClr val="bg1"/>
          </a:solidFill>
          <a:ln w="254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3955029C-A466-24EF-0EFA-A219299934AA}"/>
              </a:ext>
            </a:extLst>
          </p:cNvPr>
          <p:cNvSpPr txBox="1"/>
          <p:nvPr/>
        </p:nvSpPr>
        <p:spPr>
          <a:xfrm>
            <a:off x="4005943" y="4132810"/>
            <a:ext cx="1915886" cy="646331"/>
          </a:xfrm>
          <a:prstGeom prst="rect">
            <a:avLst/>
          </a:prstGeom>
          <a:noFill/>
        </p:spPr>
        <p:txBody>
          <a:bodyPr wrap="square" rtlCol="0">
            <a:spAutoFit/>
          </a:bodyPr>
          <a:lstStyle/>
          <a:p>
            <a:r>
              <a:rPr lang="en-US" altLang="ja-JP"/>
              <a:t>Google</a:t>
            </a:r>
            <a:r>
              <a:rPr lang="ja-JP" altLang="en-US"/>
              <a:t>スライドの利用に統一</a:t>
            </a:r>
            <a:endParaRPr kumimoji="1" lang="en-US" altLang="ja-JP"/>
          </a:p>
        </p:txBody>
      </p:sp>
      <p:sp>
        <p:nvSpPr>
          <p:cNvPr id="14" name="テキスト ボックス 13">
            <a:extLst>
              <a:ext uri="{FF2B5EF4-FFF2-40B4-BE49-F238E27FC236}">
                <a16:creationId xmlns:a16="http://schemas.microsoft.com/office/drawing/2014/main" id="{2F9FAF4C-B3DB-FBB0-C781-7CF5521857A5}"/>
              </a:ext>
            </a:extLst>
          </p:cNvPr>
          <p:cNvSpPr txBox="1"/>
          <p:nvPr/>
        </p:nvSpPr>
        <p:spPr>
          <a:xfrm>
            <a:off x="595085" y="5912008"/>
            <a:ext cx="10755085" cy="830997"/>
          </a:xfrm>
          <a:prstGeom prst="rect">
            <a:avLst/>
          </a:prstGeom>
          <a:solidFill>
            <a:schemeClr val="accent1">
              <a:lumMod val="20000"/>
              <a:lumOff val="80000"/>
            </a:schemeClr>
          </a:solidFill>
        </p:spPr>
        <p:txBody>
          <a:bodyPr wrap="square" rtlCol="0">
            <a:spAutoFit/>
          </a:bodyPr>
          <a:lstStyle/>
          <a:p>
            <a:r>
              <a:rPr kumimoji="1" lang="ja-JP" altLang="en-US" sz="2400">
                <a:latin typeface="HG丸ｺﾞｼｯｸM-PRO" panose="020F0600000000000000" pitchFamily="50" charset="-128"/>
                <a:ea typeface="HG丸ｺﾞｼｯｸM-PRO" panose="020F0600000000000000" pitchFamily="50" charset="-128"/>
              </a:rPr>
              <a:t>レポート用紙の該当箇所を生徒に写真</a:t>
            </a:r>
            <a:r>
              <a:rPr lang="ja-JP" altLang="en-US" sz="2400">
                <a:latin typeface="HG丸ｺﾞｼｯｸM-PRO" panose="020F0600000000000000" pitchFamily="50" charset="-128"/>
                <a:ea typeface="HG丸ｺﾞｼｯｸM-PRO" panose="020F0600000000000000" pitchFamily="50" charset="-128"/>
              </a:rPr>
              <a:t>で撮影させ</a:t>
            </a:r>
            <a:r>
              <a:rPr kumimoji="1" lang="ja-JP" altLang="en-US" sz="2400">
                <a:latin typeface="HG丸ｺﾞｼｯｸM-PRO" panose="020F0600000000000000" pitchFamily="50" charset="-128"/>
                <a:ea typeface="HG丸ｺﾞｼｯｸM-PRO" panose="020F0600000000000000" pitchFamily="50" charset="-128"/>
              </a:rPr>
              <a:t>、</a:t>
            </a:r>
            <a:r>
              <a:rPr kumimoji="1" lang="en-US" altLang="ja-JP" sz="2400">
                <a:solidFill>
                  <a:srgbClr val="FF0000"/>
                </a:solidFill>
                <a:latin typeface="HG丸ｺﾞｼｯｸM-PRO" panose="020F0600000000000000" pitchFamily="50" charset="-128"/>
                <a:ea typeface="HG丸ｺﾞｼｯｸM-PRO" panose="020F0600000000000000" pitchFamily="50" charset="-128"/>
              </a:rPr>
              <a:t>Google</a:t>
            </a:r>
            <a:r>
              <a:rPr kumimoji="1" lang="ja-JP" altLang="en-US" sz="2400">
                <a:solidFill>
                  <a:srgbClr val="FF0000"/>
                </a:solidFill>
                <a:latin typeface="HG丸ｺﾞｼｯｸM-PRO" panose="020F0600000000000000" pitchFamily="50" charset="-128"/>
                <a:ea typeface="HG丸ｺﾞｼｯｸM-PRO" panose="020F0600000000000000" pitchFamily="50" charset="-128"/>
              </a:rPr>
              <a:t>スライド</a:t>
            </a:r>
            <a:r>
              <a:rPr kumimoji="1" lang="ja-JP" altLang="en-US" sz="2400">
                <a:latin typeface="HG丸ｺﾞｼｯｸM-PRO" panose="020F0600000000000000" pitchFamily="50" charset="-128"/>
                <a:ea typeface="HG丸ｺﾞｼｯｸM-PRO" panose="020F0600000000000000" pitchFamily="50" charset="-128"/>
              </a:rPr>
              <a:t>に</a:t>
            </a:r>
            <a:r>
              <a:rPr kumimoji="1" lang="ja-JP" altLang="en-US" sz="2400">
                <a:solidFill>
                  <a:srgbClr val="FF0000"/>
                </a:solidFill>
                <a:latin typeface="HG丸ｺﾞｼｯｸM-PRO" panose="020F0600000000000000" pitchFamily="50" charset="-128"/>
                <a:ea typeface="HG丸ｺﾞｼｯｸM-PRO" panose="020F0600000000000000" pitchFamily="50" charset="-128"/>
              </a:rPr>
              <a:t>画像を貼り付け共有</a:t>
            </a:r>
            <a:r>
              <a:rPr kumimoji="1" lang="ja-JP" altLang="en-US" sz="2400">
                <a:latin typeface="HG丸ｺﾞｼｯｸM-PRO" panose="020F0600000000000000" pitchFamily="50" charset="-128"/>
                <a:ea typeface="HG丸ｺﾞｼｯｸM-PRO" panose="020F0600000000000000" pitchFamily="50" charset="-128"/>
              </a:rPr>
              <a:t>した。使用するアプリは</a:t>
            </a:r>
            <a:r>
              <a:rPr kumimoji="1" lang="ja-JP" altLang="en-US" sz="2400">
                <a:solidFill>
                  <a:srgbClr val="FF0000"/>
                </a:solidFill>
                <a:latin typeface="HG丸ｺﾞｼｯｸM-PRO" panose="020F0600000000000000" pitchFamily="50" charset="-128"/>
                <a:ea typeface="HG丸ｺﾞｼｯｸM-PRO" panose="020F0600000000000000" pitchFamily="50" charset="-128"/>
              </a:rPr>
              <a:t>１種類</a:t>
            </a:r>
            <a:r>
              <a:rPr kumimoji="1" lang="ja-JP" altLang="en-US" sz="2400">
                <a:latin typeface="HG丸ｺﾞｼｯｸM-PRO" panose="020F0600000000000000" pitchFamily="50" charset="-128"/>
                <a:ea typeface="HG丸ｺﾞｼｯｸM-PRO" panose="020F0600000000000000" pitchFamily="50" charset="-128"/>
              </a:rPr>
              <a:t>とした。</a:t>
            </a:r>
          </a:p>
        </p:txBody>
      </p:sp>
      <p:sp>
        <p:nvSpPr>
          <p:cNvPr id="15" name="楕円 14">
            <a:extLst>
              <a:ext uri="{FF2B5EF4-FFF2-40B4-BE49-F238E27FC236}">
                <a16:creationId xmlns:a16="http://schemas.microsoft.com/office/drawing/2014/main" id="{56C3E677-76B7-ED09-0360-9A4AC9432443}"/>
              </a:ext>
            </a:extLst>
          </p:cNvPr>
          <p:cNvSpPr/>
          <p:nvPr/>
        </p:nvSpPr>
        <p:spPr>
          <a:xfrm>
            <a:off x="10515600" y="1325563"/>
            <a:ext cx="1438275" cy="590323"/>
          </a:xfrm>
          <a:prstGeom prst="ellipse">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楕円 15">
            <a:extLst>
              <a:ext uri="{FF2B5EF4-FFF2-40B4-BE49-F238E27FC236}">
                <a16:creationId xmlns:a16="http://schemas.microsoft.com/office/drawing/2014/main" id="{548F5DF4-178D-2263-B8B3-3CBECD70EA40}"/>
              </a:ext>
            </a:extLst>
          </p:cNvPr>
          <p:cNvSpPr/>
          <p:nvPr/>
        </p:nvSpPr>
        <p:spPr>
          <a:xfrm>
            <a:off x="10547078" y="3342958"/>
            <a:ext cx="1438275" cy="590323"/>
          </a:xfrm>
          <a:prstGeom prst="ellipse">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7022063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B1CD2E7-0FFB-331E-9BE2-1DAC1457AF8C}"/>
              </a:ext>
            </a:extLst>
          </p:cNvPr>
          <p:cNvSpPr>
            <a:spLocks noGrp="1"/>
          </p:cNvSpPr>
          <p:nvPr>
            <p:ph type="title"/>
          </p:nvPr>
        </p:nvSpPr>
        <p:spPr>
          <a:xfrm>
            <a:off x="0" y="0"/>
            <a:ext cx="10515600" cy="1325563"/>
          </a:xfrm>
        </p:spPr>
        <p:txBody>
          <a:bodyPr/>
          <a:lstStyle/>
          <a:p>
            <a:r>
              <a:rPr kumimoji="1" lang="ja-JP" altLang="en-US"/>
              <a:t>６　研究授業の様子</a:t>
            </a:r>
          </a:p>
        </p:txBody>
      </p:sp>
      <p:cxnSp>
        <p:nvCxnSpPr>
          <p:cNvPr id="3" name="直線コネクタ 2">
            <a:extLst>
              <a:ext uri="{FF2B5EF4-FFF2-40B4-BE49-F238E27FC236}">
                <a16:creationId xmlns:a16="http://schemas.microsoft.com/office/drawing/2014/main" id="{D7478264-1D39-9528-9577-25810F35E460}"/>
              </a:ext>
            </a:extLst>
          </p:cNvPr>
          <p:cNvCxnSpPr>
            <a:cxnSpLocks/>
          </p:cNvCxnSpPr>
          <p:nvPr/>
        </p:nvCxnSpPr>
        <p:spPr>
          <a:xfrm>
            <a:off x="0" y="1156747"/>
            <a:ext cx="12192000" cy="0"/>
          </a:xfrm>
          <a:prstGeom prst="line">
            <a:avLst/>
          </a:prstGeom>
          <a:ln w="127000">
            <a:gradFill>
              <a:gsLst>
                <a:gs pos="0">
                  <a:srgbClr val="009900"/>
                </a:gs>
                <a:gs pos="100000">
                  <a:schemeClr val="bg1"/>
                </a:gs>
              </a:gsLst>
              <a:lin ang="5400000" scaled="1"/>
            </a:gradFill>
          </a:ln>
        </p:spPr>
        <p:style>
          <a:lnRef idx="1">
            <a:schemeClr val="accent1"/>
          </a:lnRef>
          <a:fillRef idx="0">
            <a:schemeClr val="accent1"/>
          </a:fillRef>
          <a:effectRef idx="0">
            <a:schemeClr val="accent1"/>
          </a:effectRef>
          <a:fontRef idx="minor">
            <a:schemeClr val="tx1"/>
          </a:fontRef>
        </p:style>
      </p:cxnSp>
      <p:sp>
        <p:nvSpPr>
          <p:cNvPr id="4" name="テキスト ボックス 3">
            <a:extLst>
              <a:ext uri="{FF2B5EF4-FFF2-40B4-BE49-F238E27FC236}">
                <a16:creationId xmlns:a16="http://schemas.microsoft.com/office/drawing/2014/main" id="{5E484B0D-D62E-58B6-D254-68549DE7BDDE}"/>
              </a:ext>
            </a:extLst>
          </p:cNvPr>
          <p:cNvSpPr txBox="1"/>
          <p:nvPr/>
        </p:nvSpPr>
        <p:spPr>
          <a:xfrm>
            <a:off x="195942" y="1325563"/>
            <a:ext cx="4204607" cy="523220"/>
          </a:xfrm>
          <a:prstGeom prst="rect">
            <a:avLst/>
          </a:prstGeom>
          <a:solidFill>
            <a:schemeClr val="accent5">
              <a:lumMod val="20000"/>
              <a:lumOff val="80000"/>
            </a:schemeClr>
          </a:solidFill>
        </p:spPr>
        <p:txBody>
          <a:bodyPr wrap="square" rtlCol="0">
            <a:spAutoFit/>
          </a:bodyPr>
          <a:lstStyle/>
          <a:p>
            <a:r>
              <a:rPr kumimoji="1" lang="ja-JP" altLang="en-US" sz="2800"/>
              <a:t>教師の発問・実験の説明</a:t>
            </a:r>
          </a:p>
        </p:txBody>
      </p:sp>
      <p:sp>
        <p:nvSpPr>
          <p:cNvPr id="9" name="テキスト ボックス 8">
            <a:extLst>
              <a:ext uri="{FF2B5EF4-FFF2-40B4-BE49-F238E27FC236}">
                <a16:creationId xmlns:a16="http://schemas.microsoft.com/office/drawing/2014/main" id="{A47446EC-9088-AEAE-DE76-264E95D53C40}"/>
              </a:ext>
            </a:extLst>
          </p:cNvPr>
          <p:cNvSpPr txBox="1"/>
          <p:nvPr/>
        </p:nvSpPr>
        <p:spPr>
          <a:xfrm>
            <a:off x="4644611" y="1441351"/>
            <a:ext cx="3693411" cy="369332"/>
          </a:xfrm>
          <a:prstGeom prst="rect">
            <a:avLst/>
          </a:prstGeom>
          <a:noFill/>
        </p:spPr>
        <p:txBody>
          <a:bodyPr wrap="square">
            <a:spAutoFit/>
          </a:bodyPr>
          <a:lstStyle/>
          <a:p>
            <a:r>
              <a:rPr lang="en-US" altLang="ja-JP" dirty="0">
                <a:hlinkClick r:id="rId3"/>
              </a:rPr>
              <a:t>https://youtu.be/6uoZ_5f4SQo</a:t>
            </a:r>
            <a:r>
              <a:rPr lang="ja-JP" altLang="en-US" dirty="0"/>
              <a:t>　</a:t>
            </a:r>
          </a:p>
        </p:txBody>
      </p:sp>
      <p:pic>
        <p:nvPicPr>
          <p:cNvPr id="7" name="図 6">
            <a:hlinkClick r:id="rId3"/>
            <a:extLst>
              <a:ext uri="{FF2B5EF4-FFF2-40B4-BE49-F238E27FC236}">
                <a16:creationId xmlns:a16="http://schemas.microsoft.com/office/drawing/2014/main" id="{D1322430-5F9A-4649-9CB6-4A068239B407}"/>
              </a:ext>
            </a:extLst>
          </p:cNvPr>
          <p:cNvPicPr>
            <a:picLocks noChangeAspect="1"/>
          </p:cNvPicPr>
          <p:nvPr/>
        </p:nvPicPr>
        <p:blipFill>
          <a:blip r:embed="rId4"/>
          <a:stretch>
            <a:fillRect/>
          </a:stretch>
        </p:blipFill>
        <p:spPr>
          <a:xfrm>
            <a:off x="2403566" y="2149237"/>
            <a:ext cx="7172458" cy="4050949"/>
          </a:xfrm>
          <a:prstGeom prst="rect">
            <a:avLst/>
          </a:prstGeom>
        </p:spPr>
      </p:pic>
    </p:spTree>
    <p:extLst>
      <p:ext uri="{BB962C8B-B14F-4D97-AF65-F5344CB8AC3E}">
        <p14:creationId xmlns:p14="http://schemas.microsoft.com/office/powerpoint/2010/main" val="998996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05D2E72-60B1-354F-1927-416B362CB2C3}"/>
              </a:ext>
            </a:extLst>
          </p:cNvPr>
          <p:cNvSpPr>
            <a:spLocks noGrp="1"/>
          </p:cNvSpPr>
          <p:nvPr>
            <p:ph type="title"/>
          </p:nvPr>
        </p:nvSpPr>
        <p:spPr>
          <a:xfrm>
            <a:off x="0" y="0"/>
            <a:ext cx="10515600" cy="1325563"/>
          </a:xfrm>
        </p:spPr>
        <p:txBody>
          <a:bodyPr/>
          <a:lstStyle/>
          <a:p>
            <a:r>
              <a:rPr kumimoji="1" lang="ja-JP" altLang="en-US"/>
              <a:t>６　研究授業の様子</a:t>
            </a:r>
          </a:p>
        </p:txBody>
      </p:sp>
      <p:cxnSp>
        <p:nvCxnSpPr>
          <p:cNvPr id="3" name="直線コネクタ 2">
            <a:extLst>
              <a:ext uri="{FF2B5EF4-FFF2-40B4-BE49-F238E27FC236}">
                <a16:creationId xmlns:a16="http://schemas.microsoft.com/office/drawing/2014/main" id="{78F0E2AD-EEEA-7146-DEEF-D6DD87D4393A}"/>
              </a:ext>
            </a:extLst>
          </p:cNvPr>
          <p:cNvCxnSpPr>
            <a:cxnSpLocks/>
          </p:cNvCxnSpPr>
          <p:nvPr/>
        </p:nvCxnSpPr>
        <p:spPr>
          <a:xfrm>
            <a:off x="0" y="1156747"/>
            <a:ext cx="12192000" cy="0"/>
          </a:xfrm>
          <a:prstGeom prst="line">
            <a:avLst/>
          </a:prstGeom>
          <a:ln w="127000">
            <a:gradFill>
              <a:gsLst>
                <a:gs pos="0">
                  <a:srgbClr val="009900"/>
                </a:gs>
                <a:gs pos="100000">
                  <a:schemeClr val="bg1"/>
                </a:gs>
              </a:gsLst>
              <a:lin ang="5400000" scaled="1"/>
            </a:gradFill>
          </a:ln>
        </p:spPr>
        <p:style>
          <a:lnRef idx="1">
            <a:schemeClr val="accent1"/>
          </a:lnRef>
          <a:fillRef idx="0">
            <a:schemeClr val="accent1"/>
          </a:fillRef>
          <a:effectRef idx="0">
            <a:schemeClr val="accent1"/>
          </a:effectRef>
          <a:fontRef idx="minor">
            <a:schemeClr val="tx1"/>
          </a:fontRef>
        </p:style>
      </p:cxnSp>
      <p:sp>
        <p:nvSpPr>
          <p:cNvPr id="4" name="テキスト ボックス 3">
            <a:extLst>
              <a:ext uri="{FF2B5EF4-FFF2-40B4-BE49-F238E27FC236}">
                <a16:creationId xmlns:a16="http://schemas.microsoft.com/office/drawing/2014/main" id="{9D50C608-7D22-74B1-87BB-1DA47FC1E244}"/>
              </a:ext>
            </a:extLst>
          </p:cNvPr>
          <p:cNvSpPr txBox="1"/>
          <p:nvPr/>
        </p:nvSpPr>
        <p:spPr>
          <a:xfrm>
            <a:off x="195943" y="1325563"/>
            <a:ext cx="2131621" cy="523220"/>
          </a:xfrm>
          <a:prstGeom prst="rect">
            <a:avLst/>
          </a:prstGeom>
          <a:solidFill>
            <a:srgbClr val="FFFFBD"/>
          </a:solidFill>
        </p:spPr>
        <p:txBody>
          <a:bodyPr wrap="square" rtlCol="0">
            <a:spAutoFit/>
          </a:bodyPr>
          <a:lstStyle/>
          <a:p>
            <a:r>
              <a:rPr lang="ja-JP" altLang="en-US" sz="2800"/>
              <a:t>実験の様子</a:t>
            </a:r>
            <a:endParaRPr kumimoji="1" lang="ja-JP" altLang="en-US" sz="2800"/>
          </a:p>
        </p:txBody>
      </p:sp>
      <p:sp>
        <p:nvSpPr>
          <p:cNvPr id="5" name="テキスト ボックス 4">
            <a:extLst>
              <a:ext uri="{FF2B5EF4-FFF2-40B4-BE49-F238E27FC236}">
                <a16:creationId xmlns:a16="http://schemas.microsoft.com/office/drawing/2014/main" id="{A3A07DFD-8745-E1DB-9A0E-F38FE1329E2B}"/>
              </a:ext>
            </a:extLst>
          </p:cNvPr>
          <p:cNvSpPr txBox="1"/>
          <p:nvPr/>
        </p:nvSpPr>
        <p:spPr>
          <a:xfrm>
            <a:off x="2523507" y="1494378"/>
            <a:ext cx="6254496" cy="646331"/>
          </a:xfrm>
          <a:prstGeom prst="rect">
            <a:avLst/>
          </a:prstGeom>
          <a:noFill/>
        </p:spPr>
        <p:txBody>
          <a:bodyPr wrap="square">
            <a:spAutoFit/>
          </a:bodyPr>
          <a:lstStyle/>
          <a:p>
            <a:r>
              <a:rPr lang="en-US" altLang="ja-JP" dirty="0">
                <a:hlinkClick r:id="rId3"/>
              </a:rPr>
              <a:t>https://youtu.be/W7bCshZcwA0</a:t>
            </a:r>
            <a:endParaRPr lang="en-US" altLang="ja-JP" dirty="0"/>
          </a:p>
          <a:p>
            <a:endParaRPr lang="en-US" altLang="ja-JP" dirty="0"/>
          </a:p>
        </p:txBody>
      </p:sp>
      <p:pic>
        <p:nvPicPr>
          <p:cNvPr id="8" name="図 7">
            <a:hlinkClick r:id="rId3"/>
            <a:extLst>
              <a:ext uri="{FF2B5EF4-FFF2-40B4-BE49-F238E27FC236}">
                <a16:creationId xmlns:a16="http://schemas.microsoft.com/office/drawing/2014/main" id="{18649A99-BB1D-4E88-845D-25081C86886B}"/>
              </a:ext>
            </a:extLst>
          </p:cNvPr>
          <p:cNvPicPr>
            <a:picLocks noChangeAspect="1"/>
          </p:cNvPicPr>
          <p:nvPr/>
        </p:nvPicPr>
        <p:blipFill>
          <a:blip r:embed="rId4"/>
          <a:stretch>
            <a:fillRect/>
          </a:stretch>
        </p:blipFill>
        <p:spPr>
          <a:xfrm>
            <a:off x="2207622" y="2140709"/>
            <a:ext cx="7669436" cy="4345799"/>
          </a:xfrm>
          <a:prstGeom prst="rect">
            <a:avLst/>
          </a:prstGeom>
        </p:spPr>
      </p:pic>
    </p:spTree>
    <p:extLst>
      <p:ext uri="{BB962C8B-B14F-4D97-AF65-F5344CB8AC3E}">
        <p14:creationId xmlns:p14="http://schemas.microsoft.com/office/powerpoint/2010/main" val="30072180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3E53F2E-0818-47CD-41CB-AE14988867EA}"/>
              </a:ext>
            </a:extLst>
          </p:cNvPr>
          <p:cNvSpPr>
            <a:spLocks noGrp="1"/>
          </p:cNvSpPr>
          <p:nvPr>
            <p:ph type="title"/>
          </p:nvPr>
        </p:nvSpPr>
        <p:spPr>
          <a:xfrm>
            <a:off x="0" y="0"/>
            <a:ext cx="10515600" cy="1325563"/>
          </a:xfrm>
        </p:spPr>
        <p:txBody>
          <a:bodyPr/>
          <a:lstStyle/>
          <a:p>
            <a:r>
              <a:rPr kumimoji="1" lang="ja-JP" altLang="en-US"/>
              <a:t>６　研究授業の様子</a:t>
            </a:r>
          </a:p>
        </p:txBody>
      </p:sp>
      <p:cxnSp>
        <p:nvCxnSpPr>
          <p:cNvPr id="3" name="直線コネクタ 2">
            <a:extLst>
              <a:ext uri="{FF2B5EF4-FFF2-40B4-BE49-F238E27FC236}">
                <a16:creationId xmlns:a16="http://schemas.microsoft.com/office/drawing/2014/main" id="{5A128C18-4E00-4E96-3955-16A4B4F497D6}"/>
              </a:ext>
            </a:extLst>
          </p:cNvPr>
          <p:cNvCxnSpPr>
            <a:cxnSpLocks/>
          </p:cNvCxnSpPr>
          <p:nvPr/>
        </p:nvCxnSpPr>
        <p:spPr>
          <a:xfrm>
            <a:off x="0" y="1156747"/>
            <a:ext cx="12192000" cy="0"/>
          </a:xfrm>
          <a:prstGeom prst="line">
            <a:avLst/>
          </a:prstGeom>
          <a:ln w="127000">
            <a:gradFill>
              <a:gsLst>
                <a:gs pos="0">
                  <a:srgbClr val="009900"/>
                </a:gs>
                <a:gs pos="100000">
                  <a:schemeClr val="bg1"/>
                </a:gs>
              </a:gsLst>
              <a:lin ang="5400000" scaled="1"/>
            </a:gradFill>
          </a:ln>
        </p:spPr>
        <p:style>
          <a:lnRef idx="1">
            <a:schemeClr val="accent1"/>
          </a:lnRef>
          <a:fillRef idx="0">
            <a:schemeClr val="accent1"/>
          </a:fillRef>
          <a:effectRef idx="0">
            <a:schemeClr val="accent1"/>
          </a:effectRef>
          <a:fontRef idx="minor">
            <a:schemeClr val="tx1"/>
          </a:fontRef>
        </p:style>
      </p:cxnSp>
      <p:sp>
        <p:nvSpPr>
          <p:cNvPr id="4" name="テキスト ボックス 3">
            <a:extLst>
              <a:ext uri="{FF2B5EF4-FFF2-40B4-BE49-F238E27FC236}">
                <a16:creationId xmlns:a16="http://schemas.microsoft.com/office/drawing/2014/main" id="{FE4527B5-7C2E-E995-48A2-3B0F9E04AB76}"/>
              </a:ext>
            </a:extLst>
          </p:cNvPr>
          <p:cNvSpPr txBox="1"/>
          <p:nvPr/>
        </p:nvSpPr>
        <p:spPr>
          <a:xfrm>
            <a:off x="250370" y="1325563"/>
            <a:ext cx="4654139" cy="523220"/>
          </a:xfrm>
          <a:prstGeom prst="rect">
            <a:avLst/>
          </a:prstGeom>
          <a:solidFill>
            <a:schemeClr val="accent2">
              <a:lumMod val="20000"/>
              <a:lumOff val="80000"/>
            </a:schemeClr>
          </a:solidFill>
        </p:spPr>
        <p:txBody>
          <a:bodyPr wrap="square" rtlCol="0">
            <a:spAutoFit/>
          </a:bodyPr>
          <a:lstStyle/>
          <a:p>
            <a:r>
              <a:rPr lang="ja-JP" altLang="en-US" sz="2800"/>
              <a:t>実験内容</a:t>
            </a:r>
            <a:r>
              <a:rPr kumimoji="1" lang="ja-JP" altLang="en-US" sz="2800"/>
              <a:t>の共有（まとめ）</a:t>
            </a:r>
          </a:p>
        </p:txBody>
      </p:sp>
      <p:sp>
        <p:nvSpPr>
          <p:cNvPr id="7" name="テキスト ボックス 6">
            <a:extLst>
              <a:ext uri="{FF2B5EF4-FFF2-40B4-BE49-F238E27FC236}">
                <a16:creationId xmlns:a16="http://schemas.microsoft.com/office/drawing/2014/main" id="{51B0946C-77F1-02E0-90A7-DC031CF9B58F}"/>
              </a:ext>
            </a:extLst>
          </p:cNvPr>
          <p:cNvSpPr txBox="1"/>
          <p:nvPr/>
        </p:nvSpPr>
        <p:spPr>
          <a:xfrm>
            <a:off x="5020056" y="1517587"/>
            <a:ext cx="6254496" cy="646331"/>
          </a:xfrm>
          <a:prstGeom prst="rect">
            <a:avLst/>
          </a:prstGeom>
          <a:noFill/>
        </p:spPr>
        <p:txBody>
          <a:bodyPr wrap="square">
            <a:spAutoFit/>
          </a:bodyPr>
          <a:lstStyle/>
          <a:p>
            <a:r>
              <a:rPr lang="ja-JP" altLang="en-US" dirty="0"/>
              <a:t>　</a:t>
            </a:r>
            <a:r>
              <a:rPr lang="ja-JP" altLang="en-US" dirty="0">
                <a:hlinkClick r:id="rId3"/>
              </a:rPr>
              <a:t>https://youtu.be/c9LhumSKjpk</a:t>
            </a:r>
            <a:endParaRPr lang="en-US" altLang="ja-JP" dirty="0"/>
          </a:p>
          <a:p>
            <a:endParaRPr lang="ja-JP" altLang="en-US" dirty="0"/>
          </a:p>
        </p:txBody>
      </p:sp>
      <p:pic>
        <p:nvPicPr>
          <p:cNvPr id="8" name="図 7">
            <a:hlinkClick r:id="rId3"/>
            <a:extLst>
              <a:ext uri="{FF2B5EF4-FFF2-40B4-BE49-F238E27FC236}">
                <a16:creationId xmlns:a16="http://schemas.microsoft.com/office/drawing/2014/main" id="{2198F09F-221E-43F4-8E2B-164EC2EBE573}"/>
              </a:ext>
            </a:extLst>
          </p:cNvPr>
          <p:cNvPicPr>
            <a:picLocks noChangeAspect="1"/>
          </p:cNvPicPr>
          <p:nvPr/>
        </p:nvPicPr>
        <p:blipFill>
          <a:blip r:embed="rId4"/>
          <a:stretch>
            <a:fillRect/>
          </a:stretch>
        </p:blipFill>
        <p:spPr>
          <a:xfrm>
            <a:off x="1921498" y="2163918"/>
            <a:ext cx="7470696" cy="4245461"/>
          </a:xfrm>
          <a:prstGeom prst="rect">
            <a:avLst/>
          </a:prstGeom>
        </p:spPr>
      </p:pic>
    </p:spTree>
    <p:extLst>
      <p:ext uri="{BB962C8B-B14F-4D97-AF65-F5344CB8AC3E}">
        <p14:creationId xmlns:p14="http://schemas.microsoft.com/office/powerpoint/2010/main" val="41914937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CB79E1F-D34F-627A-754F-9904609ADBEF}"/>
              </a:ext>
            </a:extLst>
          </p:cNvPr>
          <p:cNvSpPr>
            <a:spLocks noGrp="1"/>
          </p:cNvSpPr>
          <p:nvPr>
            <p:ph type="title"/>
          </p:nvPr>
        </p:nvSpPr>
        <p:spPr>
          <a:xfrm>
            <a:off x="0" y="0"/>
            <a:ext cx="10515600" cy="1325563"/>
          </a:xfrm>
        </p:spPr>
        <p:txBody>
          <a:bodyPr/>
          <a:lstStyle/>
          <a:p>
            <a:r>
              <a:rPr kumimoji="1" lang="en-US" altLang="ja-JP"/>
              <a:t>【</a:t>
            </a:r>
            <a:r>
              <a:rPr kumimoji="1" lang="ja-JP" altLang="en-US"/>
              <a:t>思考３</a:t>
            </a:r>
            <a:r>
              <a:rPr kumimoji="1" lang="en-US" altLang="ja-JP"/>
              <a:t>】</a:t>
            </a:r>
            <a:r>
              <a:rPr kumimoji="1" lang="ja-JP" altLang="en-US"/>
              <a:t>　</a:t>
            </a:r>
          </a:p>
        </p:txBody>
      </p:sp>
      <p:cxnSp>
        <p:nvCxnSpPr>
          <p:cNvPr id="3" name="直線コネクタ 2">
            <a:extLst>
              <a:ext uri="{FF2B5EF4-FFF2-40B4-BE49-F238E27FC236}">
                <a16:creationId xmlns:a16="http://schemas.microsoft.com/office/drawing/2014/main" id="{342D6973-5A6D-21D8-94BB-93D6970BBCBF}"/>
              </a:ext>
            </a:extLst>
          </p:cNvPr>
          <p:cNvCxnSpPr>
            <a:cxnSpLocks/>
          </p:cNvCxnSpPr>
          <p:nvPr/>
        </p:nvCxnSpPr>
        <p:spPr>
          <a:xfrm>
            <a:off x="0" y="1156747"/>
            <a:ext cx="12192000" cy="0"/>
          </a:xfrm>
          <a:prstGeom prst="line">
            <a:avLst/>
          </a:prstGeom>
          <a:ln w="127000">
            <a:gradFill>
              <a:gsLst>
                <a:gs pos="0">
                  <a:srgbClr val="009900"/>
                </a:gs>
                <a:gs pos="100000">
                  <a:schemeClr val="bg1"/>
                </a:gs>
              </a:gsLst>
              <a:lin ang="5400000" scaled="1"/>
            </a:gradFill>
          </a:ln>
        </p:spPr>
        <p:style>
          <a:lnRef idx="1">
            <a:schemeClr val="accent1"/>
          </a:lnRef>
          <a:fillRef idx="0">
            <a:schemeClr val="accent1"/>
          </a:fillRef>
          <a:effectRef idx="0">
            <a:schemeClr val="accent1"/>
          </a:effectRef>
          <a:fontRef idx="minor">
            <a:schemeClr val="tx1"/>
          </a:fontRef>
        </p:style>
      </p:cxnSp>
      <p:sp>
        <p:nvSpPr>
          <p:cNvPr id="4" name="テキスト ボックス 3">
            <a:extLst>
              <a:ext uri="{FF2B5EF4-FFF2-40B4-BE49-F238E27FC236}">
                <a16:creationId xmlns:a16="http://schemas.microsoft.com/office/drawing/2014/main" id="{D6957AA0-6863-71FE-7F00-F177331BCA82}"/>
              </a:ext>
            </a:extLst>
          </p:cNvPr>
          <p:cNvSpPr txBox="1"/>
          <p:nvPr/>
        </p:nvSpPr>
        <p:spPr>
          <a:xfrm>
            <a:off x="435428" y="1640114"/>
            <a:ext cx="11524343" cy="1569660"/>
          </a:xfrm>
          <a:prstGeom prst="rect">
            <a:avLst/>
          </a:prstGeom>
          <a:noFill/>
        </p:spPr>
        <p:txBody>
          <a:bodyPr wrap="square" rtlCol="0">
            <a:spAutoFit/>
          </a:bodyPr>
          <a:lstStyle/>
          <a:p>
            <a:r>
              <a:rPr kumimoji="1" lang="ja-JP" altLang="en-US" sz="3200"/>
              <a:t>今回の実践を踏まえ、理科における探究的な学びをより一層進める観点から、さらに工夫や改善できると思われる点について、考えてみましょう。</a:t>
            </a:r>
          </a:p>
        </p:txBody>
      </p:sp>
    </p:spTree>
    <p:extLst>
      <p:ext uri="{BB962C8B-B14F-4D97-AF65-F5344CB8AC3E}">
        <p14:creationId xmlns:p14="http://schemas.microsoft.com/office/powerpoint/2010/main" val="41706567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E20928B-B0C1-09A1-2207-F8F724533686}"/>
              </a:ext>
            </a:extLst>
          </p:cNvPr>
          <p:cNvSpPr>
            <a:spLocks noGrp="1"/>
          </p:cNvSpPr>
          <p:nvPr>
            <p:ph type="title"/>
          </p:nvPr>
        </p:nvSpPr>
        <p:spPr>
          <a:xfrm>
            <a:off x="0" y="0"/>
            <a:ext cx="12192000" cy="1325563"/>
          </a:xfrm>
        </p:spPr>
        <p:txBody>
          <a:bodyPr/>
          <a:lstStyle/>
          <a:p>
            <a:r>
              <a:rPr kumimoji="1" lang="ja-JP" altLang="en-US"/>
              <a:t>７　工夫や改善できる点</a:t>
            </a:r>
            <a:r>
              <a:rPr kumimoji="1" lang="en-US" altLang="ja-JP"/>
              <a:t>【</a:t>
            </a:r>
            <a:r>
              <a:rPr kumimoji="1" lang="ja-JP" altLang="en-US"/>
              <a:t>振り返りから</a:t>
            </a:r>
            <a:r>
              <a:rPr kumimoji="1" lang="en-US" altLang="ja-JP"/>
              <a:t>】</a:t>
            </a:r>
            <a:endParaRPr kumimoji="1" lang="ja-JP" altLang="en-US"/>
          </a:p>
        </p:txBody>
      </p:sp>
      <p:cxnSp>
        <p:nvCxnSpPr>
          <p:cNvPr id="3" name="直線コネクタ 2">
            <a:extLst>
              <a:ext uri="{FF2B5EF4-FFF2-40B4-BE49-F238E27FC236}">
                <a16:creationId xmlns:a16="http://schemas.microsoft.com/office/drawing/2014/main" id="{4F31E43A-B4E1-F2B4-BFD7-F1D09AA5C1AB}"/>
              </a:ext>
            </a:extLst>
          </p:cNvPr>
          <p:cNvCxnSpPr>
            <a:cxnSpLocks/>
          </p:cNvCxnSpPr>
          <p:nvPr/>
        </p:nvCxnSpPr>
        <p:spPr>
          <a:xfrm>
            <a:off x="0" y="1156747"/>
            <a:ext cx="12192000" cy="0"/>
          </a:xfrm>
          <a:prstGeom prst="line">
            <a:avLst/>
          </a:prstGeom>
          <a:ln w="127000">
            <a:gradFill>
              <a:gsLst>
                <a:gs pos="0">
                  <a:srgbClr val="009900"/>
                </a:gs>
                <a:gs pos="100000">
                  <a:schemeClr val="bg1"/>
                </a:gs>
              </a:gsLst>
              <a:lin ang="5400000" scaled="1"/>
            </a:gradFill>
          </a:ln>
        </p:spPr>
        <p:style>
          <a:lnRef idx="1">
            <a:schemeClr val="accent1"/>
          </a:lnRef>
          <a:fillRef idx="0">
            <a:schemeClr val="accent1"/>
          </a:fillRef>
          <a:effectRef idx="0">
            <a:schemeClr val="accent1"/>
          </a:effectRef>
          <a:fontRef idx="minor">
            <a:schemeClr val="tx1"/>
          </a:fontRef>
        </p:style>
      </p:cxnSp>
      <p:sp>
        <p:nvSpPr>
          <p:cNvPr id="4" name="テキスト ボックス 3">
            <a:extLst>
              <a:ext uri="{FF2B5EF4-FFF2-40B4-BE49-F238E27FC236}">
                <a16:creationId xmlns:a16="http://schemas.microsoft.com/office/drawing/2014/main" id="{0E6270D6-F5AB-3B7F-D663-C7ED15F0C680}"/>
              </a:ext>
            </a:extLst>
          </p:cNvPr>
          <p:cNvSpPr txBox="1"/>
          <p:nvPr/>
        </p:nvSpPr>
        <p:spPr>
          <a:xfrm>
            <a:off x="232230" y="1454684"/>
            <a:ext cx="6139542" cy="584775"/>
          </a:xfrm>
          <a:prstGeom prst="rect">
            <a:avLst/>
          </a:prstGeom>
          <a:noFill/>
          <a:ln w="25400">
            <a:solidFill>
              <a:srgbClr val="FF6600"/>
            </a:solidFill>
          </a:ln>
        </p:spPr>
        <p:txBody>
          <a:bodyPr wrap="square" rtlCol="0">
            <a:spAutoFit/>
          </a:bodyPr>
          <a:lstStyle/>
          <a:p>
            <a:r>
              <a:rPr kumimoji="1" lang="ja-JP" altLang="en-US" sz="3200"/>
              <a:t>①　生徒の探究活動について</a:t>
            </a:r>
          </a:p>
        </p:txBody>
      </p:sp>
      <p:sp>
        <p:nvSpPr>
          <p:cNvPr id="5" name="テキスト ボックス 4">
            <a:extLst>
              <a:ext uri="{FF2B5EF4-FFF2-40B4-BE49-F238E27FC236}">
                <a16:creationId xmlns:a16="http://schemas.microsoft.com/office/drawing/2014/main" id="{0ECECA6E-0F9B-9F31-7932-36802BD86888}"/>
              </a:ext>
            </a:extLst>
          </p:cNvPr>
          <p:cNvSpPr txBox="1"/>
          <p:nvPr/>
        </p:nvSpPr>
        <p:spPr>
          <a:xfrm>
            <a:off x="232230" y="2168580"/>
            <a:ext cx="11553369" cy="3539430"/>
          </a:xfrm>
          <a:prstGeom prst="rect">
            <a:avLst/>
          </a:prstGeom>
          <a:noFill/>
        </p:spPr>
        <p:txBody>
          <a:bodyPr wrap="square" rtlCol="0">
            <a:spAutoFit/>
          </a:bodyPr>
          <a:lstStyle/>
          <a:p>
            <a:r>
              <a:rPr kumimoji="1" lang="ja-JP" altLang="en-US" sz="3200"/>
              <a:t>・生徒観に応じて、</a:t>
            </a:r>
            <a:r>
              <a:rPr lang="ja-JP" altLang="en-US" sz="3200">
                <a:solidFill>
                  <a:srgbClr val="FF0000"/>
                </a:solidFill>
              </a:rPr>
              <a:t>ゴール</a:t>
            </a:r>
            <a:r>
              <a:rPr kumimoji="1" lang="ja-JP" altLang="en-US" sz="3200">
                <a:solidFill>
                  <a:srgbClr val="FF0000"/>
                </a:solidFill>
              </a:rPr>
              <a:t>を具体的に示す</a:t>
            </a:r>
            <a:r>
              <a:rPr kumimoji="1" lang="ja-JP" altLang="en-US" sz="3200"/>
              <a:t>ことで、生徒が思</a:t>
            </a:r>
            <a:endParaRPr kumimoji="1" lang="en-US" altLang="ja-JP" sz="3200"/>
          </a:p>
          <a:p>
            <a:r>
              <a:rPr lang="ja-JP" altLang="en-US" sz="3200"/>
              <a:t>　</a:t>
            </a:r>
            <a:r>
              <a:rPr kumimoji="1" lang="ja-JP" altLang="en-US" sz="3200"/>
              <a:t>考すべき場面で</a:t>
            </a:r>
            <a:r>
              <a:rPr kumimoji="1" lang="ja-JP" altLang="en-US" sz="3200">
                <a:solidFill>
                  <a:srgbClr val="FF0000"/>
                </a:solidFill>
              </a:rPr>
              <a:t>時間をかけることができる。</a:t>
            </a:r>
            <a:endParaRPr lang="en-US" altLang="ja-JP" sz="3200">
              <a:solidFill>
                <a:srgbClr val="FF0000"/>
              </a:solidFill>
            </a:endParaRPr>
          </a:p>
          <a:p>
            <a:r>
              <a:rPr lang="ja-JP" altLang="en-US" sz="3200"/>
              <a:t>・単元の指導計画で原子量、式量、モル質量の</a:t>
            </a:r>
            <a:r>
              <a:rPr lang="ja-JP" altLang="en-US" sz="3200">
                <a:solidFill>
                  <a:srgbClr val="FF0000"/>
                </a:solidFill>
              </a:rPr>
              <a:t>学習内容の定</a:t>
            </a:r>
            <a:endParaRPr lang="en-US" altLang="ja-JP" sz="3200">
              <a:solidFill>
                <a:srgbClr val="FF0000"/>
              </a:solidFill>
            </a:endParaRPr>
          </a:p>
          <a:p>
            <a:r>
              <a:rPr lang="ja-JP" altLang="en-US" sz="3200">
                <a:solidFill>
                  <a:srgbClr val="FF0000"/>
                </a:solidFill>
              </a:rPr>
              <a:t>　着にもう少し時間をかける</a:t>
            </a:r>
            <a:r>
              <a:rPr lang="ja-JP" altLang="en-US" sz="3200"/>
              <a:t>ことで、本探究の意味合いがよ</a:t>
            </a:r>
            <a:endParaRPr lang="en-US" altLang="ja-JP" sz="3200"/>
          </a:p>
          <a:p>
            <a:r>
              <a:rPr lang="ja-JP" altLang="en-US" sz="3200"/>
              <a:t>　り明確になる。</a:t>
            </a:r>
            <a:endParaRPr lang="en-US" altLang="ja-JP" sz="3200"/>
          </a:p>
          <a:p>
            <a:r>
              <a:rPr kumimoji="1" lang="ja-JP" altLang="en-US" sz="3200"/>
              <a:t>・</a:t>
            </a:r>
            <a:r>
              <a:rPr kumimoji="1" lang="ja-JP" altLang="en-US" sz="3200">
                <a:solidFill>
                  <a:srgbClr val="FF0000"/>
                </a:solidFill>
              </a:rPr>
              <a:t>教師が伝える部分</a:t>
            </a:r>
            <a:r>
              <a:rPr kumimoji="1" lang="ja-JP" altLang="en-US" sz="3200"/>
              <a:t>と</a:t>
            </a:r>
            <a:r>
              <a:rPr kumimoji="1" lang="ja-JP" altLang="en-US" sz="3200">
                <a:solidFill>
                  <a:srgbClr val="FF0000"/>
                </a:solidFill>
              </a:rPr>
              <a:t>生徒が自ら学べばよい部分</a:t>
            </a:r>
            <a:r>
              <a:rPr kumimoji="1" lang="ja-JP" altLang="en-US" sz="3200"/>
              <a:t>を分けて指</a:t>
            </a:r>
            <a:endParaRPr kumimoji="1" lang="en-US" altLang="ja-JP" sz="3200"/>
          </a:p>
          <a:p>
            <a:r>
              <a:rPr lang="ja-JP" altLang="en-US" sz="3200"/>
              <a:t>　</a:t>
            </a:r>
            <a:r>
              <a:rPr kumimoji="1" lang="ja-JP" altLang="en-US" sz="3200" err="1"/>
              <a:t>導する</a:t>
            </a:r>
            <a:r>
              <a:rPr kumimoji="1" lang="ja-JP" altLang="en-US" sz="3200"/>
              <a:t>ことで、時間に余裕が持てる。</a:t>
            </a:r>
          </a:p>
        </p:txBody>
      </p:sp>
    </p:spTree>
    <p:extLst>
      <p:ext uri="{BB962C8B-B14F-4D97-AF65-F5344CB8AC3E}">
        <p14:creationId xmlns:p14="http://schemas.microsoft.com/office/powerpoint/2010/main" val="30123667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6EA6820-709C-F5B9-7F49-188925D0CF80}"/>
              </a:ext>
            </a:extLst>
          </p:cNvPr>
          <p:cNvSpPr>
            <a:spLocks noGrp="1"/>
          </p:cNvSpPr>
          <p:nvPr>
            <p:ph type="title"/>
          </p:nvPr>
        </p:nvSpPr>
        <p:spPr>
          <a:xfrm>
            <a:off x="0" y="0"/>
            <a:ext cx="11353800" cy="1325563"/>
          </a:xfrm>
        </p:spPr>
        <p:txBody>
          <a:bodyPr/>
          <a:lstStyle/>
          <a:p>
            <a:r>
              <a:rPr kumimoji="1" lang="ja-JP" altLang="en-US"/>
              <a:t>７　工夫や改善できる点</a:t>
            </a:r>
            <a:r>
              <a:rPr kumimoji="1" lang="en-US" altLang="ja-JP"/>
              <a:t>【</a:t>
            </a:r>
            <a:r>
              <a:rPr kumimoji="1" lang="ja-JP" altLang="en-US"/>
              <a:t>振り返りから</a:t>
            </a:r>
            <a:r>
              <a:rPr kumimoji="1" lang="en-US" altLang="ja-JP"/>
              <a:t>】</a:t>
            </a:r>
            <a:endParaRPr kumimoji="1" lang="ja-JP" altLang="en-US"/>
          </a:p>
        </p:txBody>
      </p:sp>
      <p:cxnSp>
        <p:nvCxnSpPr>
          <p:cNvPr id="3" name="直線コネクタ 2">
            <a:extLst>
              <a:ext uri="{FF2B5EF4-FFF2-40B4-BE49-F238E27FC236}">
                <a16:creationId xmlns:a16="http://schemas.microsoft.com/office/drawing/2014/main" id="{10F3BDB7-DDA7-F3D8-8420-3A1A4BB6E7B1}"/>
              </a:ext>
            </a:extLst>
          </p:cNvPr>
          <p:cNvCxnSpPr>
            <a:cxnSpLocks/>
          </p:cNvCxnSpPr>
          <p:nvPr/>
        </p:nvCxnSpPr>
        <p:spPr>
          <a:xfrm>
            <a:off x="0" y="1156747"/>
            <a:ext cx="12192000" cy="0"/>
          </a:xfrm>
          <a:prstGeom prst="line">
            <a:avLst/>
          </a:prstGeom>
          <a:ln w="127000">
            <a:gradFill>
              <a:gsLst>
                <a:gs pos="0">
                  <a:srgbClr val="009900"/>
                </a:gs>
                <a:gs pos="100000">
                  <a:schemeClr val="bg1"/>
                </a:gs>
              </a:gsLst>
              <a:lin ang="5400000" scaled="1"/>
            </a:gradFill>
          </a:ln>
        </p:spPr>
        <p:style>
          <a:lnRef idx="1">
            <a:schemeClr val="accent1"/>
          </a:lnRef>
          <a:fillRef idx="0">
            <a:schemeClr val="accent1"/>
          </a:fillRef>
          <a:effectRef idx="0">
            <a:schemeClr val="accent1"/>
          </a:effectRef>
          <a:fontRef idx="minor">
            <a:schemeClr val="tx1"/>
          </a:fontRef>
        </p:style>
      </p:cxnSp>
      <p:sp>
        <p:nvSpPr>
          <p:cNvPr id="4" name="テキスト ボックス 3">
            <a:extLst>
              <a:ext uri="{FF2B5EF4-FFF2-40B4-BE49-F238E27FC236}">
                <a16:creationId xmlns:a16="http://schemas.microsoft.com/office/drawing/2014/main" id="{7A2E335A-9077-B698-860A-E68CACA92D9A}"/>
              </a:ext>
            </a:extLst>
          </p:cNvPr>
          <p:cNvSpPr txBox="1"/>
          <p:nvPr/>
        </p:nvSpPr>
        <p:spPr>
          <a:xfrm>
            <a:off x="217713" y="1436914"/>
            <a:ext cx="6850743" cy="584775"/>
          </a:xfrm>
          <a:prstGeom prst="rect">
            <a:avLst/>
          </a:prstGeom>
          <a:noFill/>
          <a:ln w="25400">
            <a:solidFill>
              <a:srgbClr val="FF0066"/>
            </a:solidFill>
          </a:ln>
        </p:spPr>
        <p:txBody>
          <a:bodyPr wrap="square" rtlCol="0">
            <a:spAutoFit/>
          </a:bodyPr>
          <a:lstStyle/>
          <a:p>
            <a:r>
              <a:rPr kumimoji="1" lang="ja-JP" altLang="en-US" sz="3200"/>
              <a:t>②　より深い探究活動とするために</a:t>
            </a:r>
          </a:p>
        </p:txBody>
      </p:sp>
      <p:sp>
        <p:nvSpPr>
          <p:cNvPr id="5" name="テキスト ボックス 4">
            <a:extLst>
              <a:ext uri="{FF2B5EF4-FFF2-40B4-BE49-F238E27FC236}">
                <a16:creationId xmlns:a16="http://schemas.microsoft.com/office/drawing/2014/main" id="{EF1A0172-60A1-2547-F00F-29126C7A6E9F}"/>
              </a:ext>
            </a:extLst>
          </p:cNvPr>
          <p:cNvSpPr txBox="1"/>
          <p:nvPr/>
        </p:nvSpPr>
        <p:spPr>
          <a:xfrm>
            <a:off x="217718" y="2162068"/>
            <a:ext cx="11495314" cy="4031873"/>
          </a:xfrm>
          <a:prstGeom prst="rect">
            <a:avLst/>
          </a:prstGeom>
          <a:noFill/>
        </p:spPr>
        <p:txBody>
          <a:bodyPr wrap="square" rtlCol="0">
            <a:spAutoFit/>
          </a:bodyPr>
          <a:lstStyle/>
          <a:p>
            <a:r>
              <a:rPr kumimoji="1" lang="ja-JP" altLang="en-US" sz="3200"/>
              <a:t>・</a:t>
            </a:r>
            <a:r>
              <a:rPr kumimoji="1" lang="ja-JP" altLang="en-US" sz="3200">
                <a:solidFill>
                  <a:srgbClr val="FF0000"/>
                </a:solidFill>
              </a:rPr>
              <a:t>どのタイミングでどのような手がかりを与える</a:t>
            </a:r>
            <a:r>
              <a:rPr kumimoji="1" lang="ja-JP" altLang="en-US" sz="3200"/>
              <a:t>かは、探究</a:t>
            </a:r>
            <a:endParaRPr kumimoji="1" lang="en-US" altLang="ja-JP" sz="3200"/>
          </a:p>
          <a:p>
            <a:r>
              <a:rPr kumimoji="1" lang="ja-JP" altLang="en-US" sz="3200"/>
              <a:t>　を進める上でポイントになる。</a:t>
            </a:r>
            <a:endParaRPr kumimoji="1" lang="en-US" altLang="ja-JP" sz="3200"/>
          </a:p>
          <a:p>
            <a:r>
              <a:rPr kumimoji="1" lang="ja-JP" altLang="en-US" sz="3200"/>
              <a:t>・教員側から答えにたどりつきそうなヒントを提示して進め</a:t>
            </a:r>
            <a:endParaRPr kumimoji="1" lang="en-US" altLang="ja-JP" sz="3200"/>
          </a:p>
          <a:p>
            <a:r>
              <a:rPr kumimoji="1" lang="ja-JP" altLang="en-US" sz="3200"/>
              <a:t>　</a:t>
            </a:r>
            <a:r>
              <a:rPr kumimoji="1" lang="ja-JP" altLang="en-US" sz="3200" err="1"/>
              <a:t>る</a:t>
            </a:r>
            <a:r>
              <a:rPr lang="ja-JP" altLang="en-US" sz="3200" err="1"/>
              <a:t>の</a:t>
            </a:r>
            <a:r>
              <a:rPr lang="ja-JP" altLang="en-US" sz="3200"/>
              <a:t>では</a:t>
            </a:r>
            <a:r>
              <a:rPr kumimoji="1" lang="ja-JP" altLang="en-US" sz="3200"/>
              <a:t>なく、</a:t>
            </a:r>
            <a:r>
              <a:rPr kumimoji="1" lang="ja-JP" altLang="en-US" sz="3200">
                <a:solidFill>
                  <a:srgbClr val="FF0000"/>
                </a:solidFill>
              </a:rPr>
              <a:t>生徒自身に考える時間を十分に確保</a:t>
            </a:r>
            <a:r>
              <a:rPr kumimoji="1" lang="ja-JP" altLang="en-US" sz="3200"/>
              <a:t>する。</a:t>
            </a:r>
            <a:endParaRPr kumimoji="1" lang="en-US" altLang="ja-JP" sz="3200"/>
          </a:p>
          <a:p>
            <a:r>
              <a:rPr lang="ja-JP" altLang="en-US" sz="3200"/>
              <a:t>・一度取り組んだ方法で最後まで取り組めるような</a:t>
            </a:r>
            <a:r>
              <a:rPr lang="ja-JP" altLang="en-US" sz="3200">
                <a:solidFill>
                  <a:srgbClr val="FF0000"/>
                </a:solidFill>
              </a:rPr>
              <a:t>多様性を</a:t>
            </a:r>
            <a:endParaRPr lang="en-US" altLang="ja-JP" sz="3200">
              <a:solidFill>
                <a:srgbClr val="FF0000"/>
              </a:solidFill>
            </a:endParaRPr>
          </a:p>
          <a:p>
            <a:r>
              <a:rPr lang="ja-JP" altLang="en-US" sz="3200">
                <a:solidFill>
                  <a:srgbClr val="FF0000"/>
                </a:solidFill>
              </a:rPr>
              <a:t>　認める雰囲気</a:t>
            </a:r>
            <a:r>
              <a:rPr lang="ja-JP" altLang="en-US" sz="3200"/>
              <a:t>があるとよい。</a:t>
            </a:r>
            <a:endParaRPr kumimoji="1" lang="en-US" altLang="ja-JP" sz="3200"/>
          </a:p>
          <a:p>
            <a:r>
              <a:rPr kumimoji="1" lang="ja-JP" altLang="en-US" sz="3200"/>
              <a:t>・あえて１円玉の</a:t>
            </a:r>
            <a:r>
              <a:rPr kumimoji="1" lang="ja-JP" altLang="en-US" sz="3200">
                <a:solidFill>
                  <a:srgbClr val="FF0000"/>
                </a:solidFill>
              </a:rPr>
              <a:t>質量の誤差</a:t>
            </a:r>
            <a:r>
              <a:rPr kumimoji="1" lang="ja-JP" altLang="en-US" sz="3200"/>
              <a:t>や</a:t>
            </a:r>
            <a:r>
              <a:rPr kumimoji="1" lang="ja-JP" altLang="en-US" sz="3200">
                <a:solidFill>
                  <a:srgbClr val="FF0000"/>
                </a:solidFill>
              </a:rPr>
              <a:t>メスシリンダーを使用する意</a:t>
            </a:r>
            <a:endParaRPr kumimoji="1" lang="en-US" altLang="ja-JP" sz="3200">
              <a:solidFill>
                <a:srgbClr val="FF0000"/>
              </a:solidFill>
            </a:endParaRPr>
          </a:p>
          <a:p>
            <a:r>
              <a:rPr lang="ja-JP" altLang="en-US" sz="3200">
                <a:solidFill>
                  <a:srgbClr val="FF0000"/>
                </a:solidFill>
              </a:rPr>
              <a:t>　</a:t>
            </a:r>
            <a:r>
              <a:rPr kumimoji="1" lang="ja-JP" altLang="en-US" sz="3200">
                <a:solidFill>
                  <a:srgbClr val="FF0000"/>
                </a:solidFill>
              </a:rPr>
              <a:t>味について考えさせる</a:t>
            </a:r>
            <a:r>
              <a:rPr kumimoji="1" lang="ja-JP" altLang="en-US" sz="3200"/>
              <a:t>ことで、新たな気づきが得られる。</a:t>
            </a:r>
            <a:endParaRPr kumimoji="1" lang="en-US" altLang="ja-JP" sz="3200"/>
          </a:p>
        </p:txBody>
      </p:sp>
    </p:spTree>
    <p:extLst>
      <p:ext uri="{BB962C8B-B14F-4D97-AF65-F5344CB8AC3E}">
        <p14:creationId xmlns:p14="http://schemas.microsoft.com/office/powerpoint/2010/main" val="34721558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8B3EF4B-E364-4E74-6EF4-4F107AEBE3C8}"/>
              </a:ext>
            </a:extLst>
          </p:cNvPr>
          <p:cNvSpPr>
            <a:spLocks noGrp="1"/>
          </p:cNvSpPr>
          <p:nvPr>
            <p:ph type="title"/>
          </p:nvPr>
        </p:nvSpPr>
        <p:spPr>
          <a:xfrm>
            <a:off x="0" y="45812"/>
            <a:ext cx="12192000" cy="1325563"/>
          </a:xfrm>
        </p:spPr>
        <p:txBody>
          <a:bodyPr/>
          <a:lstStyle/>
          <a:p>
            <a:r>
              <a:rPr kumimoji="1" lang="ja-JP" altLang="en-US"/>
              <a:t>７　工夫や改善できる点</a:t>
            </a:r>
            <a:r>
              <a:rPr kumimoji="1" lang="en-US" altLang="ja-JP"/>
              <a:t>【</a:t>
            </a:r>
            <a:r>
              <a:rPr kumimoji="1" lang="ja-JP" altLang="en-US"/>
              <a:t>振り返りから</a:t>
            </a:r>
            <a:r>
              <a:rPr kumimoji="1" lang="en-US" altLang="ja-JP"/>
              <a:t>】</a:t>
            </a:r>
            <a:endParaRPr kumimoji="1" lang="ja-JP" altLang="en-US"/>
          </a:p>
        </p:txBody>
      </p:sp>
      <p:cxnSp>
        <p:nvCxnSpPr>
          <p:cNvPr id="3" name="直線コネクタ 2">
            <a:extLst>
              <a:ext uri="{FF2B5EF4-FFF2-40B4-BE49-F238E27FC236}">
                <a16:creationId xmlns:a16="http://schemas.microsoft.com/office/drawing/2014/main" id="{AB686784-E900-BCE0-ABDC-B8215DEE7DE2}"/>
              </a:ext>
            </a:extLst>
          </p:cNvPr>
          <p:cNvCxnSpPr>
            <a:cxnSpLocks/>
          </p:cNvCxnSpPr>
          <p:nvPr/>
        </p:nvCxnSpPr>
        <p:spPr>
          <a:xfrm>
            <a:off x="0" y="1156747"/>
            <a:ext cx="12192000" cy="0"/>
          </a:xfrm>
          <a:prstGeom prst="line">
            <a:avLst/>
          </a:prstGeom>
          <a:ln w="127000">
            <a:gradFill>
              <a:gsLst>
                <a:gs pos="0">
                  <a:srgbClr val="009900"/>
                </a:gs>
                <a:gs pos="100000">
                  <a:schemeClr val="bg1"/>
                </a:gs>
              </a:gsLst>
              <a:lin ang="5400000" scaled="1"/>
            </a:gradFill>
          </a:ln>
        </p:spPr>
        <p:style>
          <a:lnRef idx="1">
            <a:schemeClr val="accent1"/>
          </a:lnRef>
          <a:fillRef idx="0">
            <a:schemeClr val="accent1"/>
          </a:fillRef>
          <a:effectRef idx="0">
            <a:schemeClr val="accent1"/>
          </a:effectRef>
          <a:fontRef idx="minor">
            <a:schemeClr val="tx1"/>
          </a:fontRef>
        </p:style>
      </p:cxnSp>
      <p:sp>
        <p:nvSpPr>
          <p:cNvPr id="4" name="テキスト ボックス 3">
            <a:extLst>
              <a:ext uri="{FF2B5EF4-FFF2-40B4-BE49-F238E27FC236}">
                <a16:creationId xmlns:a16="http://schemas.microsoft.com/office/drawing/2014/main" id="{7B70F254-0EB4-AA10-FB8D-D14AC9CCCBD2}"/>
              </a:ext>
            </a:extLst>
          </p:cNvPr>
          <p:cNvSpPr txBox="1"/>
          <p:nvPr/>
        </p:nvSpPr>
        <p:spPr>
          <a:xfrm>
            <a:off x="362858" y="1447225"/>
            <a:ext cx="6095999" cy="584775"/>
          </a:xfrm>
          <a:prstGeom prst="rect">
            <a:avLst/>
          </a:prstGeom>
          <a:noFill/>
          <a:ln w="25400">
            <a:solidFill>
              <a:srgbClr val="0000FF"/>
            </a:solidFill>
          </a:ln>
        </p:spPr>
        <p:txBody>
          <a:bodyPr wrap="square" rtlCol="0">
            <a:spAutoFit/>
          </a:bodyPr>
          <a:lstStyle/>
          <a:p>
            <a:r>
              <a:rPr kumimoji="1" lang="ja-JP" altLang="en-US" sz="3200"/>
              <a:t>③　情報の共有（</a:t>
            </a:r>
            <a:r>
              <a:rPr kumimoji="1" lang="en-US" altLang="ja-JP" sz="3200"/>
              <a:t>ICT</a:t>
            </a:r>
            <a:r>
              <a:rPr kumimoji="1" lang="ja-JP" altLang="en-US" sz="3200"/>
              <a:t>の活用）</a:t>
            </a:r>
          </a:p>
        </p:txBody>
      </p:sp>
      <p:sp>
        <p:nvSpPr>
          <p:cNvPr id="5" name="テキスト ボックス 4">
            <a:extLst>
              <a:ext uri="{FF2B5EF4-FFF2-40B4-BE49-F238E27FC236}">
                <a16:creationId xmlns:a16="http://schemas.microsoft.com/office/drawing/2014/main" id="{59095D60-157A-0802-C338-F2233F236254}"/>
              </a:ext>
            </a:extLst>
          </p:cNvPr>
          <p:cNvSpPr txBox="1"/>
          <p:nvPr/>
        </p:nvSpPr>
        <p:spPr>
          <a:xfrm>
            <a:off x="341086" y="2149582"/>
            <a:ext cx="11509828" cy="2554545"/>
          </a:xfrm>
          <a:prstGeom prst="rect">
            <a:avLst/>
          </a:prstGeom>
          <a:noFill/>
        </p:spPr>
        <p:txBody>
          <a:bodyPr wrap="square" rtlCol="0">
            <a:spAutoFit/>
          </a:bodyPr>
          <a:lstStyle/>
          <a:p>
            <a:r>
              <a:rPr kumimoji="1" lang="ja-JP" altLang="en-US" sz="3200"/>
              <a:t>・他の班の結果を見ることができる</a:t>
            </a:r>
            <a:r>
              <a:rPr kumimoji="1" lang="en-US" altLang="ja-JP" sz="3200">
                <a:solidFill>
                  <a:srgbClr val="FF0000"/>
                </a:solidFill>
              </a:rPr>
              <a:t>ICT</a:t>
            </a:r>
            <a:r>
              <a:rPr kumimoji="1" lang="ja-JP" altLang="en-US" sz="3200">
                <a:solidFill>
                  <a:srgbClr val="FF0000"/>
                </a:solidFill>
              </a:rPr>
              <a:t>ツール</a:t>
            </a:r>
            <a:r>
              <a:rPr kumimoji="1" lang="ja-JP" altLang="en-US" sz="3200"/>
              <a:t>があれば、</a:t>
            </a:r>
            <a:endParaRPr kumimoji="1" lang="en-US" altLang="ja-JP" sz="3200"/>
          </a:p>
          <a:p>
            <a:r>
              <a:rPr kumimoji="1" lang="ja-JP" altLang="en-US" sz="3200">
                <a:solidFill>
                  <a:srgbClr val="FF0000"/>
                </a:solidFill>
              </a:rPr>
              <a:t>　他の班をヒントに探究を進めることができた</a:t>
            </a:r>
            <a:r>
              <a:rPr kumimoji="1" lang="ja-JP" altLang="en-US" sz="3200"/>
              <a:t>。</a:t>
            </a:r>
            <a:endParaRPr kumimoji="1" lang="en-US" altLang="ja-JP" sz="3200"/>
          </a:p>
          <a:p>
            <a:r>
              <a:rPr lang="ja-JP" altLang="en-US" sz="3200"/>
              <a:t>・生徒が「</a:t>
            </a:r>
            <a:r>
              <a:rPr lang="en-US" altLang="ja-JP" sz="3200"/>
              <a:t>mol</a:t>
            </a:r>
            <a:r>
              <a:rPr lang="ja-JP" altLang="en-US" sz="3200"/>
              <a:t>、質量、体積の関係をとらえる」という上で、</a:t>
            </a:r>
            <a:endParaRPr lang="en-US" altLang="ja-JP" sz="3200"/>
          </a:p>
          <a:p>
            <a:r>
              <a:rPr lang="ja-JP" altLang="en-US" sz="3200"/>
              <a:t>　教師が生徒の計算のつまずきをきちんと拾って、</a:t>
            </a:r>
            <a:r>
              <a:rPr lang="ja-JP" altLang="en-US" sz="3200">
                <a:solidFill>
                  <a:srgbClr val="FF0000"/>
                </a:solidFill>
              </a:rPr>
              <a:t>全体で</a:t>
            </a:r>
            <a:endParaRPr lang="en-US" altLang="ja-JP" sz="3200">
              <a:solidFill>
                <a:srgbClr val="FF0000"/>
              </a:solidFill>
            </a:endParaRPr>
          </a:p>
          <a:p>
            <a:r>
              <a:rPr lang="ja-JP" altLang="en-US" sz="3200">
                <a:solidFill>
                  <a:srgbClr val="FF0000"/>
                </a:solidFill>
              </a:rPr>
              <a:t>　共有しておくことが大切</a:t>
            </a:r>
            <a:r>
              <a:rPr lang="ja-JP" altLang="en-US" sz="3200"/>
              <a:t>である。</a:t>
            </a:r>
            <a:endParaRPr kumimoji="1" lang="en-US" altLang="ja-JP" sz="3200"/>
          </a:p>
        </p:txBody>
      </p:sp>
      <p:sp>
        <p:nvSpPr>
          <p:cNvPr id="7" name="テキスト ボックス 6">
            <a:extLst>
              <a:ext uri="{FF2B5EF4-FFF2-40B4-BE49-F238E27FC236}">
                <a16:creationId xmlns:a16="http://schemas.microsoft.com/office/drawing/2014/main" id="{6ECDA5AA-91A3-DCDD-B132-300B940D71EF}"/>
              </a:ext>
            </a:extLst>
          </p:cNvPr>
          <p:cNvSpPr txBox="1"/>
          <p:nvPr/>
        </p:nvSpPr>
        <p:spPr>
          <a:xfrm>
            <a:off x="297543" y="5329584"/>
            <a:ext cx="11509828" cy="1077218"/>
          </a:xfrm>
          <a:prstGeom prst="rect">
            <a:avLst/>
          </a:prstGeom>
          <a:noFill/>
        </p:spPr>
        <p:txBody>
          <a:bodyPr wrap="square">
            <a:spAutoFit/>
          </a:bodyPr>
          <a:lstStyle/>
          <a:p>
            <a:r>
              <a:rPr lang="ja-JP" altLang="en-US" sz="3200"/>
              <a:t>・今回の題材をより</a:t>
            </a:r>
            <a:r>
              <a:rPr lang="ja-JP" altLang="en-US" sz="3200">
                <a:solidFill>
                  <a:srgbClr val="FF0000"/>
                </a:solidFill>
              </a:rPr>
              <a:t>日常生活と結びつけて指導</a:t>
            </a:r>
            <a:r>
              <a:rPr lang="ja-JP" altLang="en-US" sz="3200"/>
              <a:t>していくこと</a:t>
            </a:r>
            <a:endParaRPr lang="en-US" altLang="ja-JP" sz="3200"/>
          </a:p>
          <a:p>
            <a:r>
              <a:rPr lang="ja-JP" altLang="en-US" sz="3200"/>
              <a:t>　ができればよい。</a:t>
            </a:r>
            <a:endParaRPr kumimoji="1" lang="ja-JP" altLang="en-US" sz="3200"/>
          </a:p>
        </p:txBody>
      </p:sp>
      <p:sp>
        <p:nvSpPr>
          <p:cNvPr id="8" name="テキスト ボックス 7">
            <a:extLst>
              <a:ext uri="{FF2B5EF4-FFF2-40B4-BE49-F238E27FC236}">
                <a16:creationId xmlns:a16="http://schemas.microsoft.com/office/drawing/2014/main" id="{B7161530-3B33-F7D8-F2AF-7625E9FC4962}"/>
              </a:ext>
            </a:extLst>
          </p:cNvPr>
          <p:cNvSpPr txBox="1"/>
          <p:nvPr/>
        </p:nvSpPr>
        <p:spPr>
          <a:xfrm>
            <a:off x="362858" y="4704127"/>
            <a:ext cx="2946400" cy="584775"/>
          </a:xfrm>
          <a:prstGeom prst="rect">
            <a:avLst/>
          </a:prstGeom>
          <a:noFill/>
          <a:ln w="25400">
            <a:solidFill>
              <a:srgbClr val="CC0099"/>
            </a:solidFill>
          </a:ln>
        </p:spPr>
        <p:txBody>
          <a:bodyPr wrap="square" rtlCol="0">
            <a:spAutoFit/>
          </a:bodyPr>
          <a:lstStyle/>
          <a:p>
            <a:r>
              <a:rPr kumimoji="1" lang="ja-JP" altLang="en-US" sz="3200"/>
              <a:t>④　その他</a:t>
            </a:r>
          </a:p>
        </p:txBody>
      </p:sp>
    </p:spTree>
    <p:extLst>
      <p:ext uri="{BB962C8B-B14F-4D97-AF65-F5344CB8AC3E}">
        <p14:creationId xmlns:p14="http://schemas.microsoft.com/office/powerpoint/2010/main" val="31484558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F967245-336A-6959-CAEB-A54A9FFA65A9}"/>
              </a:ext>
            </a:extLst>
          </p:cNvPr>
          <p:cNvSpPr>
            <a:spLocks noGrp="1"/>
          </p:cNvSpPr>
          <p:nvPr>
            <p:ph type="title"/>
          </p:nvPr>
        </p:nvSpPr>
        <p:spPr>
          <a:xfrm>
            <a:off x="0" y="0"/>
            <a:ext cx="10515600" cy="1325563"/>
          </a:xfrm>
        </p:spPr>
        <p:txBody>
          <a:bodyPr/>
          <a:lstStyle/>
          <a:p>
            <a:r>
              <a:rPr kumimoji="1" lang="ja-JP" altLang="en-US"/>
              <a:t>１　研修のねらい</a:t>
            </a:r>
          </a:p>
        </p:txBody>
      </p:sp>
      <p:cxnSp>
        <p:nvCxnSpPr>
          <p:cNvPr id="4" name="直線コネクタ 3">
            <a:extLst>
              <a:ext uri="{FF2B5EF4-FFF2-40B4-BE49-F238E27FC236}">
                <a16:creationId xmlns:a16="http://schemas.microsoft.com/office/drawing/2014/main" id="{C4A4F775-8E86-3D51-D62C-8E4D17926B74}"/>
              </a:ext>
            </a:extLst>
          </p:cNvPr>
          <p:cNvCxnSpPr>
            <a:cxnSpLocks/>
          </p:cNvCxnSpPr>
          <p:nvPr/>
        </p:nvCxnSpPr>
        <p:spPr>
          <a:xfrm>
            <a:off x="0" y="1156747"/>
            <a:ext cx="12192000" cy="0"/>
          </a:xfrm>
          <a:prstGeom prst="line">
            <a:avLst/>
          </a:prstGeom>
          <a:ln w="127000">
            <a:gradFill>
              <a:gsLst>
                <a:gs pos="0">
                  <a:srgbClr val="009900"/>
                </a:gs>
                <a:gs pos="100000">
                  <a:schemeClr val="bg1"/>
                </a:gs>
              </a:gsLst>
              <a:lin ang="5400000" scaled="1"/>
            </a:gradFill>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62B76AE3-D7AF-6611-D9BC-2BA3A0387993}"/>
              </a:ext>
            </a:extLst>
          </p:cNvPr>
          <p:cNvSpPr txBox="1"/>
          <p:nvPr/>
        </p:nvSpPr>
        <p:spPr>
          <a:xfrm>
            <a:off x="322943" y="1341160"/>
            <a:ext cx="11313886" cy="1200329"/>
          </a:xfrm>
          <a:prstGeom prst="rect">
            <a:avLst/>
          </a:prstGeom>
          <a:noFill/>
        </p:spPr>
        <p:txBody>
          <a:bodyPr wrap="square">
            <a:spAutoFit/>
          </a:bodyPr>
          <a:lstStyle/>
          <a:p>
            <a:r>
              <a:rPr lang="ja-JP" altLang="en-US" sz="3600"/>
              <a:t>生徒が「</a:t>
            </a:r>
            <a:r>
              <a:rPr lang="ja-JP" altLang="en-US" sz="3600">
                <a:solidFill>
                  <a:srgbClr val="FF0000"/>
                </a:solidFill>
              </a:rPr>
              <a:t>科学的に探究するために必要な資質・能力の育成</a:t>
            </a:r>
            <a:r>
              <a:rPr lang="ja-JP" altLang="en-US" sz="3600"/>
              <a:t>」を実現するための授業改善を推進する。</a:t>
            </a:r>
          </a:p>
        </p:txBody>
      </p:sp>
      <p:pic>
        <p:nvPicPr>
          <p:cNvPr id="8" name="図 7">
            <a:extLst>
              <a:ext uri="{FF2B5EF4-FFF2-40B4-BE49-F238E27FC236}">
                <a16:creationId xmlns:a16="http://schemas.microsoft.com/office/drawing/2014/main" id="{6EC23494-D800-E0DF-26B9-9BF803B0A9FE}"/>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90000"/>
                    </a14:imgEffect>
                  </a14:imgLayer>
                </a14:imgProps>
              </a:ext>
              <a:ext uri="{28A0092B-C50C-407E-A947-70E740481C1C}">
                <a14:useLocalDpi xmlns:a14="http://schemas.microsoft.com/office/drawing/2010/main" val="0"/>
              </a:ext>
            </a:extLst>
          </a:blip>
          <a:srcRect l="29587" t="35225" r="13618" b="25733"/>
          <a:stretch/>
        </p:blipFill>
        <p:spPr>
          <a:xfrm>
            <a:off x="1555896" y="3043471"/>
            <a:ext cx="9080208" cy="3511031"/>
          </a:xfrm>
          <a:prstGeom prst="rect">
            <a:avLst/>
          </a:prstGeom>
          <a:ln>
            <a:solidFill>
              <a:schemeClr val="tx1"/>
            </a:solidFill>
          </a:ln>
        </p:spPr>
      </p:pic>
      <p:sp>
        <p:nvSpPr>
          <p:cNvPr id="9" name="テキスト ボックス 8">
            <a:extLst>
              <a:ext uri="{FF2B5EF4-FFF2-40B4-BE49-F238E27FC236}">
                <a16:creationId xmlns:a16="http://schemas.microsoft.com/office/drawing/2014/main" id="{29FF86BD-BCAF-C0CE-2E45-538B235DA718}"/>
              </a:ext>
            </a:extLst>
          </p:cNvPr>
          <p:cNvSpPr txBox="1"/>
          <p:nvPr/>
        </p:nvSpPr>
        <p:spPr>
          <a:xfrm>
            <a:off x="1995894" y="5132104"/>
            <a:ext cx="8596668" cy="1320800"/>
          </a:xfrm>
          <a:prstGeom prst="rect">
            <a:avLst/>
          </a:prstGeom>
          <a:noFill/>
          <a:ln w="31750">
            <a:solidFill>
              <a:srgbClr val="FF0000"/>
            </a:solidFill>
          </a:ln>
        </p:spPr>
        <p:txBody>
          <a:bodyPr wrap="square" rtlCol="0">
            <a:spAutoFit/>
          </a:bodyPr>
          <a:lstStyle/>
          <a:p>
            <a:endParaRPr kumimoji="1" lang="ja-JP" altLang="en-US"/>
          </a:p>
        </p:txBody>
      </p:sp>
      <p:sp>
        <p:nvSpPr>
          <p:cNvPr id="10" name="テキスト ボックス 9">
            <a:extLst>
              <a:ext uri="{FF2B5EF4-FFF2-40B4-BE49-F238E27FC236}">
                <a16:creationId xmlns:a16="http://schemas.microsoft.com/office/drawing/2014/main" id="{E84B7571-334B-0D52-9EBB-00B6F7E4AE8A}"/>
              </a:ext>
            </a:extLst>
          </p:cNvPr>
          <p:cNvSpPr txBox="1"/>
          <p:nvPr/>
        </p:nvSpPr>
        <p:spPr>
          <a:xfrm>
            <a:off x="170012" y="2638817"/>
            <a:ext cx="9228083" cy="400110"/>
          </a:xfrm>
          <a:prstGeom prst="rect">
            <a:avLst/>
          </a:prstGeom>
          <a:noFill/>
        </p:spPr>
        <p:txBody>
          <a:bodyPr wrap="square" rtlCol="0">
            <a:spAutoFit/>
          </a:bodyPr>
          <a:lstStyle/>
          <a:p>
            <a:r>
              <a:rPr kumimoji="1" lang="ja-JP" altLang="en-US" sz="2000"/>
              <a:t>（参考）高等学校学習指導要領から</a:t>
            </a:r>
            <a:endParaRPr kumimoji="1" lang="en-US" altLang="ja-JP" sz="2000"/>
          </a:p>
        </p:txBody>
      </p:sp>
    </p:spTree>
    <p:extLst>
      <p:ext uri="{BB962C8B-B14F-4D97-AF65-F5344CB8AC3E}">
        <p14:creationId xmlns:p14="http://schemas.microsoft.com/office/powerpoint/2010/main" val="16312803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9B67D17-877A-F643-5343-005452089042}"/>
              </a:ext>
            </a:extLst>
          </p:cNvPr>
          <p:cNvSpPr>
            <a:spLocks noGrp="1"/>
          </p:cNvSpPr>
          <p:nvPr>
            <p:ph type="title"/>
          </p:nvPr>
        </p:nvSpPr>
        <p:spPr>
          <a:xfrm>
            <a:off x="0" y="0"/>
            <a:ext cx="10515600" cy="1325563"/>
          </a:xfrm>
        </p:spPr>
        <p:txBody>
          <a:bodyPr/>
          <a:lstStyle/>
          <a:p>
            <a:r>
              <a:rPr kumimoji="1" lang="ja-JP" altLang="en-US"/>
              <a:t>８　まとめ</a:t>
            </a:r>
          </a:p>
        </p:txBody>
      </p:sp>
      <p:cxnSp>
        <p:nvCxnSpPr>
          <p:cNvPr id="3" name="直線コネクタ 2">
            <a:extLst>
              <a:ext uri="{FF2B5EF4-FFF2-40B4-BE49-F238E27FC236}">
                <a16:creationId xmlns:a16="http://schemas.microsoft.com/office/drawing/2014/main" id="{40B8CD5C-6847-9DEB-C076-4507335BA1A2}"/>
              </a:ext>
            </a:extLst>
          </p:cNvPr>
          <p:cNvCxnSpPr>
            <a:cxnSpLocks/>
          </p:cNvCxnSpPr>
          <p:nvPr/>
        </p:nvCxnSpPr>
        <p:spPr>
          <a:xfrm>
            <a:off x="0" y="1156747"/>
            <a:ext cx="12192000" cy="0"/>
          </a:xfrm>
          <a:prstGeom prst="line">
            <a:avLst/>
          </a:prstGeom>
          <a:ln w="127000">
            <a:gradFill>
              <a:gsLst>
                <a:gs pos="0">
                  <a:srgbClr val="009900"/>
                </a:gs>
                <a:gs pos="100000">
                  <a:schemeClr val="bg1"/>
                </a:gs>
              </a:gsLst>
              <a:lin ang="5400000" scaled="1"/>
            </a:gradFill>
          </a:ln>
        </p:spPr>
        <p:style>
          <a:lnRef idx="1">
            <a:schemeClr val="accent1"/>
          </a:lnRef>
          <a:fillRef idx="0">
            <a:schemeClr val="accent1"/>
          </a:fillRef>
          <a:effectRef idx="0">
            <a:schemeClr val="accent1"/>
          </a:effectRef>
          <a:fontRef idx="minor">
            <a:schemeClr val="tx1"/>
          </a:fontRef>
        </p:style>
      </p:cxnSp>
      <p:sp>
        <p:nvSpPr>
          <p:cNvPr id="4" name="テキスト ボックス 3">
            <a:extLst>
              <a:ext uri="{FF2B5EF4-FFF2-40B4-BE49-F238E27FC236}">
                <a16:creationId xmlns:a16="http://schemas.microsoft.com/office/drawing/2014/main" id="{A4814593-E47F-A6EB-67BC-BB5D2604F02F}"/>
              </a:ext>
            </a:extLst>
          </p:cNvPr>
          <p:cNvSpPr txBox="1"/>
          <p:nvPr/>
        </p:nvSpPr>
        <p:spPr>
          <a:xfrm>
            <a:off x="188685" y="1325563"/>
            <a:ext cx="11742058" cy="5016758"/>
          </a:xfrm>
          <a:prstGeom prst="rect">
            <a:avLst/>
          </a:prstGeom>
          <a:noFill/>
        </p:spPr>
        <p:txBody>
          <a:bodyPr wrap="square" rtlCol="0">
            <a:spAutoFit/>
          </a:bodyPr>
          <a:lstStyle/>
          <a:p>
            <a:r>
              <a:rPr lang="ja-JP" altLang="en-US" sz="3200"/>
              <a:t>①</a:t>
            </a:r>
            <a:r>
              <a:rPr kumimoji="1" lang="ja-JP" altLang="en-US" sz="3200"/>
              <a:t>　生徒に身に付けさせたい</a:t>
            </a:r>
            <a:r>
              <a:rPr kumimoji="1" lang="ja-JP" altLang="en-US" sz="3200">
                <a:solidFill>
                  <a:srgbClr val="FF0000"/>
                </a:solidFill>
              </a:rPr>
              <a:t>資質・能力を明確化</a:t>
            </a:r>
            <a:r>
              <a:rPr kumimoji="1" lang="ja-JP" altLang="en-US" sz="3200"/>
              <a:t>し、それに基</a:t>
            </a:r>
            <a:endParaRPr kumimoji="1" lang="en-US" altLang="ja-JP" sz="3200"/>
          </a:p>
          <a:p>
            <a:r>
              <a:rPr lang="ja-JP" altLang="en-US" sz="3200"/>
              <a:t>　</a:t>
            </a:r>
            <a:r>
              <a:rPr kumimoji="1" lang="ja-JP" altLang="en-US" sz="3200"/>
              <a:t>づいた</a:t>
            </a:r>
            <a:r>
              <a:rPr kumimoji="1" lang="ja-JP" altLang="en-US" sz="3200">
                <a:solidFill>
                  <a:srgbClr val="FF0000"/>
                </a:solidFill>
              </a:rPr>
              <a:t>単元の指導計画を作成</a:t>
            </a:r>
            <a:r>
              <a:rPr kumimoji="1" lang="ja-JP" altLang="en-US" sz="3200"/>
              <a:t>する。</a:t>
            </a:r>
            <a:endParaRPr kumimoji="1" lang="en-US" altLang="ja-JP" sz="3200"/>
          </a:p>
          <a:p>
            <a:r>
              <a:rPr lang="ja-JP" altLang="en-US" sz="3200"/>
              <a:t>②　探究活動においては、生徒の思考パターンを予想して、生</a:t>
            </a:r>
            <a:endParaRPr lang="en-US" altLang="ja-JP" sz="3200"/>
          </a:p>
          <a:p>
            <a:r>
              <a:rPr lang="ja-JP" altLang="en-US" sz="3200"/>
              <a:t>　徒観を踏まえた</a:t>
            </a:r>
            <a:r>
              <a:rPr lang="ja-JP" altLang="en-US" sz="3200">
                <a:solidFill>
                  <a:srgbClr val="FF0000"/>
                </a:solidFill>
              </a:rPr>
              <a:t>活動のロードマップ</a:t>
            </a:r>
            <a:r>
              <a:rPr lang="ja-JP" altLang="en-US" sz="3200"/>
              <a:t>を考え、それに応じた</a:t>
            </a:r>
            <a:r>
              <a:rPr lang="ja-JP" altLang="en-US" sz="3200">
                <a:solidFill>
                  <a:srgbClr val="FF0000"/>
                </a:solidFill>
              </a:rPr>
              <a:t>発</a:t>
            </a:r>
            <a:endParaRPr lang="en-US" altLang="ja-JP" sz="3200">
              <a:solidFill>
                <a:srgbClr val="FF0000"/>
              </a:solidFill>
            </a:endParaRPr>
          </a:p>
          <a:p>
            <a:r>
              <a:rPr lang="ja-JP" altLang="en-US" sz="3200">
                <a:solidFill>
                  <a:srgbClr val="FF0000"/>
                </a:solidFill>
              </a:rPr>
              <a:t>　問や授業展開を考える</a:t>
            </a:r>
            <a:r>
              <a:rPr lang="ja-JP" altLang="en-US" sz="3200"/>
              <a:t>。</a:t>
            </a:r>
            <a:endParaRPr lang="en-US" altLang="ja-JP" sz="3200"/>
          </a:p>
          <a:p>
            <a:r>
              <a:rPr lang="ja-JP" altLang="en-US" sz="3200"/>
              <a:t>③　探究活動では、生徒が</a:t>
            </a:r>
            <a:r>
              <a:rPr lang="ja-JP" altLang="en-US" sz="3200">
                <a:solidFill>
                  <a:srgbClr val="FF0000"/>
                </a:solidFill>
              </a:rPr>
              <a:t>見通しを持って</a:t>
            </a:r>
            <a:r>
              <a:rPr lang="ja-JP" altLang="en-US" sz="3200"/>
              <a:t>実験に取り組み、生</a:t>
            </a:r>
            <a:endParaRPr lang="en-US" altLang="ja-JP" sz="3200"/>
          </a:p>
          <a:p>
            <a:r>
              <a:rPr lang="ja-JP" altLang="en-US" sz="3200"/>
              <a:t>　徒が</a:t>
            </a:r>
            <a:r>
              <a:rPr lang="ja-JP" altLang="en-US" sz="3200">
                <a:solidFill>
                  <a:srgbClr val="FF0000"/>
                </a:solidFill>
              </a:rPr>
              <a:t>自らの考えをまとめ・表現する場面</a:t>
            </a:r>
            <a:r>
              <a:rPr lang="ja-JP" altLang="en-US" sz="3200"/>
              <a:t>を適切に設定し、得</a:t>
            </a:r>
            <a:endParaRPr lang="en-US" altLang="ja-JP" sz="3200"/>
          </a:p>
          <a:p>
            <a:r>
              <a:rPr lang="ja-JP" altLang="en-US" sz="3200"/>
              <a:t>　られる</a:t>
            </a:r>
            <a:r>
              <a:rPr lang="ja-JP" altLang="en-US" sz="3200">
                <a:solidFill>
                  <a:srgbClr val="FF0000"/>
                </a:solidFill>
              </a:rPr>
              <a:t>新たな気づきや疑問</a:t>
            </a:r>
            <a:r>
              <a:rPr lang="ja-JP" altLang="en-US" sz="3200"/>
              <a:t>を大切にする。</a:t>
            </a:r>
            <a:endParaRPr lang="en-US" altLang="ja-JP" sz="3200"/>
          </a:p>
          <a:p>
            <a:r>
              <a:rPr lang="ja-JP" altLang="en-US" sz="3200"/>
              <a:t>④</a:t>
            </a:r>
            <a:r>
              <a:rPr kumimoji="1" lang="ja-JP" altLang="en-US" sz="3200"/>
              <a:t>　</a:t>
            </a:r>
            <a:r>
              <a:rPr kumimoji="1" lang="en-US" altLang="ja-JP" sz="3200">
                <a:solidFill>
                  <a:srgbClr val="FF0000"/>
                </a:solidFill>
              </a:rPr>
              <a:t>ICT</a:t>
            </a:r>
            <a:r>
              <a:rPr kumimoji="1" lang="ja-JP" altLang="en-US" sz="3200">
                <a:solidFill>
                  <a:srgbClr val="FF0000"/>
                </a:solidFill>
              </a:rPr>
              <a:t>を適切に活用</a:t>
            </a:r>
            <a:r>
              <a:rPr kumimoji="1" lang="ja-JP" altLang="en-US" sz="3200"/>
              <a:t>することで、全体で生徒の意見等を効率</a:t>
            </a:r>
            <a:endParaRPr kumimoji="1" lang="en-US" altLang="ja-JP" sz="3200"/>
          </a:p>
          <a:p>
            <a:r>
              <a:rPr lang="ja-JP" altLang="en-US" sz="3200"/>
              <a:t>　</a:t>
            </a:r>
            <a:r>
              <a:rPr kumimoji="1" lang="ja-JP" altLang="en-US" sz="3200"/>
              <a:t>よく集約し、探究活動の取組の質を高めることができる。</a:t>
            </a:r>
          </a:p>
        </p:txBody>
      </p:sp>
    </p:spTree>
    <p:extLst>
      <p:ext uri="{BB962C8B-B14F-4D97-AF65-F5344CB8AC3E}">
        <p14:creationId xmlns:p14="http://schemas.microsoft.com/office/powerpoint/2010/main" val="40061284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6CDE2C57-55EC-9676-93CA-7E2051420504}"/>
              </a:ext>
            </a:extLst>
          </p:cNvPr>
          <p:cNvSpPr txBox="1"/>
          <p:nvPr/>
        </p:nvSpPr>
        <p:spPr>
          <a:xfrm>
            <a:off x="1168400" y="2890391"/>
            <a:ext cx="9855200" cy="1077218"/>
          </a:xfrm>
          <a:prstGeom prst="rect">
            <a:avLst/>
          </a:prstGeom>
          <a:noFill/>
        </p:spPr>
        <p:txBody>
          <a:bodyPr wrap="square" rtlCol="0">
            <a:spAutoFit/>
          </a:bodyPr>
          <a:lstStyle/>
          <a:p>
            <a:pPr algn="ctr"/>
            <a:r>
              <a:rPr lang="ja-JP" altLang="en-US" sz="3200"/>
              <a:t>制作・協力</a:t>
            </a:r>
            <a:endParaRPr lang="en-US" altLang="ja-JP" sz="3200"/>
          </a:p>
          <a:p>
            <a:pPr algn="ctr"/>
            <a:r>
              <a:rPr kumimoji="1" lang="ja-JP" altLang="en-US" sz="3200"/>
              <a:t>北海道教育委員会　国立大学法人東京学芸大学</a:t>
            </a:r>
          </a:p>
        </p:txBody>
      </p:sp>
    </p:spTree>
    <p:extLst>
      <p:ext uri="{BB962C8B-B14F-4D97-AF65-F5344CB8AC3E}">
        <p14:creationId xmlns:p14="http://schemas.microsoft.com/office/powerpoint/2010/main" val="20942470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30D6E58-6818-9455-3F38-A151F1B3173B}"/>
              </a:ext>
            </a:extLst>
          </p:cNvPr>
          <p:cNvSpPr>
            <a:spLocks noGrp="1"/>
          </p:cNvSpPr>
          <p:nvPr>
            <p:ph type="title"/>
          </p:nvPr>
        </p:nvSpPr>
        <p:spPr>
          <a:xfrm>
            <a:off x="0" y="0"/>
            <a:ext cx="10515600" cy="1325563"/>
          </a:xfrm>
        </p:spPr>
        <p:txBody>
          <a:bodyPr/>
          <a:lstStyle/>
          <a:p>
            <a:r>
              <a:rPr kumimoji="1" lang="ja-JP" altLang="en-US"/>
              <a:t>２　研究授業の概要</a:t>
            </a:r>
          </a:p>
        </p:txBody>
      </p:sp>
      <p:cxnSp>
        <p:nvCxnSpPr>
          <p:cNvPr id="3" name="直線コネクタ 2">
            <a:extLst>
              <a:ext uri="{FF2B5EF4-FFF2-40B4-BE49-F238E27FC236}">
                <a16:creationId xmlns:a16="http://schemas.microsoft.com/office/drawing/2014/main" id="{91617E48-783B-2C22-F0B4-5BD2EF7D49B9}"/>
              </a:ext>
            </a:extLst>
          </p:cNvPr>
          <p:cNvCxnSpPr>
            <a:cxnSpLocks/>
          </p:cNvCxnSpPr>
          <p:nvPr/>
        </p:nvCxnSpPr>
        <p:spPr>
          <a:xfrm>
            <a:off x="0" y="1156747"/>
            <a:ext cx="12192000" cy="0"/>
          </a:xfrm>
          <a:prstGeom prst="line">
            <a:avLst/>
          </a:prstGeom>
          <a:ln w="127000">
            <a:gradFill>
              <a:gsLst>
                <a:gs pos="0">
                  <a:srgbClr val="009900"/>
                </a:gs>
                <a:gs pos="100000">
                  <a:schemeClr val="bg1"/>
                </a:gs>
              </a:gsLst>
              <a:lin ang="5400000" scaled="1"/>
            </a:gradFill>
          </a:ln>
        </p:spPr>
        <p:style>
          <a:lnRef idx="1">
            <a:schemeClr val="accent1"/>
          </a:lnRef>
          <a:fillRef idx="0">
            <a:schemeClr val="accent1"/>
          </a:fillRef>
          <a:effectRef idx="0">
            <a:schemeClr val="accent1"/>
          </a:effectRef>
          <a:fontRef idx="minor">
            <a:schemeClr val="tx1"/>
          </a:fontRef>
        </p:style>
      </p:cxnSp>
      <p:sp>
        <p:nvSpPr>
          <p:cNvPr id="4" name="テキスト ボックス 3">
            <a:extLst>
              <a:ext uri="{FF2B5EF4-FFF2-40B4-BE49-F238E27FC236}">
                <a16:creationId xmlns:a16="http://schemas.microsoft.com/office/drawing/2014/main" id="{F65FFEF3-FACE-E140-F0A6-9C886082044A}"/>
              </a:ext>
            </a:extLst>
          </p:cNvPr>
          <p:cNvSpPr txBox="1"/>
          <p:nvPr/>
        </p:nvSpPr>
        <p:spPr>
          <a:xfrm>
            <a:off x="261258" y="1325563"/>
            <a:ext cx="11524342" cy="3970318"/>
          </a:xfrm>
          <a:prstGeom prst="rect">
            <a:avLst/>
          </a:prstGeom>
          <a:noFill/>
        </p:spPr>
        <p:txBody>
          <a:bodyPr wrap="square" rtlCol="0">
            <a:spAutoFit/>
          </a:bodyPr>
          <a:lstStyle/>
          <a:p>
            <a:r>
              <a:rPr kumimoji="1" lang="ja-JP" altLang="en-US" sz="3600"/>
              <a:t>①　科目名　化学基礎</a:t>
            </a:r>
            <a:endParaRPr kumimoji="1" lang="en-US" altLang="ja-JP" sz="3600"/>
          </a:p>
          <a:p>
            <a:r>
              <a:rPr lang="ja-JP" altLang="en-US" sz="3600"/>
              <a:t>②　単元名　物質量と化学反応式</a:t>
            </a:r>
            <a:endParaRPr lang="en-US" altLang="ja-JP" sz="3600"/>
          </a:p>
          <a:p>
            <a:r>
              <a:rPr kumimoji="1" lang="ja-JP" altLang="en-US" sz="3600"/>
              <a:t>③　本　時　物質の量</a:t>
            </a:r>
            <a:endParaRPr kumimoji="1" lang="en-US" altLang="ja-JP" sz="3600"/>
          </a:p>
          <a:p>
            <a:r>
              <a:rPr lang="ja-JP" altLang="en-US" sz="3600"/>
              <a:t>④　授業のねらい</a:t>
            </a:r>
            <a:endParaRPr lang="en-US" altLang="ja-JP" sz="3600"/>
          </a:p>
          <a:p>
            <a:r>
              <a:rPr kumimoji="1" lang="ja-JP" altLang="en-US" sz="3600"/>
              <a:t>　</a:t>
            </a:r>
            <a:r>
              <a:rPr kumimoji="1" lang="en-US" altLang="ja-JP" sz="3600"/>
              <a:t>1 </a:t>
            </a:r>
            <a:r>
              <a:rPr kumimoji="1" lang="ja-JP" altLang="en-US" sz="3600"/>
              <a:t>円玉を用いた実験観察を通して 測定方法を探究するとともに、物質量とアボガドロ定数および質量と体積との関係性を見出す。</a:t>
            </a:r>
          </a:p>
        </p:txBody>
      </p:sp>
    </p:spTree>
    <p:extLst>
      <p:ext uri="{BB962C8B-B14F-4D97-AF65-F5344CB8AC3E}">
        <p14:creationId xmlns:p14="http://schemas.microsoft.com/office/powerpoint/2010/main" val="3008724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8505153-CF36-DE6B-F8B9-DEF788BBAD7C}"/>
              </a:ext>
            </a:extLst>
          </p:cNvPr>
          <p:cNvSpPr>
            <a:spLocks noGrp="1"/>
          </p:cNvSpPr>
          <p:nvPr>
            <p:ph type="title"/>
          </p:nvPr>
        </p:nvSpPr>
        <p:spPr>
          <a:xfrm>
            <a:off x="0" y="0"/>
            <a:ext cx="12192000" cy="1325563"/>
          </a:xfrm>
        </p:spPr>
        <p:txBody>
          <a:bodyPr/>
          <a:lstStyle/>
          <a:p>
            <a:r>
              <a:rPr kumimoji="1" lang="ja-JP" altLang="en-US"/>
              <a:t>３　研究授業での実験の概要</a:t>
            </a:r>
          </a:p>
        </p:txBody>
      </p:sp>
      <p:cxnSp>
        <p:nvCxnSpPr>
          <p:cNvPr id="3" name="直線コネクタ 2">
            <a:extLst>
              <a:ext uri="{FF2B5EF4-FFF2-40B4-BE49-F238E27FC236}">
                <a16:creationId xmlns:a16="http://schemas.microsoft.com/office/drawing/2014/main" id="{6A3890E3-EF24-F457-2C6D-64DCF0960718}"/>
              </a:ext>
            </a:extLst>
          </p:cNvPr>
          <p:cNvCxnSpPr>
            <a:cxnSpLocks/>
          </p:cNvCxnSpPr>
          <p:nvPr/>
        </p:nvCxnSpPr>
        <p:spPr>
          <a:xfrm>
            <a:off x="0" y="1156747"/>
            <a:ext cx="12192000" cy="0"/>
          </a:xfrm>
          <a:prstGeom prst="line">
            <a:avLst/>
          </a:prstGeom>
          <a:ln w="127000">
            <a:gradFill>
              <a:gsLst>
                <a:gs pos="0">
                  <a:srgbClr val="009900"/>
                </a:gs>
                <a:gs pos="100000">
                  <a:schemeClr val="bg1"/>
                </a:gs>
              </a:gsLst>
              <a:lin ang="5400000" scaled="1"/>
            </a:gradFill>
          </a:ln>
        </p:spPr>
        <p:style>
          <a:lnRef idx="1">
            <a:schemeClr val="accent1"/>
          </a:lnRef>
          <a:fillRef idx="0">
            <a:schemeClr val="accent1"/>
          </a:fillRef>
          <a:effectRef idx="0">
            <a:schemeClr val="accent1"/>
          </a:effectRef>
          <a:fontRef idx="minor">
            <a:schemeClr val="tx1"/>
          </a:fontRef>
        </p:style>
      </p:cxnSp>
      <p:sp>
        <p:nvSpPr>
          <p:cNvPr id="4" name="テキスト ボックス 3">
            <a:extLst>
              <a:ext uri="{FF2B5EF4-FFF2-40B4-BE49-F238E27FC236}">
                <a16:creationId xmlns:a16="http://schemas.microsoft.com/office/drawing/2014/main" id="{BBB84C0F-7D3D-1627-77B0-4B33354D6697}"/>
              </a:ext>
            </a:extLst>
          </p:cNvPr>
          <p:cNvSpPr txBox="1"/>
          <p:nvPr/>
        </p:nvSpPr>
        <p:spPr>
          <a:xfrm>
            <a:off x="246742" y="1937356"/>
            <a:ext cx="11625943" cy="1815882"/>
          </a:xfrm>
          <a:prstGeom prst="rect">
            <a:avLst/>
          </a:prstGeom>
          <a:noFill/>
        </p:spPr>
        <p:txBody>
          <a:bodyPr wrap="square" rtlCol="0">
            <a:spAutoFit/>
          </a:bodyPr>
          <a:lstStyle/>
          <a:p>
            <a:r>
              <a:rPr kumimoji="1" lang="ja-JP" altLang="en-US" sz="2800"/>
              <a:t>アルミニウム</a:t>
            </a:r>
            <a:r>
              <a:rPr kumimoji="1" lang="en-US" altLang="ja-JP" sz="2800"/>
              <a:t>1 mol</a:t>
            </a:r>
            <a:r>
              <a:rPr kumimoji="1" lang="ja-JP" altLang="en-US" sz="2800"/>
              <a:t>の粒子数を求める。</a:t>
            </a:r>
            <a:endParaRPr kumimoji="1" lang="en-US" altLang="ja-JP" sz="2800"/>
          </a:p>
          <a:p>
            <a:r>
              <a:rPr kumimoji="1" lang="ja-JP" altLang="en-US" sz="2800"/>
              <a:t>アルミニウムの質量から探究する班（</a:t>
            </a:r>
            <a:r>
              <a:rPr kumimoji="1" lang="ja-JP" altLang="en-US" sz="2800">
                <a:solidFill>
                  <a:srgbClr val="FF0000"/>
                </a:solidFill>
              </a:rPr>
              <a:t>質量班</a:t>
            </a:r>
            <a:r>
              <a:rPr kumimoji="1" lang="ja-JP" altLang="en-US" sz="2800"/>
              <a:t>）とアルミニウムの単位格子の体積から探究する班（</a:t>
            </a:r>
            <a:r>
              <a:rPr kumimoji="1" lang="ja-JP" altLang="en-US" sz="2800">
                <a:solidFill>
                  <a:srgbClr val="FF0000"/>
                </a:solidFill>
              </a:rPr>
              <a:t>体積班</a:t>
            </a:r>
            <a:r>
              <a:rPr kumimoji="1" lang="ja-JP" altLang="en-US" sz="2800"/>
              <a:t>）に生徒の希望に応じて分かれ、</a:t>
            </a:r>
            <a:r>
              <a:rPr kumimoji="1" lang="ja-JP" altLang="en-US" sz="2800">
                <a:solidFill>
                  <a:srgbClr val="FF0000"/>
                </a:solidFill>
              </a:rPr>
              <a:t>１円玉を用いて探究</a:t>
            </a:r>
            <a:r>
              <a:rPr kumimoji="1" lang="ja-JP" altLang="en-US" sz="2800"/>
              <a:t>する。</a:t>
            </a:r>
          </a:p>
        </p:txBody>
      </p:sp>
      <p:sp>
        <p:nvSpPr>
          <p:cNvPr id="5" name="テキスト ボックス 4">
            <a:extLst>
              <a:ext uri="{FF2B5EF4-FFF2-40B4-BE49-F238E27FC236}">
                <a16:creationId xmlns:a16="http://schemas.microsoft.com/office/drawing/2014/main" id="{0D6E7381-6CCF-6DB0-446A-41D9F303466B}"/>
              </a:ext>
            </a:extLst>
          </p:cNvPr>
          <p:cNvSpPr txBox="1"/>
          <p:nvPr/>
        </p:nvSpPr>
        <p:spPr>
          <a:xfrm>
            <a:off x="246743" y="1325563"/>
            <a:ext cx="1872343" cy="523220"/>
          </a:xfrm>
          <a:prstGeom prst="rect">
            <a:avLst/>
          </a:prstGeom>
          <a:noFill/>
          <a:ln w="25400">
            <a:solidFill>
              <a:srgbClr val="FF0000"/>
            </a:solidFill>
          </a:ln>
        </p:spPr>
        <p:txBody>
          <a:bodyPr wrap="square" rtlCol="0">
            <a:spAutoFit/>
          </a:bodyPr>
          <a:lstStyle/>
          <a:p>
            <a:r>
              <a:rPr kumimoji="1" lang="ja-JP" altLang="en-US" sz="2800"/>
              <a:t>実験内容</a:t>
            </a:r>
          </a:p>
        </p:txBody>
      </p:sp>
      <p:pic>
        <p:nvPicPr>
          <p:cNvPr id="7" name="図 6">
            <a:extLst>
              <a:ext uri="{FF2B5EF4-FFF2-40B4-BE49-F238E27FC236}">
                <a16:creationId xmlns:a16="http://schemas.microsoft.com/office/drawing/2014/main" id="{0DEE25AE-7ECC-CD03-F6DC-CF64DFF1F6B3}"/>
              </a:ext>
            </a:extLst>
          </p:cNvPr>
          <p:cNvPicPr>
            <a:picLocks noChangeAspect="1"/>
          </p:cNvPicPr>
          <p:nvPr/>
        </p:nvPicPr>
        <p:blipFill>
          <a:blip r:embed="rId3"/>
          <a:stretch>
            <a:fillRect/>
          </a:stretch>
        </p:blipFill>
        <p:spPr>
          <a:xfrm>
            <a:off x="1058520" y="3753238"/>
            <a:ext cx="8696325" cy="2943225"/>
          </a:xfrm>
          <a:prstGeom prst="rect">
            <a:avLst/>
          </a:prstGeom>
        </p:spPr>
      </p:pic>
    </p:spTree>
    <p:extLst>
      <p:ext uri="{BB962C8B-B14F-4D97-AF65-F5344CB8AC3E}">
        <p14:creationId xmlns:p14="http://schemas.microsoft.com/office/powerpoint/2010/main" val="36080441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D49DD04-56B0-078F-9236-9EA74FEE6756}"/>
              </a:ext>
            </a:extLst>
          </p:cNvPr>
          <p:cNvSpPr>
            <a:spLocks noGrp="1"/>
          </p:cNvSpPr>
          <p:nvPr>
            <p:ph type="title"/>
          </p:nvPr>
        </p:nvSpPr>
        <p:spPr>
          <a:xfrm>
            <a:off x="0" y="0"/>
            <a:ext cx="10515600" cy="1325563"/>
          </a:xfrm>
        </p:spPr>
        <p:txBody>
          <a:bodyPr/>
          <a:lstStyle/>
          <a:p>
            <a:r>
              <a:rPr kumimoji="1" lang="ja-JP" altLang="en-US"/>
              <a:t>３　研究授業での実験の概要</a:t>
            </a:r>
          </a:p>
        </p:txBody>
      </p:sp>
      <p:cxnSp>
        <p:nvCxnSpPr>
          <p:cNvPr id="3" name="直線コネクタ 2">
            <a:extLst>
              <a:ext uri="{FF2B5EF4-FFF2-40B4-BE49-F238E27FC236}">
                <a16:creationId xmlns:a16="http://schemas.microsoft.com/office/drawing/2014/main" id="{25CD89F4-8510-ACEA-809F-CF82896F18C3}"/>
              </a:ext>
            </a:extLst>
          </p:cNvPr>
          <p:cNvCxnSpPr>
            <a:cxnSpLocks/>
          </p:cNvCxnSpPr>
          <p:nvPr/>
        </p:nvCxnSpPr>
        <p:spPr>
          <a:xfrm>
            <a:off x="0" y="1156747"/>
            <a:ext cx="12192000" cy="0"/>
          </a:xfrm>
          <a:prstGeom prst="line">
            <a:avLst/>
          </a:prstGeom>
          <a:ln w="127000">
            <a:gradFill>
              <a:gsLst>
                <a:gs pos="0">
                  <a:srgbClr val="009900"/>
                </a:gs>
                <a:gs pos="100000">
                  <a:schemeClr val="bg1"/>
                </a:gs>
              </a:gsLst>
              <a:lin ang="5400000" scaled="1"/>
            </a:gradFill>
          </a:ln>
        </p:spPr>
        <p:style>
          <a:lnRef idx="1">
            <a:schemeClr val="accent1"/>
          </a:lnRef>
          <a:fillRef idx="0">
            <a:schemeClr val="accent1"/>
          </a:fillRef>
          <a:effectRef idx="0">
            <a:schemeClr val="accent1"/>
          </a:effectRef>
          <a:fontRef idx="minor">
            <a:schemeClr val="tx1"/>
          </a:fontRef>
        </p:style>
      </p:cxnSp>
      <p:pic>
        <p:nvPicPr>
          <p:cNvPr id="5" name="図 4">
            <a:extLst>
              <a:ext uri="{FF2B5EF4-FFF2-40B4-BE49-F238E27FC236}">
                <a16:creationId xmlns:a16="http://schemas.microsoft.com/office/drawing/2014/main" id="{5C3189F7-38E5-291E-D5B8-5531BCDBF2F6}"/>
              </a:ext>
            </a:extLst>
          </p:cNvPr>
          <p:cNvPicPr>
            <a:picLocks noChangeAspect="1"/>
          </p:cNvPicPr>
          <p:nvPr/>
        </p:nvPicPr>
        <p:blipFill>
          <a:blip r:embed="rId3"/>
          <a:stretch>
            <a:fillRect/>
          </a:stretch>
        </p:blipFill>
        <p:spPr>
          <a:xfrm>
            <a:off x="91950" y="1303821"/>
            <a:ext cx="8772525" cy="2676525"/>
          </a:xfrm>
          <a:prstGeom prst="rect">
            <a:avLst/>
          </a:prstGeom>
        </p:spPr>
      </p:pic>
      <p:pic>
        <p:nvPicPr>
          <p:cNvPr id="7" name="図 6">
            <a:extLst>
              <a:ext uri="{FF2B5EF4-FFF2-40B4-BE49-F238E27FC236}">
                <a16:creationId xmlns:a16="http://schemas.microsoft.com/office/drawing/2014/main" id="{EBD6B8B6-8D3A-7B7E-69EC-3600D399B243}"/>
              </a:ext>
            </a:extLst>
          </p:cNvPr>
          <p:cNvPicPr>
            <a:picLocks noChangeAspect="1"/>
          </p:cNvPicPr>
          <p:nvPr/>
        </p:nvPicPr>
        <p:blipFill rotWithShape="1">
          <a:blip r:embed="rId4"/>
          <a:srcRect t="8338" b="13857"/>
          <a:stretch/>
        </p:blipFill>
        <p:spPr>
          <a:xfrm>
            <a:off x="3305175" y="3429000"/>
            <a:ext cx="8886825" cy="3179298"/>
          </a:xfrm>
          <a:prstGeom prst="rect">
            <a:avLst/>
          </a:prstGeom>
        </p:spPr>
      </p:pic>
      <p:pic>
        <p:nvPicPr>
          <p:cNvPr id="6" name="図 5">
            <a:extLst>
              <a:ext uri="{FF2B5EF4-FFF2-40B4-BE49-F238E27FC236}">
                <a16:creationId xmlns:a16="http://schemas.microsoft.com/office/drawing/2014/main" id="{F0811775-C744-A059-E562-69D36A29AC2F}"/>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476" t="33734" r="21905"/>
          <a:stretch/>
        </p:blipFill>
        <p:spPr>
          <a:xfrm>
            <a:off x="8864475" y="1325563"/>
            <a:ext cx="3191738" cy="2045035"/>
          </a:xfrm>
          <a:prstGeom prst="rect">
            <a:avLst/>
          </a:prstGeom>
        </p:spPr>
      </p:pic>
      <p:pic>
        <p:nvPicPr>
          <p:cNvPr id="9" name="図 8">
            <a:extLst>
              <a:ext uri="{FF2B5EF4-FFF2-40B4-BE49-F238E27FC236}">
                <a16:creationId xmlns:a16="http://schemas.microsoft.com/office/drawing/2014/main" id="{783A5499-056C-E944-4931-63410A607F7A}"/>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7461" t="31958" r="10634"/>
          <a:stretch/>
        </p:blipFill>
        <p:spPr>
          <a:xfrm>
            <a:off x="91950" y="4166169"/>
            <a:ext cx="3293136" cy="2053181"/>
          </a:xfrm>
          <a:prstGeom prst="rect">
            <a:avLst/>
          </a:prstGeom>
        </p:spPr>
      </p:pic>
      <p:sp>
        <p:nvSpPr>
          <p:cNvPr id="10" name="吹き出し: 角を丸めた四角形 9">
            <a:extLst>
              <a:ext uri="{FF2B5EF4-FFF2-40B4-BE49-F238E27FC236}">
                <a16:creationId xmlns:a16="http://schemas.microsoft.com/office/drawing/2014/main" id="{33BCECC3-C086-F6C2-2BDB-719452FB1509}"/>
              </a:ext>
            </a:extLst>
          </p:cNvPr>
          <p:cNvSpPr/>
          <p:nvPr/>
        </p:nvSpPr>
        <p:spPr>
          <a:xfrm>
            <a:off x="10515600" y="3614057"/>
            <a:ext cx="1124857" cy="552112"/>
          </a:xfrm>
          <a:prstGeom prst="wedgeRoundRectCallout">
            <a:avLst>
              <a:gd name="adj1" fmla="val -36475"/>
              <a:gd name="adj2" fmla="val -116263"/>
              <a:gd name="adj3" fmla="val 16667"/>
            </a:avLst>
          </a:prstGeom>
          <a:solidFill>
            <a:schemeClr val="bg1"/>
          </a:solidFill>
          <a:ln w="254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0BC1936F-CCBA-B95B-47EA-BF8FE44EE4AE}"/>
              </a:ext>
            </a:extLst>
          </p:cNvPr>
          <p:cNvSpPr txBox="1"/>
          <p:nvPr/>
        </p:nvSpPr>
        <p:spPr>
          <a:xfrm>
            <a:off x="10626556" y="3705447"/>
            <a:ext cx="1429657" cy="369332"/>
          </a:xfrm>
          <a:prstGeom prst="rect">
            <a:avLst/>
          </a:prstGeom>
          <a:noFill/>
        </p:spPr>
        <p:txBody>
          <a:bodyPr wrap="square" rtlCol="0">
            <a:spAutoFit/>
          </a:bodyPr>
          <a:lstStyle/>
          <a:p>
            <a:r>
              <a:rPr kumimoji="1" lang="ja-JP" altLang="en-US"/>
              <a:t>質量班</a:t>
            </a:r>
          </a:p>
        </p:txBody>
      </p:sp>
      <p:sp>
        <p:nvSpPr>
          <p:cNvPr id="12" name="吹き出し: 角を丸めた四角形 11">
            <a:extLst>
              <a:ext uri="{FF2B5EF4-FFF2-40B4-BE49-F238E27FC236}">
                <a16:creationId xmlns:a16="http://schemas.microsoft.com/office/drawing/2014/main" id="{36951C9B-F506-5893-635C-332D5DD5E553}"/>
              </a:ext>
            </a:extLst>
          </p:cNvPr>
          <p:cNvSpPr/>
          <p:nvPr/>
        </p:nvSpPr>
        <p:spPr>
          <a:xfrm>
            <a:off x="2307771" y="6147576"/>
            <a:ext cx="1124857" cy="552112"/>
          </a:xfrm>
          <a:prstGeom prst="wedgeRoundRectCallout">
            <a:avLst>
              <a:gd name="adj1" fmla="val -36475"/>
              <a:gd name="adj2" fmla="val -116263"/>
              <a:gd name="adj3" fmla="val 16667"/>
            </a:avLst>
          </a:prstGeom>
          <a:solidFill>
            <a:schemeClr val="bg1"/>
          </a:solidFill>
          <a:ln w="254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2748644A-1EE1-3FDF-D31B-9772D2FEB939}"/>
              </a:ext>
            </a:extLst>
          </p:cNvPr>
          <p:cNvSpPr txBox="1"/>
          <p:nvPr/>
        </p:nvSpPr>
        <p:spPr>
          <a:xfrm>
            <a:off x="2418727" y="6238966"/>
            <a:ext cx="1429657" cy="369332"/>
          </a:xfrm>
          <a:prstGeom prst="rect">
            <a:avLst/>
          </a:prstGeom>
          <a:noFill/>
        </p:spPr>
        <p:txBody>
          <a:bodyPr wrap="square" rtlCol="0">
            <a:spAutoFit/>
          </a:bodyPr>
          <a:lstStyle/>
          <a:p>
            <a:r>
              <a:rPr lang="ja-JP" altLang="en-US"/>
              <a:t>体積</a:t>
            </a:r>
            <a:r>
              <a:rPr kumimoji="1" lang="ja-JP" altLang="en-US"/>
              <a:t>班</a:t>
            </a:r>
          </a:p>
        </p:txBody>
      </p:sp>
    </p:spTree>
    <p:extLst>
      <p:ext uri="{BB962C8B-B14F-4D97-AF65-F5344CB8AC3E}">
        <p14:creationId xmlns:p14="http://schemas.microsoft.com/office/powerpoint/2010/main" val="16188582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25ACB7D-8113-562B-E756-3D28B499C587}"/>
              </a:ext>
            </a:extLst>
          </p:cNvPr>
          <p:cNvSpPr>
            <a:spLocks noGrp="1"/>
          </p:cNvSpPr>
          <p:nvPr>
            <p:ph type="title"/>
          </p:nvPr>
        </p:nvSpPr>
        <p:spPr>
          <a:xfrm>
            <a:off x="0" y="0"/>
            <a:ext cx="10515600" cy="1325563"/>
          </a:xfrm>
        </p:spPr>
        <p:txBody>
          <a:bodyPr/>
          <a:lstStyle/>
          <a:p>
            <a:r>
              <a:rPr kumimoji="1" lang="ja-JP" altLang="en-US"/>
              <a:t>４　学習指導案の検討</a:t>
            </a:r>
          </a:p>
        </p:txBody>
      </p:sp>
      <p:cxnSp>
        <p:nvCxnSpPr>
          <p:cNvPr id="3" name="直線コネクタ 2">
            <a:extLst>
              <a:ext uri="{FF2B5EF4-FFF2-40B4-BE49-F238E27FC236}">
                <a16:creationId xmlns:a16="http://schemas.microsoft.com/office/drawing/2014/main" id="{5A93FCA6-C1E2-7365-5F15-D767302C366D}"/>
              </a:ext>
            </a:extLst>
          </p:cNvPr>
          <p:cNvCxnSpPr>
            <a:cxnSpLocks/>
          </p:cNvCxnSpPr>
          <p:nvPr/>
        </p:nvCxnSpPr>
        <p:spPr>
          <a:xfrm>
            <a:off x="0" y="1156747"/>
            <a:ext cx="12192000" cy="0"/>
          </a:xfrm>
          <a:prstGeom prst="line">
            <a:avLst/>
          </a:prstGeom>
          <a:ln w="127000">
            <a:gradFill>
              <a:gsLst>
                <a:gs pos="0">
                  <a:srgbClr val="009900"/>
                </a:gs>
                <a:gs pos="100000">
                  <a:schemeClr val="bg1"/>
                </a:gs>
              </a:gsLst>
              <a:lin ang="5400000" scaled="1"/>
            </a:gradFill>
          </a:ln>
        </p:spPr>
        <p:style>
          <a:lnRef idx="1">
            <a:schemeClr val="accent1"/>
          </a:lnRef>
          <a:fillRef idx="0">
            <a:schemeClr val="accent1"/>
          </a:fillRef>
          <a:effectRef idx="0">
            <a:schemeClr val="accent1"/>
          </a:effectRef>
          <a:fontRef idx="minor">
            <a:schemeClr val="tx1"/>
          </a:fontRef>
        </p:style>
      </p:cxnSp>
      <p:sp>
        <p:nvSpPr>
          <p:cNvPr id="4" name="テキスト ボックス 3">
            <a:extLst>
              <a:ext uri="{FF2B5EF4-FFF2-40B4-BE49-F238E27FC236}">
                <a16:creationId xmlns:a16="http://schemas.microsoft.com/office/drawing/2014/main" id="{412E2D61-CCAE-FFFA-45BC-5FBA3AF99B4F}"/>
              </a:ext>
            </a:extLst>
          </p:cNvPr>
          <p:cNvSpPr txBox="1"/>
          <p:nvPr/>
        </p:nvSpPr>
        <p:spPr>
          <a:xfrm>
            <a:off x="287829" y="1325563"/>
            <a:ext cx="1885071" cy="584775"/>
          </a:xfrm>
          <a:prstGeom prst="rect">
            <a:avLst/>
          </a:prstGeom>
          <a:noFill/>
          <a:ln w="25400">
            <a:solidFill>
              <a:srgbClr val="FF0066"/>
            </a:solidFill>
          </a:ln>
        </p:spPr>
        <p:txBody>
          <a:bodyPr wrap="square" rtlCol="0">
            <a:spAutoFit/>
          </a:bodyPr>
          <a:lstStyle/>
          <a:p>
            <a:r>
              <a:rPr kumimoji="1" lang="ja-JP" altLang="en-US" sz="3200"/>
              <a:t>検討</a:t>
            </a:r>
            <a:r>
              <a:rPr lang="ja-JP" altLang="en-US" sz="3200"/>
              <a:t>課題</a:t>
            </a:r>
            <a:endParaRPr kumimoji="1" lang="ja-JP" altLang="en-US" sz="3200"/>
          </a:p>
        </p:txBody>
      </p:sp>
      <p:sp>
        <p:nvSpPr>
          <p:cNvPr id="5" name="テキスト ボックス 4">
            <a:extLst>
              <a:ext uri="{FF2B5EF4-FFF2-40B4-BE49-F238E27FC236}">
                <a16:creationId xmlns:a16="http://schemas.microsoft.com/office/drawing/2014/main" id="{EDC49098-354F-DFF6-C93A-59E64AFB74F1}"/>
              </a:ext>
            </a:extLst>
          </p:cNvPr>
          <p:cNvSpPr txBox="1"/>
          <p:nvPr/>
        </p:nvSpPr>
        <p:spPr>
          <a:xfrm>
            <a:off x="522514" y="2079153"/>
            <a:ext cx="10239271" cy="3539430"/>
          </a:xfrm>
          <a:prstGeom prst="rect">
            <a:avLst/>
          </a:prstGeom>
          <a:noFill/>
        </p:spPr>
        <p:txBody>
          <a:bodyPr wrap="square" rtlCol="0">
            <a:spAutoFit/>
          </a:bodyPr>
          <a:lstStyle/>
          <a:p>
            <a:r>
              <a:rPr kumimoji="1" lang="en-US" altLang="ja-JP" sz="3200"/>
              <a:t>【</a:t>
            </a:r>
            <a:r>
              <a:rPr kumimoji="1" lang="ja-JP" altLang="en-US" sz="3200"/>
              <a:t>課題</a:t>
            </a:r>
            <a:r>
              <a:rPr kumimoji="1" lang="en-US" altLang="ja-JP" sz="3200"/>
              <a:t>1-1】</a:t>
            </a:r>
            <a:r>
              <a:rPr kumimoji="1" lang="ja-JP" altLang="en-US" sz="3200"/>
              <a:t>　</a:t>
            </a:r>
            <a:r>
              <a:rPr lang="ja-JP" altLang="en-US" sz="3200"/>
              <a:t>実験内容</a:t>
            </a:r>
            <a:endParaRPr lang="en-US" altLang="ja-JP" sz="3200"/>
          </a:p>
          <a:p>
            <a:r>
              <a:rPr lang="en-US" altLang="ja-JP" sz="3200"/>
              <a:t>【</a:t>
            </a:r>
            <a:r>
              <a:rPr lang="ja-JP" altLang="en-US" sz="3200"/>
              <a:t>課題</a:t>
            </a:r>
            <a:r>
              <a:rPr lang="en-US" altLang="ja-JP" sz="3200"/>
              <a:t>1-2】</a:t>
            </a:r>
            <a:r>
              <a:rPr lang="ja-JP" altLang="en-US" sz="3200"/>
              <a:t>　単元の指導計画</a:t>
            </a:r>
            <a:endParaRPr lang="en-US" altLang="ja-JP" sz="3200"/>
          </a:p>
          <a:p>
            <a:endParaRPr lang="en-US" altLang="ja-JP" sz="3200"/>
          </a:p>
          <a:p>
            <a:r>
              <a:rPr kumimoji="1" lang="en-US" altLang="ja-JP" sz="3200"/>
              <a:t>【</a:t>
            </a:r>
            <a:r>
              <a:rPr kumimoji="1" lang="ja-JP" altLang="en-US" sz="3200"/>
              <a:t>課題</a:t>
            </a:r>
            <a:r>
              <a:rPr lang="en-US" altLang="ja-JP" sz="3200"/>
              <a:t>2-1</a:t>
            </a:r>
            <a:r>
              <a:rPr kumimoji="1" lang="en-US" altLang="ja-JP" sz="3200"/>
              <a:t>】</a:t>
            </a:r>
            <a:r>
              <a:rPr kumimoji="1" lang="ja-JP" altLang="en-US" sz="3200"/>
              <a:t>　発問の</a:t>
            </a:r>
            <a:r>
              <a:rPr lang="ja-JP" altLang="en-US" sz="3200"/>
              <a:t>内容</a:t>
            </a:r>
            <a:endParaRPr lang="en-US" altLang="ja-JP" sz="3200"/>
          </a:p>
          <a:p>
            <a:r>
              <a:rPr kumimoji="1" lang="en-US" altLang="ja-JP" sz="3200"/>
              <a:t>【</a:t>
            </a:r>
            <a:r>
              <a:rPr kumimoji="1" lang="ja-JP" altLang="en-US" sz="3200"/>
              <a:t>課題</a:t>
            </a:r>
            <a:r>
              <a:rPr kumimoji="1" lang="en-US" altLang="ja-JP" sz="3200"/>
              <a:t>2-2】</a:t>
            </a:r>
            <a:r>
              <a:rPr kumimoji="1" lang="ja-JP" altLang="en-US" sz="3200"/>
              <a:t>　無理のない探究の過程について</a:t>
            </a:r>
            <a:endParaRPr kumimoji="1" lang="en-US" altLang="ja-JP" sz="3200"/>
          </a:p>
          <a:p>
            <a:endParaRPr lang="en-US" altLang="ja-JP" sz="3200"/>
          </a:p>
          <a:p>
            <a:r>
              <a:rPr lang="en-US" altLang="ja-JP" sz="3200"/>
              <a:t>【</a:t>
            </a:r>
            <a:r>
              <a:rPr lang="ja-JP" altLang="en-US" sz="3200"/>
              <a:t>課題３</a:t>
            </a:r>
            <a:r>
              <a:rPr lang="en-US" altLang="ja-JP" sz="3200"/>
              <a:t>】</a:t>
            </a:r>
            <a:r>
              <a:rPr lang="ja-JP" altLang="en-US" sz="3200"/>
              <a:t>　</a:t>
            </a:r>
            <a:r>
              <a:rPr kumimoji="1" lang="en-US" altLang="ja-JP" sz="3200"/>
              <a:t>ICT</a:t>
            </a:r>
            <a:r>
              <a:rPr kumimoji="1" lang="ja-JP" altLang="en-US" sz="3200"/>
              <a:t>の活用</a:t>
            </a:r>
          </a:p>
        </p:txBody>
      </p:sp>
      <p:cxnSp>
        <p:nvCxnSpPr>
          <p:cNvPr id="7" name="直線コネクタ 6">
            <a:extLst>
              <a:ext uri="{FF2B5EF4-FFF2-40B4-BE49-F238E27FC236}">
                <a16:creationId xmlns:a16="http://schemas.microsoft.com/office/drawing/2014/main" id="{4F0F455B-6F9A-25B7-8982-0F2D0B31DBB4}"/>
              </a:ext>
            </a:extLst>
          </p:cNvPr>
          <p:cNvCxnSpPr>
            <a:cxnSpLocks/>
          </p:cNvCxnSpPr>
          <p:nvPr/>
        </p:nvCxnSpPr>
        <p:spPr>
          <a:xfrm>
            <a:off x="406400" y="3294743"/>
            <a:ext cx="11364686" cy="0"/>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30E08E73-460C-638A-8C38-C93D2AD7B1AB}"/>
              </a:ext>
            </a:extLst>
          </p:cNvPr>
          <p:cNvCxnSpPr>
            <a:cxnSpLocks/>
          </p:cNvCxnSpPr>
          <p:nvPr/>
        </p:nvCxnSpPr>
        <p:spPr>
          <a:xfrm>
            <a:off x="406400" y="4898571"/>
            <a:ext cx="11364686" cy="0"/>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22893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523767C-10F8-835C-2866-8DFD7A15D2E6}"/>
              </a:ext>
            </a:extLst>
          </p:cNvPr>
          <p:cNvSpPr>
            <a:spLocks noGrp="1"/>
          </p:cNvSpPr>
          <p:nvPr>
            <p:ph type="title"/>
          </p:nvPr>
        </p:nvSpPr>
        <p:spPr>
          <a:xfrm>
            <a:off x="0" y="0"/>
            <a:ext cx="10515600" cy="1325563"/>
          </a:xfrm>
        </p:spPr>
        <p:txBody>
          <a:bodyPr/>
          <a:lstStyle/>
          <a:p>
            <a:r>
              <a:rPr lang="en-US" altLang="ja-JP"/>
              <a:t>4-1</a:t>
            </a:r>
            <a:r>
              <a:rPr kumimoji="1" lang="ja-JP" altLang="en-US"/>
              <a:t>　学習指導案の検討</a:t>
            </a:r>
          </a:p>
        </p:txBody>
      </p:sp>
      <p:cxnSp>
        <p:nvCxnSpPr>
          <p:cNvPr id="3" name="直線コネクタ 2">
            <a:extLst>
              <a:ext uri="{FF2B5EF4-FFF2-40B4-BE49-F238E27FC236}">
                <a16:creationId xmlns:a16="http://schemas.microsoft.com/office/drawing/2014/main" id="{A4909894-4B68-B583-D2DD-BCD0522056D6}"/>
              </a:ext>
            </a:extLst>
          </p:cNvPr>
          <p:cNvCxnSpPr>
            <a:cxnSpLocks/>
          </p:cNvCxnSpPr>
          <p:nvPr/>
        </p:nvCxnSpPr>
        <p:spPr>
          <a:xfrm>
            <a:off x="0" y="1156747"/>
            <a:ext cx="12192000" cy="0"/>
          </a:xfrm>
          <a:prstGeom prst="line">
            <a:avLst/>
          </a:prstGeom>
          <a:ln w="127000">
            <a:gradFill>
              <a:gsLst>
                <a:gs pos="0">
                  <a:srgbClr val="009900"/>
                </a:gs>
                <a:gs pos="100000">
                  <a:schemeClr val="bg1"/>
                </a:gs>
              </a:gsLst>
              <a:lin ang="5400000" scaled="1"/>
            </a:gradFill>
          </a:ln>
        </p:spPr>
        <p:style>
          <a:lnRef idx="1">
            <a:schemeClr val="accent1"/>
          </a:lnRef>
          <a:fillRef idx="0">
            <a:schemeClr val="accent1"/>
          </a:fillRef>
          <a:effectRef idx="0">
            <a:schemeClr val="accent1"/>
          </a:effectRef>
          <a:fontRef idx="minor">
            <a:schemeClr val="tx1"/>
          </a:fontRef>
        </p:style>
      </p:cxnSp>
      <p:sp>
        <p:nvSpPr>
          <p:cNvPr id="4" name="テキスト ボックス 3">
            <a:extLst>
              <a:ext uri="{FF2B5EF4-FFF2-40B4-BE49-F238E27FC236}">
                <a16:creationId xmlns:a16="http://schemas.microsoft.com/office/drawing/2014/main" id="{5BB8E9F8-2957-1102-66DB-3213D5A40C9B}"/>
              </a:ext>
            </a:extLst>
          </p:cNvPr>
          <p:cNvSpPr txBox="1"/>
          <p:nvPr/>
        </p:nvSpPr>
        <p:spPr>
          <a:xfrm>
            <a:off x="217714" y="1325563"/>
            <a:ext cx="5167086" cy="584775"/>
          </a:xfrm>
          <a:prstGeom prst="rect">
            <a:avLst/>
          </a:prstGeom>
          <a:noFill/>
        </p:spPr>
        <p:txBody>
          <a:bodyPr wrap="square" rtlCol="0">
            <a:spAutoFit/>
          </a:bodyPr>
          <a:lstStyle/>
          <a:p>
            <a:r>
              <a:rPr lang="en-US" altLang="ja-JP" sz="3200"/>
              <a:t>【</a:t>
            </a:r>
            <a:r>
              <a:rPr lang="ja-JP" altLang="en-US" sz="3200"/>
              <a:t>課題</a:t>
            </a:r>
            <a:r>
              <a:rPr lang="en-US" altLang="ja-JP" sz="3200"/>
              <a:t>1-1】</a:t>
            </a:r>
            <a:r>
              <a:rPr kumimoji="1" lang="ja-JP" altLang="en-US" sz="3200"/>
              <a:t>　実験内容</a:t>
            </a:r>
          </a:p>
        </p:txBody>
      </p:sp>
      <p:pic>
        <p:nvPicPr>
          <p:cNvPr id="6" name="図 5">
            <a:extLst>
              <a:ext uri="{FF2B5EF4-FFF2-40B4-BE49-F238E27FC236}">
                <a16:creationId xmlns:a16="http://schemas.microsoft.com/office/drawing/2014/main" id="{51866DF7-B6E5-1265-7814-10C1F6049BE8}"/>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85000"/>
                    </a14:imgEffect>
                  </a14:imgLayer>
                </a14:imgProps>
              </a:ext>
            </a:extLst>
          </a:blip>
          <a:stretch>
            <a:fillRect/>
          </a:stretch>
        </p:blipFill>
        <p:spPr>
          <a:xfrm>
            <a:off x="174170" y="2945135"/>
            <a:ext cx="7677150" cy="3343275"/>
          </a:xfrm>
          <a:prstGeom prst="rect">
            <a:avLst/>
          </a:prstGeom>
        </p:spPr>
      </p:pic>
      <p:sp>
        <p:nvSpPr>
          <p:cNvPr id="7" name="テキスト ボックス 6">
            <a:extLst>
              <a:ext uri="{FF2B5EF4-FFF2-40B4-BE49-F238E27FC236}">
                <a16:creationId xmlns:a16="http://schemas.microsoft.com/office/drawing/2014/main" id="{21D9121A-C0EC-E673-7F1A-0FAB7D79E8A0}"/>
              </a:ext>
            </a:extLst>
          </p:cNvPr>
          <p:cNvSpPr txBox="1"/>
          <p:nvPr/>
        </p:nvSpPr>
        <p:spPr>
          <a:xfrm>
            <a:off x="220438" y="1910338"/>
            <a:ext cx="7677150" cy="830997"/>
          </a:xfrm>
          <a:prstGeom prst="rect">
            <a:avLst/>
          </a:prstGeom>
          <a:noFill/>
        </p:spPr>
        <p:txBody>
          <a:bodyPr wrap="square" rtlCol="0">
            <a:spAutoFit/>
          </a:bodyPr>
          <a:lstStyle/>
          <a:p>
            <a:r>
              <a:rPr kumimoji="1" lang="ja-JP" altLang="en-US" sz="2400"/>
              <a:t>当初は、</a:t>
            </a:r>
            <a:r>
              <a:rPr kumimoji="1" lang="ja-JP" altLang="en-US" sz="2400">
                <a:solidFill>
                  <a:srgbClr val="FF0000"/>
                </a:solidFill>
              </a:rPr>
              <a:t>ステアリン酸単分子膜</a:t>
            </a:r>
            <a:r>
              <a:rPr kumimoji="1" lang="ja-JP" altLang="en-US" sz="2400"/>
              <a:t>の実験を行い、</a:t>
            </a:r>
            <a:r>
              <a:rPr kumimoji="1" lang="en-US" altLang="ja-JP" sz="2400"/>
              <a:t>1 mol</a:t>
            </a:r>
            <a:r>
              <a:rPr kumimoji="1" lang="ja-JP" altLang="en-US" sz="2400"/>
              <a:t>の数を探究させる実験としようとしていた。</a:t>
            </a:r>
          </a:p>
        </p:txBody>
      </p:sp>
      <p:pic>
        <p:nvPicPr>
          <p:cNvPr id="9" name="図 8">
            <a:extLst>
              <a:ext uri="{FF2B5EF4-FFF2-40B4-BE49-F238E27FC236}">
                <a16:creationId xmlns:a16="http://schemas.microsoft.com/office/drawing/2014/main" id="{1CE0C211-EABC-0099-1703-949BCF13274A}"/>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80000"/>
                    </a14:imgEffect>
                  </a14:imgLayer>
                </a14:imgProps>
              </a:ext>
            </a:extLst>
          </a:blip>
          <a:stretch>
            <a:fillRect/>
          </a:stretch>
        </p:blipFill>
        <p:spPr>
          <a:xfrm>
            <a:off x="7970158" y="1615850"/>
            <a:ext cx="4076700" cy="4591050"/>
          </a:xfrm>
          <a:prstGeom prst="rect">
            <a:avLst/>
          </a:prstGeom>
        </p:spPr>
      </p:pic>
      <p:sp>
        <p:nvSpPr>
          <p:cNvPr id="10" name="テキスト ボックス 9">
            <a:extLst>
              <a:ext uri="{FF2B5EF4-FFF2-40B4-BE49-F238E27FC236}">
                <a16:creationId xmlns:a16="http://schemas.microsoft.com/office/drawing/2014/main" id="{8FF43389-6541-7784-2D60-FF30A1CE160E}"/>
              </a:ext>
            </a:extLst>
          </p:cNvPr>
          <p:cNvSpPr txBox="1"/>
          <p:nvPr/>
        </p:nvSpPr>
        <p:spPr>
          <a:xfrm>
            <a:off x="217712" y="6501388"/>
            <a:ext cx="8882743" cy="338554"/>
          </a:xfrm>
          <a:prstGeom prst="rect">
            <a:avLst/>
          </a:prstGeom>
          <a:noFill/>
        </p:spPr>
        <p:txBody>
          <a:bodyPr wrap="square" rtlCol="0">
            <a:spAutoFit/>
          </a:bodyPr>
          <a:lstStyle/>
          <a:p>
            <a:r>
              <a:rPr kumimoji="1" lang="en-US" altLang="ja-JP" sz="1600"/>
              <a:t>1) 2023.8.28</a:t>
            </a:r>
            <a:r>
              <a:rPr kumimoji="1" lang="ja-JP" altLang="en-US" sz="1600"/>
              <a:t>指導案検討会学習指導案　　</a:t>
            </a:r>
            <a:r>
              <a:rPr kumimoji="1" lang="en-US" altLang="ja-JP" sz="1600"/>
              <a:t>2) </a:t>
            </a:r>
            <a:r>
              <a:rPr kumimoji="1" lang="ja-JP" altLang="en-US" sz="1600"/>
              <a:t>宮本一弘</a:t>
            </a:r>
            <a:r>
              <a:rPr kumimoji="1" lang="en-US" altLang="ja-JP" sz="1600"/>
              <a:t>, </a:t>
            </a:r>
            <a:r>
              <a:rPr kumimoji="1" lang="ja-JP" altLang="en-US" sz="1600"/>
              <a:t>化学と教育</a:t>
            </a:r>
            <a:r>
              <a:rPr kumimoji="1" lang="en-US" altLang="ja-JP" sz="1600" b="1"/>
              <a:t>2009</a:t>
            </a:r>
            <a:r>
              <a:rPr kumimoji="1" lang="en-US" altLang="ja-JP" sz="1600"/>
              <a:t>, </a:t>
            </a:r>
            <a:r>
              <a:rPr kumimoji="1" lang="en-US" altLang="ja-JP" sz="1600" i="1"/>
              <a:t>57</a:t>
            </a:r>
            <a:r>
              <a:rPr kumimoji="1" lang="en-US" altLang="ja-JP" sz="1600"/>
              <a:t>, 336-337.</a:t>
            </a:r>
            <a:endParaRPr kumimoji="1" lang="ja-JP" altLang="en-US" sz="1600"/>
          </a:p>
        </p:txBody>
      </p:sp>
      <p:cxnSp>
        <p:nvCxnSpPr>
          <p:cNvPr id="12" name="直線コネクタ 11">
            <a:extLst>
              <a:ext uri="{FF2B5EF4-FFF2-40B4-BE49-F238E27FC236}">
                <a16:creationId xmlns:a16="http://schemas.microsoft.com/office/drawing/2014/main" id="{30D678FD-5030-5C68-DD13-CF8144D62397}"/>
              </a:ext>
            </a:extLst>
          </p:cNvPr>
          <p:cNvCxnSpPr/>
          <p:nvPr/>
        </p:nvCxnSpPr>
        <p:spPr>
          <a:xfrm>
            <a:off x="0" y="6487883"/>
            <a:ext cx="121920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83123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7DB1489-139F-EB68-64B6-344D25C1294D}"/>
              </a:ext>
            </a:extLst>
          </p:cNvPr>
          <p:cNvSpPr>
            <a:spLocks noGrp="1"/>
          </p:cNvSpPr>
          <p:nvPr>
            <p:ph type="title"/>
          </p:nvPr>
        </p:nvSpPr>
        <p:spPr>
          <a:xfrm>
            <a:off x="0" y="0"/>
            <a:ext cx="10515600" cy="1325563"/>
          </a:xfrm>
        </p:spPr>
        <p:txBody>
          <a:bodyPr/>
          <a:lstStyle/>
          <a:p>
            <a:r>
              <a:rPr lang="en-US" altLang="ja-JP"/>
              <a:t>4-1</a:t>
            </a:r>
            <a:r>
              <a:rPr kumimoji="1" lang="ja-JP" altLang="en-US"/>
              <a:t>　学習指導案の検討</a:t>
            </a:r>
          </a:p>
        </p:txBody>
      </p:sp>
      <p:cxnSp>
        <p:nvCxnSpPr>
          <p:cNvPr id="3" name="直線コネクタ 2">
            <a:extLst>
              <a:ext uri="{FF2B5EF4-FFF2-40B4-BE49-F238E27FC236}">
                <a16:creationId xmlns:a16="http://schemas.microsoft.com/office/drawing/2014/main" id="{79673E0E-0BA6-267B-7D9D-6B2038EDE760}"/>
              </a:ext>
            </a:extLst>
          </p:cNvPr>
          <p:cNvCxnSpPr>
            <a:cxnSpLocks/>
          </p:cNvCxnSpPr>
          <p:nvPr/>
        </p:nvCxnSpPr>
        <p:spPr>
          <a:xfrm>
            <a:off x="0" y="1156747"/>
            <a:ext cx="12192000" cy="0"/>
          </a:xfrm>
          <a:prstGeom prst="line">
            <a:avLst/>
          </a:prstGeom>
          <a:ln w="127000">
            <a:gradFill>
              <a:gsLst>
                <a:gs pos="0">
                  <a:srgbClr val="009900"/>
                </a:gs>
                <a:gs pos="100000">
                  <a:schemeClr val="bg1"/>
                </a:gs>
              </a:gsLst>
              <a:lin ang="5400000" scaled="1"/>
            </a:gradFill>
          </a:ln>
        </p:spPr>
        <p:style>
          <a:lnRef idx="1">
            <a:schemeClr val="accent1"/>
          </a:lnRef>
          <a:fillRef idx="0">
            <a:schemeClr val="accent1"/>
          </a:fillRef>
          <a:effectRef idx="0">
            <a:schemeClr val="accent1"/>
          </a:effectRef>
          <a:fontRef idx="minor">
            <a:schemeClr val="tx1"/>
          </a:fontRef>
        </p:style>
      </p:cxnSp>
      <p:sp>
        <p:nvSpPr>
          <p:cNvPr id="4" name="テキスト ボックス 3">
            <a:extLst>
              <a:ext uri="{FF2B5EF4-FFF2-40B4-BE49-F238E27FC236}">
                <a16:creationId xmlns:a16="http://schemas.microsoft.com/office/drawing/2014/main" id="{2826DE08-CED3-66E3-F553-0CF5CA445EE4}"/>
              </a:ext>
            </a:extLst>
          </p:cNvPr>
          <p:cNvSpPr txBox="1"/>
          <p:nvPr/>
        </p:nvSpPr>
        <p:spPr>
          <a:xfrm>
            <a:off x="116114" y="1328634"/>
            <a:ext cx="6284685" cy="584775"/>
          </a:xfrm>
          <a:prstGeom prst="rect">
            <a:avLst/>
          </a:prstGeom>
          <a:noFill/>
        </p:spPr>
        <p:txBody>
          <a:bodyPr wrap="square" rtlCol="0">
            <a:spAutoFit/>
          </a:bodyPr>
          <a:lstStyle/>
          <a:p>
            <a:r>
              <a:rPr kumimoji="1" lang="en-US" altLang="ja-JP" sz="3200"/>
              <a:t>【</a:t>
            </a:r>
            <a:r>
              <a:rPr kumimoji="1" lang="ja-JP" altLang="en-US" sz="3200"/>
              <a:t>課題</a:t>
            </a:r>
            <a:r>
              <a:rPr kumimoji="1" lang="en-US" altLang="ja-JP" sz="3200"/>
              <a:t>1-2】</a:t>
            </a:r>
            <a:r>
              <a:rPr kumimoji="1" lang="ja-JP" altLang="en-US" sz="3200"/>
              <a:t>　単元の指導計画</a:t>
            </a:r>
          </a:p>
        </p:txBody>
      </p:sp>
      <p:sp>
        <p:nvSpPr>
          <p:cNvPr id="7" name="テキスト ボックス 6">
            <a:extLst>
              <a:ext uri="{FF2B5EF4-FFF2-40B4-BE49-F238E27FC236}">
                <a16:creationId xmlns:a16="http://schemas.microsoft.com/office/drawing/2014/main" id="{8B27AE39-ACAE-6B96-56FE-C2E6C58FDD20}"/>
              </a:ext>
            </a:extLst>
          </p:cNvPr>
          <p:cNvSpPr txBox="1"/>
          <p:nvPr/>
        </p:nvSpPr>
        <p:spPr>
          <a:xfrm>
            <a:off x="7927748" y="2000065"/>
            <a:ext cx="3933372" cy="2246769"/>
          </a:xfrm>
          <a:prstGeom prst="rect">
            <a:avLst/>
          </a:prstGeom>
          <a:noFill/>
        </p:spPr>
        <p:txBody>
          <a:bodyPr wrap="square" rtlCol="0">
            <a:spAutoFit/>
          </a:bodyPr>
          <a:lstStyle/>
          <a:p>
            <a:r>
              <a:rPr kumimoji="1" lang="ja-JP" altLang="en-US" sz="2800"/>
              <a:t>原子量、分子量・式量、物質量について説明後、</a:t>
            </a:r>
            <a:r>
              <a:rPr kumimoji="1" lang="ja-JP" altLang="en-US" sz="2800">
                <a:solidFill>
                  <a:srgbClr val="FF0000"/>
                </a:solidFill>
              </a:rPr>
              <a:t>３時間目</a:t>
            </a:r>
            <a:r>
              <a:rPr kumimoji="1" lang="ja-JP" altLang="en-US" sz="2800"/>
              <a:t>で</a:t>
            </a:r>
            <a:r>
              <a:rPr kumimoji="1" lang="ja-JP" altLang="en-US" sz="2800">
                <a:solidFill>
                  <a:srgbClr val="FF0000"/>
                </a:solidFill>
              </a:rPr>
              <a:t>ステアリン酸単分子膜の実験</a:t>
            </a:r>
            <a:r>
              <a:rPr kumimoji="1" lang="ja-JP" altLang="en-US" sz="2800"/>
              <a:t>を行うという構成</a:t>
            </a:r>
          </a:p>
        </p:txBody>
      </p:sp>
      <p:pic>
        <p:nvPicPr>
          <p:cNvPr id="9" name="図 8">
            <a:extLst>
              <a:ext uri="{FF2B5EF4-FFF2-40B4-BE49-F238E27FC236}">
                <a16:creationId xmlns:a16="http://schemas.microsoft.com/office/drawing/2014/main" id="{EB1AD82B-6BCC-9626-40BE-AEDBEB4BC379}"/>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80000"/>
                    </a14:imgEffect>
                  </a14:imgLayer>
                </a14:imgProps>
              </a:ext>
            </a:extLst>
          </a:blip>
          <a:stretch>
            <a:fillRect/>
          </a:stretch>
        </p:blipFill>
        <p:spPr>
          <a:xfrm>
            <a:off x="330880" y="1858980"/>
            <a:ext cx="7534275" cy="4476750"/>
          </a:xfrm>
          <a:prstGeom prst="rect">
            <a:avLst/>
          </a:prstGeom>
        </p:spPr>
      </p:pic>
      <p:sp>
        <p:nvSpPr>
          <p:cNvPr id="10" name="テキスト ボックス 9">
            <a:extLst>
              <a:ext uri="{FF2B5EF4-FFF2-40B4-BE49-F238E27FC236}">
                <a16:creationId xmlns:a16="http://schemas.microsoft.com/office/drawing/2014/main" id="{1A7BCB7C-73E8-98E3-41D5-D3DE8E62AE0B}"/>
              </a:ext>
            </a:extLst>
          </p:cNvPr>
          <p:cNvSpPr txBox="1"/>
          <p:nvPr/>
        </p:nvSpPr>
        <p:spPr>
          <a:xfrm>
            <a:off x="217712" y="6501388"/>
            <a:ext cx="8882743" cy="338554"/>
          </a:xfrm>
          <a:prstGeom prst="rect">
            <a:avLst/>
          </a:prstGeom>
          <a:noFill/>
        </p:spPr>
        <p:txBody>
          <a:bodyPr wrap="square" rtlCol="0">
            <a:spAutoFit/>
          </a:bodyPr>
          <a:lstStyle/>
          <a:p>
            <a:r>
              <a:rPr kumimoji="1" lang="en-US" altLang="ja-JP" sz="1600"/>
              <a:t>2023.9.4</a:t>
            </a:r>
            <a:r>
              <a:rPr kumimoji="1" lang="ja-JP" altLang="en-US" sz="1600"/>
              <a:t>指導案検討会「学習指導案」　</a:t>
            </a:r>
          </a:p>
        </p:txBody>
      </p:sp>
      <p:cxnSp>
        <p:nvCxnSpPr>
          <p:cNvPr id="11" name="直線コネクタ 10">
            <a:extLst>
              <a:ext uri="{FF2B5EF4-FFF2-40B4-BE49-F238E27FC236}">
                <a16:creationId xmlns:a16="http://schemas.microsoft.com/office/drawing/2014/main" id="{39A3BBB7-63F6-430A-CD1C-6832A4C72730}"/>
              </a:ext>
            </a:extLst>
          </p:cNvPr>
          <p:cNvCxnSpPr/>
          <p:nvPr/>
        </p:nvCxnSpPr>
        <p:spPr>
          <a:xfrm>
            <a:off x="0" y="6487883"/>
            <a:ext cx="121920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331843"/>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TotalTime>
  <Words>4549</Words>
  <Application>Microsoft Office PowerPoint</Application>
  <PresentationFormat>ワイド画面</PresentationFormat>
  <Paragraphs>284</Paragraphs>
  <Slides>31</Slides>
  <Notes>31</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31</vt:i4>
      </vt:variant>
    </vt:vector>
  </HeadingPairs>
  <TitlesOfParts>
    <vt:vector size="36" baseType="lpstr">
      <vt:lpstr>HG丸ｺﾞｼｯｸM-PRO</vt:lpstr>
      <vt:lpstr>游ゴシック</vt:lpstr>
      <vt:lpstr>游ゴシック Light</vt:lpstr>
      <vt:lpstr>Arial</vt:lpstr>
      <vt:lpstr>Office テーマ</vt:lpstr>
      <vt:lpstr>高等学校理科（化学基礎）における 探究的な学びのための 授業づくり</vt:lpstr>
      <vt:lpstr>もくじ</vt:lpstr>
      <vt:lpstr>１　研修のねらい</vt:lpstr>
      <vt:lpstr>２　研究授業の概要</vt:lpstr>
      <vt:lpstr>３　研究授業での実験の概要</vt:lpstr>
      <vt:lpstr>３　研究授業での実験の概要</vt:lpstr>
      <vt:lpstr>４　学習指導案の検討</vt:lpstr>
      <vt:lpstr>4-1　学習指導案の検討</vt:lpstr>
      <vt:lpstr>4-1　学習指導案の検討</vt:lpstr>
      <vt:lpstr>4-1　学習指導案の検討</vt:lpstr>
      <vt:lpstr>5-1　検討結果【課題1-1】</vt:lpstr>
      <vt:lpstr>【思考１】　</vt:lpstr>
      <vt:lpstr>5-1　検討結果【課題1-2】</vt:lpstr>
      <vt:lpstr>4-2　学習指導案の検討</vt:lpstr>
      <vt:lpstr>4-2　学習指導案の検討</vt:lpstr>
      <vt:lpstr>4-2　学習指導案の検討</vt:lpstr>
      <vt:lpstr>【思考２】　</vt:lpstr>
      <vt:lpstr>5-2　検討結果【課題2-1】</vt:lpstr>
      <vt:lpstr>5-2　検討結果【課題2-2】</vt:lpstr>
      <vt:lpstr>4-3　学習指導案の検討</vt:lpstr>
      <vt:lpstr>4-3　学習指導案の検討</vt:lpstr>
      <vt:lpstr>5-3　検討結果【課題３】　</vt:lpstr>
      <vt:lpstr>６　研究授業の様子</vt:lpstr>
      <vt:lpstr>６　研究授業の様子</vt:lpstr>
      <vt:lpstr>６　研究授業の様子</vt:lpstr>
      <vt:lpstr>【思考３】　</vt:lpstr>
      <vt:lpstr>７　工夫や改善できる点【振り返りから】</vt:lpstr>
      <vt:lpstr>７　工夫や改善できる点【振り返りから】</vt:lpstr>
      <vt:lpstr>７　工夫や改善できる点【振り返りから】</vt:lpstr>
      <vt:lpstr>８　まとめ</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ITO Hiroto</dc:creator>
  <cp:lastModifiedBy>藤村 祐子</cp:lastModifiedBy>
  <cp:revision>1</cp:revision>
  <cp:lastPrinted>2024-03-27T06:24:01Z</cp:lastPrinted>
  <dcterms:created xsi:type="dcterms:W3CDTF">2023-12-17T13:21:28Z</dcterms:created>
  <dcterms:modified xsi:type="dcterms:W3CDTF">2024-04-15T06:28:09Z</dcterms:modified>
</cp:coreProperties>
</file>