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Lst>
  <p:notesMasterIdLst>
    <p:notesMasterId r:id="rId28"/>
  </p:notesMasterIdLst>
  <p:handoutMasterIdLst>
    <p:handoutMasterId r:id="rId29"/>
  </p:handoutMasterIdLst>
  <p:sldIdLst>
    <p:sldId id="256" r:id="rId2"/>
    <p:sldId id="329" r:id="rId3"/>
    <p:sldId id="354" r:id="rId4"/>
    <p:sldId id="277" r:id="rId5"/>
    <p:sldId id="353" r:id="rId6"/>
    <p:sldId id="355" r:id="rId7"/>
    <p:sldId id="364" r:id="rId8"/>
    <p:sldId id="356" r:id="rId9"/>
    <p:sldId id="357" r:id="rId10"/>
    <p:sldId id="359" r:id="rId11"/>
    <p:sldId id="361" r:id="rId12"/>
    <p:sldId id="366" r:id="rId13"/>
    <p:sldId id="367" r:id="rId14"/>
    <p:sldId id="363" r:id="rId15"/>
    <p:sldId id="365" r:id="rId16"/>
    <p:sldId id="362" r:id="rId17"/>
    <p:sldId id="368" r:id="rId18"/>
    <p:sldId id="344" r:id="rId19"/>
    <p:sldId id="370" r:id="rId20"/>
    <p:sldId id="369" r:id="rId21"/>
    <p:sldId id="371" r:id="rId22"/>
    <p:sldId id="372" r:id="rId23"/>
    <p:sldId id="374" r:id="rId24"/>
    <p:sldId id="347" r:id="rId25"/>
    <p:sldId id="348" r:id="rId26"/>
    <p:sldId id="334" r:id="rId2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67890" autoAdjust="0"/>
  </p:normalViewPr>
  <p:slideViewPr>
    <p:cSldViewPr snapToGrid="0">
      <p:cViewPr varScale="1">
        <p:scale>
          <a:sx n="85" d="100"/>
          <a:sy n="85" d="100"/>
        </p:scale>
        <p:origin x="86" y="326"/>
      </p:cViewPr>
      <p:guideLst/>
    </p:cSldViewPr>
  </p:slideViewPr>
  <p:notesTextViewPr>
    <p:cViewPr>
      <p:scale>
        <a:sx n="125" d="100"/>
        <a:sy n="125" d="100"/>
      </p:scale>
      <p:origin x="0" y="0"/>
    </p:cViewPr>
  </p:notesTextViewPr>
  <p:notesViewPr>
    <p:cSldViewPr snapToGrid="0">
      <p:cViewPr varScale="1">
        <p:scale>
          <a:sx n="48" d="100"/>
          <a:sy n="48" d="100"/>
        </p:scale>
        <p:origin x="276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藤村 祐子" userId="0440c46e-7938-42ab-a980-74554e8fed9f" providerId="ADAL" clId="{B9AD634C-D78C-4603-8858-AA7AD4B7F896}"/>
    <pc:docChg chg="modSld">
      <pc:chgData name="藤村 祐子" userId="0440c46e-7938-42ab-a980-74554e8fed9f" providerId="ADAL" clId="{B9AD634C-D78C-4603-8858-AA7AD4B7F896}" dt="2024-04-09T08:28:34.249" v="1"/>
      <pc:docMkLst>
        <pc:docMk/>
      </pc:docMkLst>
      <pc:sldChg chg="modSp">
        <pc:chgData name="藤村 祐子" userId="0440c46e-7938-42ab-a980-74554e8fed9f" providerId="ADAL" clId="{B9AD634C-D78C-4603-8858-AA7AD4B7F896}" dt="2024-04-09T08:28:34.249" v="1"/>
        <pc:sldMkLst>
          <pc:docMk/>
          <pc:sldMk cId="4259725187" sldId="344"/>
        </pc:sldMkLst>
        <pc:picChg chg="mod">
          <ac:chgData name="藤村 祐子" userId="0440c46e-7938-42ab-a980-74554e8fed9f" providerId="ADAL" clId="{B9AD634C-D78C-4603-8858-AA7AD4B7F896}" dt="2024-04-09T08:28:34.249" v="1"/>
          <ac:picMkLst>
            <pc:docMk/>
            <pc:sldMk cId="4259725187" sldId="344"/>
            <ac:picMk id="4" creationId="{FFB8F63B-DB15-442A-A89F-37545C98334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0C41C-DBA3-4A39-B1EE-75C854D8020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kumimoji="1" lang="ja-JP" altLang="en-US"/>
        </a:p>
      </dgm:t>
    </dgm:pt>
    <dgm:pt modelId="{27C770A3-AEBE-4AF7-BE2B-3A6CDA6CA86A}">
      <dgm:prSet phldrT="[テキスト]"/>
      <dgm:spPr/>
      <dgm:t>
        <a:bodyPr/>
        <a:lstStyle/>
        <a:p>
          <a:pPr algn="l"/>
          <a:r>
            <a:rPr kumimoji="1" lang="ja-JP" altLang="en-US" b="1" dirty="0"/>
            <a:t>第１回指導案検討会</a:t>
          </a:r>
        </a:p>
      </dgm:t>
    </dgm:pt>
    <dgm:pt modelId="{64178879-D3CA-47B3-B6F5-68E491B49578}" type="parTrans" cxnId="{23283356-013E-4D18-B426-6A024BCBEC17}">
      <dgm:prSet/>
      <dgm:spPr/>
      <dgm:t>
        <a:bodyPr/>
        <a:lstStyle/>
        <a:p>
          <a:pPr algn="l"/>
          <a:endParaRPr kumimoji="1" lang="ja-JP" altLang="en-US" b="1"/>
        </a:p>
      </dgm:t>
    </dgm:pt>
    <dgm:pt modelId="{ADB47E26-5651-4DB2-897E-18990CF4A23D}" type="sibTrans" cxnId="{23283356-013E-4D18-B426-6A024BCBEC17}">
      <dgm:prSet/>
      <dgm:spPr/>
      <dgm:t>
        <a:bodyPr/>
        <a:lstStyle/>
        <a:p>
          <a:pPr algn="l"/>
          <a:endParaRPr kumimoji="1" lang="ja-JP" altLang="en-US" b="1"/>
        </a:p>
      </dgm:t>
    </dgm:pt>
    <dgm:pt modelId="{DE6AB63A-E705-4412-B9F2-E018D284BB7B}">
      <dgm:prSet phldrT="[テキスト]" custT="1"/>
      <dgm:spPr/>
      <dgm:t>
        <a:bodyPr/>
        <a:lstStyle/>
        <a:p>
          <a:pPr algn="l">
            <a:lnSpc>
              <a:spcPts val="1000"/>
            </a:lnSpc>
          </a:pPr>
          <a:r>
            <a:rPr kumimoji="1" lang="ja-JP" altLang="en-US" sz="2000" b="1" dirty="0"/>
            <a:t>・アイスブレイク</a:t>
          </a:r>
          <a:endParaRPr kumimoji="1" lang="en-US" altLang="ja-JP" sz="2000" b="1" dirty="0"/>
        </a:p>
        <a:p>
          <a:pPr algn="l">
            <a:lnSpc>
              <a:spcPts val="1000"/>
            </a:lnSpc>
          </a:pPr>
          <a:r>
            <a:rPr kumimoji="1" lang="ja-JP" altLang="en-US" sz="2000" b="1" dirty="0"/>
            <a:t>・本授業研究全体のスケジュール及び指導案検討会の方向性の確認</a:t>
          </a:r>
          <a:endParaRPr kumimoji="1" lang="en-US" altLang="ja-JP" sz="2000" b="1" dirty="0"/>
        </a:p>
        <a:p>
          <a:pPr algn="l">
            <a:lnSpc>
              <a:spcPts val="1000"/>
            </a:lnSpc>
          </a:pPr>
          <a:r>
            <a:rPr kumimoji="1" lang="ja-JP" altLang="en-US" sz="2000" b="1" dirty="0"/>
            <a:t>・対象生徒の実態の共有と授業者が生徒に身に付けさせたい資質・能力の確認</a:t>
          </a:r>
        </a:p>
      </dgm:t>
    </dgm:pt>
    <dgm:pt modelId="{87624448-AA70-4046-9B8A-29712ADD97D7}" type="parTrans" cxnId="{12ED022B-8C75-4806-B0A0-1A112B26F31F}">
      <dgm:prSet/>
      <dgm:spPr/>
      <dgm:t>
        <a:bodyPr/>
        <a:lstStyle/>
        <a:p>
          <a:pPr algn="l"/>
          <a:endParaRPr kumimoji="1" lang="ja-JP" altLang="en-US" b="1"/>
        </a:p>
      </dgm:t>
    </dgm:pt>
    <dgm:pt modelId="{B83A062B-747C-4AFC-A015-18798AD2EED1}" type="sibTrans" cxnId="{12ED022B-8C75-4806-B0A0-1A112B26F31F}">
      <dgm:prSet/>
      <dgm:spPr/>
      <dgm:t>
        <a:bodyPr/>
        <a:lstStyle/>
        <a:p>
          <a:pPr algn="l"/>
          <a:endParaRPr kumimoji="1" lang="ja-JP" altLang="en-US" b="1"/>
        </a:p>
      </dgm:t>
    </dgm:pt>
    <dgm:pt modelId="{184D69B0-7650-4953-9D71-AA1BB3BAF2B1}">
      <dgm:prSet phldrT="[テキスト]"/>
      <dgm:spPr/>
      <dgm:t>
        <a:bodyPr/>
        <a:lstStyle/>
        <a:p>
          <a:pPr algn="l"/>
          <a:r>
            <a:rPr kumimoji="1" lang="ja-JP" altLang="en-US" b="1" dirty="0"/>
            <a:t>第２回指導案検討会</a:t>
          </a:r>
        </a:p>
      </dgm:t>
    </dgm:pt>
    <dgm:pt modelId="{B25F2B3E-7F78-4FAB-ADDB-081EB8C426BB}" type="parTrans" cxnId="{2BEFEA21-5A26-4304-ABD7-E3D36BAFE2FB}">
      <dgm:prSet/>
      <dgm:spPr/>
      <dgm:t>
        <a:bodyPr/>
        <a:lstStyle/>
        <a:p>
          <a:pPr algn="l"/>
          <a:endParaRPr kumimoji="1" lang="ja-JP" altLang="en-US" b="1"/>
        </a:p>
      </dgm:t>
    </dgm:pt>
    <dgm:pt modelId="{EE7AE3D6-2380-4FE0-9B92-536A119ECFBC}" type="sibTrans" cxnId="{2BEFEA21-5A26-4304-ABD7-E3D36BAFE2FB}">
      <dgm:prSet/>
      <dgm:spPr/>
      <dgm:t>
        <a:bodyPr/>
        <a:lstStyle/>
        <a:p>
          <a:pPr algn="l"/>
          <a:endParaRPr kumimoji="1" lang="ja-JP" altLang="en-US" b="1"/>
        </a:p>
      </dgm:t>
    </dgm:pt>
    <dgm:pt modelId="{4D11573B-7DD4-44A4-8F50-716A9E9350DB}">
      <dgm:prSet phldrT="[テキスト]" custT="1"/>
      <dgm:spPr/>
      <dgm:t>
        <a:bodyPr/>
        <a:lstStyle/>
        <a:p>
          <a:pPr algn="l">
            <a:lnSpc>
              <a:spcPts val="1500"/>
            </a:lnSpc>
          </a:pPr>
          <a:r>
            <a:rPr kumimoji="1" lang="ja-JP" altLang="en-US" sz="2000" b="1" dirty="0"/>
            <a:t>・学校教育目標等及び生徒に身に付けさせたい資質・能力についての授業者からの説明</a:t>
          </a:r>
          <a:endParaRPr kumimoji="1" lang="en-US" altLang="ja-JP" sz="2000" b="1" dirty="0"/>
        </a:p>
        <a:p>
          <a:pPr algn="l">
            <a:lnSpc>
              <a:spcPts val="1500"/>
            </a:lnSpc>
          </a:pPr>
          <a:r>
            <a:rPr kumimoji="1" lang="ja-JP" altLang="en-US" sz="2000" b="1" dirty="0"/>
            <a:t>・生徒に身に付けさせたい資質・能力に係る協議</a:t>
          </a:r>
        </a:p>
      </dgm:t>
    </dgm:pt>
    <dgm:pt modelId="{1652911D-5B46-4993-9CFD-06F8554F0488}" type="parTrans" cxnId="{7DC7F901-20FB-4AE2-BEBE-59A9DEBFD466}">
      <dgm:prSet/>
      <dgm:spPr/>
      <dgm:t>
        <a:bodyPr/>
        <a:lstStyle/>
        <a:p>
          <a:pPr algn="l"/>
          <a:endParaRPr kumimoji="1" lang="ja-JP" altLang="en-US" b="1"/>
        </a:p>
      </dgm:t>
    </dgm:pt>
    <dgm:pt modelId="{0BCCB7CA-5F79-4C14-B13D-C14884698754}" type="sibTrans" cxnId="{7DC7F901-20FB-4AE2-BEBE-59A9DEBFD466}">
      <dgm:prSet/>
      <dgm:spPr/>
      <dgm:t>
        <a:bodyPr/>
        <a:lstStyle/>
        <a:p>
          <a:pPr algn="l"/>
          <a:endParaRPr kumimoji="1" lang="ja-JP" altLang="en-US" b="1"/>
        </a:p>
      </dgm:t>
    </dgm:pt>
    <dgm:pt modelId="{207F4723-C3FE-4159-999E-14A12CF76D30}" type="pres">
      <dgm:prSet presAssocID="{1F40C41C-DBA3-4A39-B1EE-75C854D80206}" presName="Name0" presStyleCnt="0">
        <dgm:presLayoutVars>
          <dgm:chMax/>
          <dgm:chPref/>
          <dgm:dir/>
        </dgm:presLayoutVars>
      </dgm:prSet>
      <dgm:spPr/>
    </dgm:pt>
    <dgm:pt modelId="{3E4DBB2B-0B85-49CA-B6A8-D36902394921}" type="pres">
      <dgm:prSet presAssocID="{27C770A3-AEBE-4AF7-BE2B-3A6CDA6CA86A}" presName="parenttextcomposite" presStyleCnt="0"/>
      <dgm:spPr/>
    </dgm:pt>
    <dgm:pt modelId="{E7DF8BFE-35B6-48E2-A7ED-6E3C08037686}" type="pres">
      <dgm:prSet presAssocID="{27C770A3-AEBE-4AF7-BE2B-3A6CDA6CA86A}" presName="parenttext" presStyleLbl="revTx" presStyleIdx="0" presStyleCnt="2">
        <dgm:presLayoutVars>
          <dgm:chMax/>
          <dgm:chPref val="2"/>
          <dgm:bulletEnabled val="1"/>
        </dgm:presLayoutVars>
      </dgm:prSet>
      <dgm:spPr/>
    </dgm:pt>
    <dgm:pt modelId="{5F147C04-EBBF-4C79-9BFC-321E6BE5E5FF}" type="pres">
      <dgm:prSet presAssocID="{27C770A3-AEBE-4AF7-BE2B-3A6CDA6CA86A}" presName="composite" presStyleCnt="0"/>
      <dgm:spPr/>
    </dgm:pt>
    <dgm:pt modelId="{9ED14E7A-F919-47AA-8B8B-69F029D6ECCD}" type="pres">
      <dgm:prSet presAssocID="{27C770A3-AEBE-4AF7-BE2B-3A6CDA6CA86A}" presName="chevron1" presStyleLbl="alignNode1" presStyleIdx="0" presStyleCnt="14"/>
      <dgm:spPr/>
    </dgm:pt>
    <dgm:pt modelId="{19C2735C-4055-4053-8E17-A9BA7D382C3A}" type="pres">
      <dgm:prSet presAssocID="{27C770A3-AEBE-4AF7-BE2B-3A6CDA6CA86A}" presName="chevron2" presStyleLbl="alignNode1" presStyleIdx="1" presStyleCnt="14"/>
      <dgm:spPr/>
    </dgm:pt>
    <dgm:pt modelId="{59B061A6-228C-4F08-9062-91904B5C8324}" type="pres">
      <dgm:prSet presAssocID="{27C770A3-AEBE-4AF7-BE2B-3A6CDA6CA86A}" presName="chevron3" presStyleLbl="alignNode1" presStyleIdx="2" presStyleCnt="14"/>
      <dgm:spPr/>
    </dgm:pt>
    <dgm:pt modelId="{1F121AB5-58B9-4C7A-9625-AFB3587CCE7E}" type="pres">
      <dgm:prSet presAssocID="{27C770A3-AEBE-4AF7-BE2B-3A6CDA6CA86A}" presName="chevron4" presStyleLbl="alignNode1" presStyleIdx="3" presStyleCnt="14"/>
      <dgm:spPr/>
    </dgm:pt>
    <dgm:pt modelId="{4F8AA4C6-2416-488C-BE32-1A42373B92CC}" type="pres">
      <dgm:prSet presAssocID="{27C770A3-AEBE-4AF7-BE2B-3A6CDA6CA86A}" presName="chevron5" presStyleLbl="alignNode1" presStyleIdx="4" presStyleCnt="14"/>
      <dgm:spPr/>
    </dgm:pt>
    <dgm:pt modelId="{6F461FFC-0BE5-4789-8941-95774660752D}" type="pres">
      <dgm:prSet presAssocID="{27C770A3-AEBE-4AF7-BE2B-3A6CDA6CA86A}" presName="chevron6" presStyleLbl="alignNode1" presStyleIdx="5" presStyleCnt="14"/>
      <dgm:spPr/>
    </dgm:pt>
    <dgm:pt modelId="{34A721BD-432D-40C6-81DC-1F32F164CCD2}" type="pres">
      <dgm:prSet presAssocID="{27C770A3-AEBE-4AF7-BE2B-3A6CDA6CA86A}" presName="chevron7" presStyleLbl="alignNode1" presStyleIdx="6" presStyleCnt="14"/>
      <dgm:spPr/>
    </dgm:pt>
    <dgm:pt modelId="{7B7D10D4-3EE5-4430-8FC5-1B3D42E7D271}" type="pres">
      <dgm:prSet presAssocID="{27C770A3-AEBE-4AF7-BE2B-3A6CDA6CA86A}" presName="childtext" presStyleLbl="solidFgAcc1" presStyleIdx="0" presStyleCnt="2" custScaleX="124878">
        <dgm:presLayoutVars>
          <dgm:chMax/>
          <dgm:chPref val="0"/>
          <dgm:bulletEnabled val="1"/>
        </dgm:presLayoutVars>
      </dgm:prSet>
      <dgm:spPr/>
    </dgm:pt>
    <dgm:pt modelId="{308A2DF5-4ABD-4AA2-A138-421226596304}" type="pres">
      <dgm:prSet presAssocID="{ADB47E26-5651-4DB2-897E-18990CF4A23D}" presName="sibTrans" presStyleCnt="0"/>
      <dgm:spPr/>
    </dgm:pt>
    <dgm:pt modelId="{1BC32ABD-D683-46DE-90F8-0C3B1192466E}" type="pres">
      <dgm:prSet presAssocID="{184D69B0-7650-4953-9D71-AA1BB3BAF2B1}" presName="parenttextcomposite" presStyleCnt="0"/>
      <dgm:spPr/>
    </dgm:pt>
    <dgm:pt modelId="{7428E3AD-6BD2-4304-9698-BD7A55CA1EB7}" type="pres">
      <dgm:prSet presAssocID="{184D69B0-7650-4953-9D71-AA1BB3BAF2B1}" presName="parenttext" presStyleLbl="revTx" presStyleIdx="1" presStyleCnt="2">
        <dgm:presLayoutVars>
          <dgm:chMax/>
          <dgm:chPref val="2"/>
          <dgm:bulletEnabled val="1"/>
        </dgm:presLayoutVars>
      </dgm:prSet>
      <dgm:spPr/>
    </dgm:pt>
    <dgm:pt modelId="{4CCD1595-1A92-4010-9728-E2E5F69ED904}" type="pres">
      <dgm:prSet presAssocID="{184D69B0-7650-4953-9D71-AA1BB3BAF2B1}" presName="composite" presStyleCnt="0"/>
      <dgm:spPr/>
    </dgm:pt>
    <dgm:pt modelId="{C3FD0C34-AFD6-483C-B020-24D108522ABD}" type="pres">
      <dgm:prSet presAssocID="{184D69B0-7650-4953-9D71-AA1BB3BAF2B1}" presName="chevron1" presStyleLbl="alignNode1" presStyleIdx="7" presStyleCnt="14"/>
      <dgm:spPr/>
    </dgm:pt>
    <dgm:pt modelId="{7AABA0E3-E49B-4AC0-9085-1D51B38D8127}" type="pres">
      <dgm:prSet presAssocID="{184D69B0-7650-4953-9D71-AA1BB3BAF2B1}" presName="chevron2" presStyleLbl="alignNode1" presStyleIdx="8" presStyleCnt="14"/>
      <dgm:spPr/>
    </dgm:pt>
    <dgm:pt modelId="{FD200319-0D89-43DD-8CA6-86F75D163D0E}" type="pres">
      <dgm:prSet presAssocID="{184D69B0-7650-4953-9D71-AA1BB3BAF2B1}" presName="chevron3" presStyleLbl="alignNode1" presStyleIdx="9" presStyleCnt="14"/>
      <dgm:spPr/>
    </dgm:pt>
    <dgm:pt modelId="{4F63AA52-D406-459C-B985-39C39C625E63}" type="pres">
      <dgm:prSet presAssocID="{184D69B0-7650-4953-9D71-AA1BB3BAF2B1}" presName="chevron4" presStyleLbl="alignNode1" presStyleIdx="10" presStyleCnt="14"/>
      <dgm:spPr/>
    </dgm:pt>
    <dgm:pt modelId="{B7FBDA68-7551-4080-8B44-B8507BFD4779}" type="pres">
      <dgm:prSet presAssocID="{184D69B0-7650-4953-9D71-AA1BB3BAF2B1}" presName="chevron5" presStyleLbl="alignNode1" presStyleIdx="11" presStyleCnt="14"/>
      <dgm:spPr/>
    </dgm:pt>
    <dgm:pt modelId="{E7596215-28B9-4DFC-A6B8-75DA468C54D8}" type="pres">
      <dgm:prSet presAssocID="{184D69B0-7650-4953-9D71-AA1BB3BAF2B1}" presName="chevron6" presStyleLbl="alignNode1" presStyleIdx="12" presStyleCnt="14"/>
      <dgm:spPr/>
    </dgm:pt>
    <dgm:pt modelId="{C1AE5E8D-46C9-46AA-A9B8-693E1DAF4097}" type="pres">
      <dgm:prSet presAssocID="{184D69B0-7650-4953-9D71-AA1BB3BAF2B1}" presName="chevron7" presStyleLbl="alignNode1" presStyleIdx="13" presStyleCnt="14"/>
      <dgm:spPr/>
    </dgm:pt>
    <dgm:pt modelId="{C4FA7C4C-C9D6-4D40-B864-E3CB9BCEC24E}" type="pres">
      <dgm:prSet presAssocID="{184D69B0-7650-4953-9D71-AA1BB3BAF2B1}" presName="childtext" presStyleLbl="solidFgAcc1" presStyleIdx="1" presStyleCnt="2" custScaleX="124788">
        <dgm:presLayoutVars>
          <dgm:chMax/>
          <dgm:chPref val="0"/>
          <dgm:bulletEnabled val="1"/>
        </dgm:presLayoutVars>
      </dgm:prSet>
      <dgm:spPr/>
    </dgm:pt>
  </dgm:ptLst>
  <dgm:cxnLst>
    <dgm:cxn modelId="{7DC7F901-20FB-4AE2-BEBE-59A9DEBFD466}" srcId="{184D69B0-7650-4953-9D71-AA1BB3BAF2B1}" destId="{4D11573B-7DD4-44A4-8F50-716A9E9350DB}" srcOrd="0" destOrd="0" parTransId="{1652911D-5B46-4993-9CFD-06F8554F0488}" sibTransId="{0BCCB7CA-5F79-4C14-B13D-C14884698754}"/>
    <dgm:cxn modelId="{9D4DD30D-72C4-4397-B02F-BF9B3E02177E}" type="presOf" srcId="{DE6AB63A-E705-4412-B9F2-E018D284BB7B}" destId="{7B7D10D4-3EE5-4430-8FC5-1B3D42E7D271}" srcOrd="0" destOrd="0" presId="urn:microsoft.com/office/officeart/2008/layout/VerticalAccentList"/>
    <dgm:cxn modelId="{DAA6080F-0C8E-402D-AA86-F0A0C1316290}" type="presOf" srcId="{1F40C41C-DBA3-4A39-B1EE-75C854D80206}" destId="{207F4723-C3FE-4159-999E-14A12CF76D30}" srcOrd="0" destOrd="0" presId="urn:microsoft.com/office/officeart/2008/layout/VerticalAccentList"/>
    <dgm:cxn modelId="{3BCB2A16-A1C3-40CA-AD52-A6B3F7F7FECA}" type="presOf" srcId="{4D11573B-7DD4-44A4-8F50-716A9E9350DB}" destId="{C4FA7C4C-C9D6-4D40-B864-E3CB9BCEC24E}" srcOrd="0" destOrd="0" presId="urn:microsoft.com/office/officeart/2008/layout/VerticalAccentList"/>
    <dgm:cxn modelId="{2BEFEA21-5A26-4304-ABD7-E3D36BAFE2FB}" srcId="{1F40C41C-DBA3-4A39-B1EE-75C854D80206}" destId="{184D69B0-7650-4953-9D71-AA1BB3BAF2B1}" srcOrd="1" destOrd="0" parTransId="{B25F2B3E-7F78-4FAB-ADDB-081EB8C426BB}" sibTransId="{EE7AE3D6-2380-4FE0-9B92-536A119ECFBC}"/>
    <dgm:cxn modelId="{12ED022B-8C75-4806-B0A0-1A112B26F31F}" srcId="{27C770A3-AEBE-4AF7-BE2B-3A6CDA6CA86A}" destId="{DE6AB63A-E705-4412-B9F2-E018D284BB7B}" srcOrd="0" destOrd="0" parTransId="{87624448-AA70-4046-9B8A-29712ADD97D7}" sibTransId="{B83A062B-747C-4AFC-A015-18798AD2EED1}"/>
    <dgm:cxn modelId="{EAC10F6D-C584-4781-A54F-359800D46A1E}" type="presOf" srcId="{27C770A3-AEBE-4AF7-BE2B-3A6CDA6CA86A}" destId="{E7DF8BFE-35B6-48E2-A7ED-6E3C08037686}" srcOrd="0" destOrd="0" presId="urn:microsoft.com/office/officeart/2008/layout/VerticalAccentList"/>
    <dgm:cxn modelId="{23283356-013E-4D18-B426-6A024BCBEC17}" srcId="{1F40C41C-DBA3-4A39-B1EE-75C854D80206}" destId="{27C770A3-AEBE-4AF7-BE2B-3A6CDA6CA86A}" srcOrd="0" destOrd="0" parTransId="{64178879-D3CA-47B3-B6F5-68E491B49578}" sibTransId="{ADB47E26-5651-4DB2-897E-18990CF4A23D}"/>
    <dgm:cxn modelId="{C406F1D7-EA79-4C23-A88E-49618A724553}" type="presOf" srcId="{184D69B0-7650-4953-9D71-AA1BB3BAF2B1}" destId="{7428E3AD-6BD2-4304-9698-BD7A55CA1EB7}" srcOrd="0" destOrd="0" presId="urn:microsoft.com/office/officeart/2008/layout/VerticalAccentList"/>
    <dgm:cxn modelId="{5AB58DF9-154D-4B76-B58B-57F021ED5CC7}" type="presParOf" srcId="{207F4723-C3FE-4159-999E-14A12CF76D30}" destId="{3E4DBB2B-0B85-49CA-B6A8-D36902394921}" srcOrd="0" destOrd="0" presId="urn:microsoft.com/office/officeart/2008/layout/VerticalAccentList"/>
    <dgm:cxn modelId="{63B8EE4B-58ED-4D98-A2A7-1DDC7EE320A5}" type="presParOf" srcId="{3E4DBB2B-0B85-49CA-B6A8-D36902394921}" destId="{E7DF8BFE-35B6-48E2-A7ED-6E3C08037686}" srcOrd="0" destOrd="0" presId="urn:microsoft.com/office/officeart/2008/layout/VerticalAccentList"/>
    <dgm:cxn modelId="{EBA20229-566E-4497-82FC-E923D4286F83}" type="presParOf" srcId="{207F4723-C3FE-4159-999E-14A12CF76D30}" destId="{5F147C04-EBBF-4C79-9BFC-321E6BE5E5FF}" srcOrd="1" destOrd="0" presId="urn:microsoft.com/office/officeart/2008/layout/VerticalAccentList"/>
    <dgm:cxn modelId="{2BFD5BAD-3615-460B-B392-A2EF48571384}" type="presParOf" srcId="{5F147C04-EBBF-4C79-9BFC-321E6BE5E5FF}" destId="{9ED14E7A-F919-47AA-8B8B-69F029D6ECCD}" srcOrd="0" destOrd="0" presId="urn:microsoft.com/office/officeart/2008/layout/VerticalAccentList"/>
    <dgm:cxn modelId="{51A67EFA-90D3-426F-AE20-7E9F1F4FB407}" type="presParOf" srcId="{5F147C04-EBBF-4C79-9BFC-321E6BE5E5FF}" destId="{19C2735C-4055-4053-8E17-A9BA7D382C3A}" srcOrd="1" destOrd="0" presId="urn:microsoft.com/office/officeart/2008/layout/VerticalAccentList"/>
    <dgm:cxn modelId="{53CE4BA3-7D5E-4218-81CD-D639928234D3}" type="presParOf" srcId="{5F147C04-EBBF-4C79-9BFC-321E6BE5E5FF}" destId="{59B061A6-228C-4F08-9062-91904B5C8324}" srcOrd="2" destOrd="0" presId="urn:microsoft.com/office/officeart/2008/layout/VerticalAccentList"/>
    <dgm:cxn modelId="{504F2444-1607-4D3B-8302-CDBCF9D501F7}" type="presParOf" srcId="{5F147C04-EBBF-4C79-9BFC-321E6BE5E5FF}" destId="{1F121AB5-58B9-4C7A-9625-AFB3587CCE7E}" srcOrd="3" destOrd="0" presId="urn:microsoft.com/office/officeart/2008/layout/VerticalAccentList"/>
    <dgm:cxn modelId="{07DC0148-FD0A-40EA-8F1B-0519F41BF9D1}" type="presParOf" srcId="{5F147C04-EBBF-4C79-9BFC-321E6BE5E5FF}" destId="{4F8AA4C6-2416-488C-BE32-1A42373B92CC}" srcOrd="4" destOrd="0" presId="urn:microsoft.com/office/officeart/2008/layout/VerticalAccentList"/>
    <dgm:cxn modelId="{73B8658B-4482-4867-A217-28FCCA4B1502}" type="presParOf" srcId="{5F147C04-EBBF-4C79-9BFC-321E6BE5E5FF}" destId="{6F461FFC-0BE5-4789-8941-95774660752D}" srcOrd="5" destOrd="0" presId="urn:microsoft.com/office/officeart/2008/layout/VerticalAccentList"/>
    <dgm:cxn modelId="{9052BED9-D19C-46B8-94D7-A8CF7BE62CD7}" type="presParOf" srcId="{5F147C04-EBBF-4C79-9BFC-321E6BE5E5FF}" destId="{34A721BD-432D-40C6-81DC-1F32F164CCD2}" srcOrd="6" destOrd="0" presId="urn:microsoft.com/office/officeart/2008/layout/VerticalAccentList"/>
    <dgm:cxn modelId="{205438BE-682C-45D2-A2BF-60B954787CF4}" type="presParOf" srcId="{5F147C04-EBBF-4C79-9BFC-321E6BE5E5FF}" destId="{7B7D10D4-3EE5-4430-8FC5-1B3D42E7D271}" srcOrd="7" destOrd="0" presId="urn:microsoft.com/office/officeart/2008/layout/VerticalAccentList"/>
    <dgm:cxn modelId="{621920C3-BC68-4CBF-BA6A-5BC1116B0B70}" type="presParOf" srcId="{207F4723-C3FE-4159-999E-14A12CF76D30}" destId="{308A2DF5-4ABD-4AA2-A138-421226596304}" srcOrd="2" destOrd="0" presId="urn:microsoft.com/office/officeart/2008/layout/VerticalAccentList"/>
    <dgm:cxn modelId="{031E42AC-CEA1-447F-AF2C-8379AA326EEB}" type="presParOf" srcId="{207F4723-C3FE-4159-999E-14A12CF76D30}" destId="{1BC32ABD-D683-46DE-90F8-0C3B1192466E}" srcOrd="3" destOrd="0" presId="urn:microsoft.com/office/officeart/2008/layout/VerticalAccentList"/>
    <dgm:cxn modelId="{FE248201-4493-4B82-AEA4-D42EB868B065}" type="presParOf" srcId="{1BC32ABD-D683-46DE-90F8-0C3B1192466E}" destId="{7428E3AD-6BD2-4304-9698-BD7A55CA1EB7}" srcOrd="0" destOrd="0" presId="urn:microsoft.com/office/officeart/2008/layout/VerticalAccentList"/>
    <dgm:cxn modelId="{8E7B0916-5F66-4B94-AF3B-CC7FF2971CDE}" type="presParOf" srcId="{207F4723-C3FE-4159-999E-14A12CF76D30}" destId="{4CCD1595-1A92-4010-9728-E2E5F69ED904}" srcOrd="4" destOrd="0" presId="urn:microsoft.com/office/officeart/2008/layout/VerticalAccentList"/>
    <dgm:cxn modelId="{13724D20-5C54-4F89-A189-5307AC9DF7CE}" type="presParOf" srcId="{4CCD1595-1A92-4010-9728-E2E5F69ED904}" destId="{C3FD0C34-AFD6-483C-B020-24D108522ABD}" srcOrd="0" destOrd="0" presId="urn:microsoft.com/office/officeart/2008/layout/VerticalAccentList"/>
    <dgm:cxn modelId="{C2AECE6A-D029-43F2-A083-BAAD67277626}" type="presParOf" srcId="{4CCD1595-1A92-4010-9728-E2E5F69ED904}" destId="{7AABA0E3-E49B-4AC0-9085-1D51B38D8127}" srcOrd="1" destOrd="0" presId="urn:microsoft.com/office/officeart/2008/layout/VerticalAccentList"/>
    <dgm:cxn modelId="{1275803A-EA72-4C46-8067-6D6E7737B17B}" type="presParOf" srcId="{4CCD1595-1A92-4010-9728-E2E5F69ED904}" destId="{FD200319-0D89-43DD-8CA6-86F75D163D0E}" srcOrd="2" destOrd="0" presId="urn:microsoft.com/office/officeart/2008/layout/VerticalAccentList"/>
    <dgm:cxn modelId="{89F9F99F-5E5B-455A-AE2E-832BF4531EA8}" type="presParOf" srcId="{4CCD1595-1A92-4010-9728-E2E5F69ED904}" destId="{4F63AA52-D406-459C-B985-39C39C625E63}" srcOrd="3" destOrd="0" presId="urn:microsoft.com/office/officeart/2008/layout/VerticalAccentList"/>
    <dgm:cxn modelId="{90C681C9-5F8C-43E2-87E2-F15919AE79B5}" type="presParOf" srcId="{4CCD1595-1A92-4010-9728-E2E5F69ED904}" destId="{B7FBDA68-7551-4080-8B44-B8507BFD4779}" srcOrd="4" destOrd="0" presId="urn:microsoft.com/office/officeart/2008/layout/VerticalAccentList"/>
    <dgm:cxn modelId="{F89A6E80-F607-4024-8467-D604DFCF3185}" type="presParOf" srcId="{4CCD1595-1A92-4010-9728-E2E5F69ED904}" destId="{E7596215-28B9-4DFC-A6B8-75DA468C54D8}" srcOrd="5" destOrd="0" presId="urn:microsoft.com/office/officeart/2008/layout/VerticalAccentList"/>
    <dgm:cxn modelId="{2EED6284-C3F0-4499-B264-0087949C5DE9}" type="presParOf" srcId="{4CCD1595-1A92-4010-9728-E2E5F69ED904}" destId="{C1AE5E8D-46C9-46AA-A9B8-693E1DAF4097}" srcOrd="6" destOrd="0" presId="urn:microsoft.com/office/officeart/2008/layout/VerticalAccentList"/>
    <dgm:cxn modelId="{5433FC01-4106-4689-B9E2-789D909F2670}" type="presParOf" srcId="{4CCD1595-1A92-4010-9728-E2E5F69ED904}" destId="{C4FA7C4C-C9D6-4D40-B864-E3CB9BCEC24E}"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0C41C-DBA3-4A39-B1EE-75C854D8020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kumimoji="1" lang="ja-JP" altLang="en-US"/>
        </a:p>
      </dgm:t>
    </dgm:pt>
    <dgm:pt modelId="{27C770A3-AEBE-4AF7-BE2B-3A6CDA6CA86A}">
      <dgm:prSet phldrT="[テキスト]" custT="1"/>
      <dgm:spPr/>
      <dgm:t>
        <a:bodyPr/>
        <a:lstStyle/>
        <a:p>
          <a:pPr algn="l"/>
          <a:r>
            <a:rPr kumimoji="1" lang="ja-JP" altLang="en-US" sz="3000" b="1" dirty="0">
              <a:latin typeface="+mj-ea"/>
              <a:ea typeface="+mj-ea"/>
            </a:rPr>
            <a:t>第３回指導案検討会　　</a:t>
          </a:r>
          <a:r>
            <a:rPr kumimoji="1" lang="en-US" altLang="ja-JP" sz="2400" b="0" u="sng"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u="sng" dirty="0">
              <a:solidFill>
                <a:srgbClr val="FF0000"/>
              </a:solidFill>
              <a:latin typeface="HG丸ｺﾞｼｯｸM-PRO" panose="020F0600000000000000" pitchFamily="50" charset="-128"/>
              <a:ea typeface="HG丸ｺﾞｼｯｸM-PRO" panose="020F0600000000000000" pitchFamily="50" charset="-128"/>
            </a:rPr>
            <a:t>参考：学習指導案（第１稿）</a:t>
          </a:r>
          <a:endParaRPr kumimoji="1" lang="ja-JP" altLang="en-US" sz="3000" b="0" u="sng" dirty="0">
            <a:solidFill>
              <a:srgbClr val="FF0000"/>
            </a:solidFill>
            <a:latin typeface="HG丸ｺﾞｼｯｸM-PRO" panose="020F0600000000000000" pitchFamily="50" charset="-128"/>
            <a:ea typeface="HG丸ｺﾞｼｯｸM-PRO" panose="020F0600000000000000" pitchFamily="50" charset="-128"/>
          </a:endParaRPr>
        </a:p>
      </dgm:t>
    </dgm:pt>
    <dgm:pt modelId="{64178879-D3CA-47B3-B6F5-68E491B49578}" type="parTrans" cxnId="{23283356-013E-4D18-B426-6A024BCBEC17}">
      <dgm:prSet/>
      <dgm:spPr/>
      <dgm:t>
        <a:bodyPr/>
        <a:lstStyle/>
        <a:p>
          <a:pPr algn="l"/>
          <a:endParaRPr kumimoji="1" lang="ja-JP" altLang="en-US" b="1">
            <a:latin typeface="+mj-ea"/>
            <a:ea typeface="+mj-ea"/>
          </a:endParaRPr>
        </a:p>
      </dgm:t>
    </dgm:pt>
    <dgm:pt modelId="{ADB47E26-5651-4DB2-897E-18990CF4A23D}" type="sibTrans" cxnId="{23283356-013E-4D18-B426-6A024BCBEC17}">
      <dgm:prSet/>
      <dgm:spPr/>
      <dgm:t>
        <a:bodyPr/>
        <a:lstStyle/>
        <a:p>
          <a:pPr algn="l"/>
          <a:endParaRPr kumimoji="1" lang="ja-JP" altLang="en-US" b="1">
            <a:latin typeface="+mj-ea"/>
            <a:ea typeface="+mj-ea"/>
          </a:endParaRPr>
        </a:p>
      </dgm:t>
    </dgm:pt>
    <dgm:pt modelId="{DE6AB63A-E705-4412-B9F2-E018D284BB7B}">
      <dgm:prSet phldrT="[テキスト]" custT="1"/>
      <dgm:spPr/>
      <dgm:t>
        <a:bodyPr/>
        <a:lstStyle/>
        <a:p>
          <a:pPr algn="l">
            <a:lnSpc>
              <a:spcPts val="1000"/>
            </a:lnSpc>
          </a:pPr>
          <a:r>
            <a:rPr kumimoji="1" lang="ja-JP" altLang="en-US" sz="2000" b="1" dirty="0">
              <a:latin typeface="+mj-ea"/>
              <a:ea typeface="+mj-ea"/>
            </a:rPr>
            <a:t>・単元の終末に行われるパフォーマンステスト及び評価の改善に関する協議</a:t>
          </a:r>
          <a:endParaRPr kumimoji="1" lang="en-US" altLang="ja-JP" sz="2000" b="1" dirty="0">
            <a:latin typeface="+mj-ea"/>
            <a:ea typeface="+mj-ea"/>
          </a:endParaRPr>
        </a:p>
        <a:p>
          <a:pPr algn="l">
            <a:lnSpc>
              <a:spcPts val="1000"/>
            </a:lnSpc>
          </a:pPr>
          <a:r>
            <a:rPr kumimoji="1" lang="ja-JP" altLang="en-US" sz="2000" b="1" dirty="0">
              <a:latin typeface="+mj-ea"/>
              <a:ea typeface="+mj-ea"/>
            </a:rPr>
            <a:t>・パフォーマンステストに至るまでの授業における指導方法に関する協議</a:t>
          </a:r>
          <a:endParaRPr kumimoji="1" lang="en-US" altLang="ja-JP" sz="2000" b="1" dirty="0">
            <a:latin typeface="+mj-ea"/>
            <a:ea typeface="+mj-ea"/>
          </a:endParaRPr>
        </a:p>
      </dgm:t>
    </dgm:pt>
    <dgm:pt modelId="{87624448-AA70-4046-9B8A-29712ADD97D7}" type="parTrans" cxnId="{12ED022B-8C75-4806-B0A0-1A112B26F31F}">
      <dgm:prSet/>
      <dgm:spPr/>
      <dgm:t>
        <a:bodyPr/>
        <a:lstStyle/>
        <a:p>
          <a:pPr algn="l"/>
          <a:endParaRPr kumimoji="1" lang="ja-JP" altLang="en-US" b="1">
            <a:latin typeface="+mj-ea"/>
            <a:ea typeface="+mj-ea"/>
          </a:endParaRPr>
        </a:p>
      </dgm:t>
    </dgm:pt>
    <dgm:pt modelId="{B83A062B-747C-4AFC-A015-18798AD2EED1}" type="sibTrans" cxnId="{12ED022B-8C75-4806-B0A0-1A112B26F31F}">
      <dgm:prSet/>
      <dgm:spPr/>
      <dgm:t>
        <a:bodyPr/>
        <a:lstStyle/>
        <a:p>
          <a:pPr algn="l"/>
          <a:endParaRPr kumimoji="1" lang="ja-JP" altLang="en-US" b="1">
            <a:latin typeface="+mj-ea"/>
            <a:ea typeface="+mj-ea"/>
          </a:endParaRPr>
        </a:p>
      </dgm:t>
    </dgm:pt>
    <dgm:pt modelId="{207F4723-C3FE-4159-999E-14A12CF76D30}" type="pres">
      <dgm:prSet presAssocID="{1F40C41C-DBA3-4A39-B1EE-75C854D80206}" presName="Name0" presStyleCnt="0">
        <dgm:presLayoutVars>
          <dgm:chMax/>
          <dgm:chPref/>
          <dgm:dir/>
        </dgm:presLayoutVars>
      </dgm:prSet>
      <dgm:spPr/>
    </dgm:pt>
    <dgm:pt modelId="{3E4DBB2B-0B85-49CA-B6A8-D36902394921}" type="pres">
      <dgm:prSet presAssocID="{27C770A3-AEBE-4AF7-BE2B-3A6CDA6CA86A}" presName="parenttextcomposite" presStyleCnt="0"/>
      <dgm:spPr/>
    </dgm:pt>
    <dgm:pt modelId="{E7DF8BFE-35B6-48E2-A7ED-6E3C08037686}" type="pres">
      <dgm:prSet presAssocID="{27C770A3-AEBE-4AF7-BE2B-3A6CDA6CA86A}" presName="parenttext" presStyleLbl="revTx" presStyleIdx="0" presStyleCnt="1">
        <dgm:presLayoutVars>
          <dgm:chMax/>
          <dgm:chPref val="2"/>
          <dgm:bulletEnabled val="1"/>
        </dgm:presLayoutVars>
      </dgm:prSet>
      <dgm:spPr/>
    </dgm:pt>
    <dgm:pt modelId="{5F147C04-EBBF-4C79-9BFC-321E6BE5E5FF}" type="pres">
      <dgm:prSet presAssocID="{27C770A3-AEBE-4AF7-BE2B-3A6CDA6CA86A}" presName="composite" presStyleCnt="0"/>
      <dgm:spPr/>
    </dgm:pt>
    <dgm:pt modelId="{9ED14E7A-F919-47AA-8B8B-69F029D6ECCD}" type="pres">
      <dgm:prSet presAssocID="{27C770A3-AEBE-4AF7-BE2B-3A6CDA6CA86A}" presName="chevron1" presStyleLbl="alignNode1" presStyleIdx="0" presStyleCnt="7"/>
      <dgm:spPr/>
    </dgm:pt>
    <dgm:pt modelId="{19C2735C-4055-4053-8E17-A9BA7D382C3A}" type="pres">
      <dgm:prSet presAssocID="{27C770A3-AEBE-4AF7-BE2B-3A6CDA6CA86A}" presName="chevron2" presStyleLbl="alignNode1" presStyleIdx="1" presStyleCnt="7"/>
      <dgm:spPr/>
    </dgm:pt>
    <dgm:pt modelId="{59B061A6-228C-4F08-9062-91904B5C8324}" type="pres">
      <dgm:prSet presAssocID="{27C770A3-AEBE-4AF7-BE2B-3A6CDA6CA86A}" presName="chevron3" presStyleLbl="alignNode1" presStyleIdx="2" presStyleCnt="7"/>
      <dgm:spPr/>
    </dgm:pt>
    <dgm:pt modelId="{1F121AB5-58B9-4C7A-9625-AFB3587CCE7E}" type="pres">
      <dgm:prSet presAssocID="{27C770A3-AEBE-4AF7-BE2B-3A6CDA6CA86A}" presName="chevron4" presStyleLbl="alignNode1" presStyleIdx="3" presStyleCnt="7"/>
      <dgm:spPr/>
    </dgm:pt>
    <dgm:pt modelId="{4F8AA4C6-2416-488C-BE32-1A42373B92CC}" type="pres">
      <dgm:prSet presAssocID="{27C770A3-AEBE-4AF7-BE2B-3A6CDA6CA86A}" presName="chevron5" presStyleLbl="alignNode1" presStyleIdx="4" presStyleCnt="7"/>
      <dgm:spPr/>
    </dgm:pt>
    <dgm:pt modelId="{6F461FFC-0BE5-4789-8941-95774660752D}" type="pres">
      <dgm:prSet presAssocID="{27C770A3-AEBE-4AF7-BE2B-3A6CDA6CA86A}" presName="chevron6" presStyleLbl="alignNode1" presStyleIdx="5" presStyleCnt="7"/>
      <dgm:spPr/>
    </dgm:pt>
    <dgm:pt modelId="{34A721BD-432D-40C6-81DC-1F32F164CCD2}" type="pres">
      <dgm:prSet presAssocID="{27C770A3-AEBE-4AF7-BE2B-3A6CDA6CA86A}" presName="chevron7" presStyleLbl="alignNode1" presStyleIdx="6" presStyleCnt="7"/>
      <dgm:spPr/>
    </dgm:pt>
    <dgm:pt modelId="{7B7D10D4-3EE5-4430-8FC5-1B3D42E7D271}" type="pres">
      <dgm:prSet presAssocID="{27C770A3-AEBE-4AF7-BE2B-3A6CDA6CA86A}" presName="childtext" presStyleLbl="solidFgAcc1" presStyleIdx="0" presStyleCnt="1" custScaleX="109685">
        <dgm:presLayoutVars>
          <dgm:chMax/>
          <dgm:chPref val="0"/>
          <dgm:bulletEnabled val="1"/>
        </dgm:presLayoutVars>
      </dgm:prSet>
      <dgm:spPr/>
    </dgm:pt>
  </dgm:ptLst>
  <dgm:cxnLst>
    <dgm:cxn modelId="{9D4DD30D-72C4-4397-B02F-BF9B3E02177E}" type="presOf" srcId="{DE6AB63A-E705-4412-B9F2-E018D284BB7B}" destId="{7B7D10D4-3EE5-4430-8FC5-1B3D42E7D271}" srcOrd="0" destOrd="0" presId="urn:microsoft.com/office/officeart/2008/layout/VerticalAccentList"/>
    <dgm:cxn modelId="{DAA6080F-0C8E-402D-AA86-F0A0C1316290}" type="presOf" srcId="{1F40C41C-DBA3-4A39-B1EE-75C854D80206}" destId="{207F4723-C3FE-4159-999E-14A12CF76D30}" srcOrd="0" destOrd="0" presId="urn:microsoft.com/office/officeart/2008/layout/VerticalAccentList"/>
    <dgm:cxn modelId="{12ED022B-8C75-4806-B0A0-1A112B26F31F}" srcId="{27C770A3-AEBE-4AF7-BE2B-3A6CDA6CA86A}" destId="{DE6AB63A-E705-4412-B9F2-E018D284BB7B}" srcOrd="0" destOrd="0" parTransId="{87624448-AA70-4046-9B8A-29712ADD97D7}" sibTransId="{B83A062B-747C-4AFC-A015-18798AD2EED1}"/>
    <dgm:cxn modelId="{EAC10F6D-C584-4781-A54F-359800D46A1E}" type="presOf" srcId="{27C770A3-AEBE-4AF7-BE2B-3A6CDA6CA86A}" destId="{E7DF8BFE-35B6-48E2-A7ED-6E3C08037686}" srcOrd="0" destOrd="0" presId="urn:microsoft.com/office/officeart/2008/layout/VerticalAccentList"/>
    <dgm:cxn modelId="{23283356-013E-4D18-B426-6A024BCBEC17}" srcId="{1F40C41C-DBA3-4A39-B1EE-75C854D80206}" destId="{27C770A3-AEBE-4AF7-BE2B-3A6CDA6CA86A}" srcOrd="0" destOrd="0" parTransId="{64178879-D3CA-47B3-B6F5-68E491B49578}" sibTransId="{ADB47E26-5651-4DB2-897E-18990CF4A23D}"/>
    <dgm:cxn modelId="{5AB58DF9-154D-4B76-B58B-57F021ED5CC7}" type="presParOf" srcId="{207F4723-C3FE-4159-999E-14A12CF76D30}" destId="{3E4DBB2B-0B85-49CA-B6A8-D36902394921}" srcOrd="0" destOrd="0" presId="urn:microsoft.com/office/officeart/2008/layout/VerticalAccentList"/>
    <dgm:cxn modelId="{63B8EE4B-58ED-4D98-A2A7-1DDC7EE320A5}" type="presParOf" srcId="{3E4DBB2B-0B85-49CA-B6A8-D36902394921}" destId="{E7DF8BFE-35B6-48E2-A7ED-6E3C08037686}" srcOrd="0" destOrd="0" presId="urn:microsoft.com/office/officeart/2008/layout/VerticalAccentList"/>
    <dgm:cxn modelId="{EBA20229-566E-4497-82FC-E923D4286F83}" type="presParOf" srcId="{207F4723-C3FE-4159-999E-14A12CF76D30}" destId="{5F147C04-EBBF-4C79-9BFC-321E6BE5E5FF}" srcOrd="1" destOrd="0" presId="urn:microsoft.com/office/officeart/2008/layout/VerticalAccentList"/>
    <dgm:cxn modelId="{2BFD5BAD-3615-460B-B392-A2EF48571384}" type="presParOf" srcId="{5F147C04-EBBF-4C79-9BFC-321E6BE5E5FF}" destId="{9ED14E7A-F919-47AA-8B8B-69F029D6ECCD}" srcOrd="0" destOrd="0" presId="urn:microsoft.com/office/officeart/2008/layout/VerticalAccentList"/>
    <dgm:cxn modelId="{51A67EFA-90D3-426F-AE20-7E9F1F4FB407}" type="presParOf" srcId="{5F147C04-EBBF-4C79-9BFC-321E6BE5E5FF}" destId="{19C2735C-4055-4053-8E17-A9BA7D382C3A}" srcOrd="1" destOrd="0" presId="urn:microsoft.com/office/officeart/2008/layout/VerticalAccentList"/>
    <dgm:cxn modelId="{53CE4BA3-7D5E-4218-81CD-D639928234D3}" type="presParOf" srcId="{5F147C04-EBBF-4C79-9BFC-321E6BE5E5FF}" destId="{59B061A6-228C-4F08-9062-91904B5C8324}" srcOrd="2" destOrd="0" presId="urn:microsoft.com/office/officeart/2008/layout/VerticalAccentList"/>
    <dgm:cxn modelId="{504F2444-1607-4D3B-8302-CDBCF9D501F7}" type="presParOf" srcId="{5F147C04-EBBF-4C79-9BFC-321E6BE5E5FF}" destId="{1F121AB5-58B9-4C7A-9625-AFB3587CCE7E}" srcOrd="3" destOrd="0" presId="urn:microsoft.com/office/officeart/2008/layout/VerticalAccentList"/>
    <dgm:cxn modelId="{07DC0148-FD0A-40EA-8F1B-0519F41BF9D1}" type="presParOf" srcId="{5F147C04-EBBF-4C79-9BFC-321E6BE5E5FF}" destId="{4F8AA4C6-2416-488C-BE32-1A42373B92CC}" srcOrd="4" destOrd="0" presId="urn:microsoft.com/office/officeart/2008/layout/VerticalAccentList"/>
    <dgm:cxn modelId="{73B8658B-4482-4867-A217-28FCCA4B1502}" type="presParOf" srcId="{5F147C04-EBBF-4C79-9BFC-321E6BE5E5FF}" destId="{6F461FFC-0BE5-4789-8941-95774660752D}" srcOrd="5" destOrd="0" presId="urn:microsoft.com/office/officeart/2008/layout/VerticalAccentList"/>
    <dgm:cxn modelId="{9052BED9-D19C-46B8-94D7-A8CF7BE62CD7}" type="presParOf" srcId="{5F147C04-EBBF-4C79-9BFC-321E6BE5E5FF}" destId="{34A721BD-432D-40C6-81DC-1F32F164CCD2}" srcOrd="6" destOrd="0" presId="urn:microsoft.com/office/officeart/2008/layout/VerticalAccentList"/>
    <dgm:cxn modelId="{205438BE-682C-45D2-A2BF-60B954787CF4}" type="presParOf" srcId="{5F147C04-EBBF-4C79-9BFC-321E6BE5E5FF}" destId="{7B7D10D4-3EE5-4430-8FC5-1B3D42E7D27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0C41C-DBA3-4A39-B1EE-75C854D8020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kumimoji="1" lang="ja-JP" altLang="en-US"/>
        </a:p>
      </dgm:t>
    </dgm:pt>
    <dgm:pt modelId="{27C770A3-AEBE-4AF7-BE2B-3A6CDA6CA86A}">
      <dgm:prSet phldrT="[テキスト]" custT="1"/>
      <dgm:spPr/>
      <dgm:t>
        <a:bodyPr/>
        <a:lstStyle/>
        <a:p>
          <a:pPr algn="r"/>
          <a:r>
            <a:rPr kumimoji="1" lang="ja-JP" altLang="en-US" sz="3000" b="1" dirty="0">
              <a:latin typeface="+mj-ea"/>
              <a:ea typeface="+mj-ea"/>
            </a:rPr>
            <a:t>第３回指導案検討会から第４回指導案検討会までの検討　　</a:t>
          </a:r>
          <a:r>
            <a:rPr kumimoji="1" lang="en-US" altLang="ja-JP" sz="2400" b="0" u="sng"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u="sng" dirty="0">
              <a:solidFill>
                <a:srgbClr val="FF0000"/>
              </a:solidFill>
              <a:latin typeface="HG丸ｺﾞｼｯｸM-PRO" panose="020F0600000000000000" pitchFamily="50" charset="-128"/>
              <a:ea typeface="HG丸ｺﾞｼｯｸM-PRO" panose="020F0600000000000000" pitchFamily="50" charset="-128"/>
            </a:rPr>
            <a:t>参考：学習指導案（第２稿）</a:t>
          </a:r>
          <a:endParaRPr kumimoji="1" lang="ja-JP" altLang="en-US" sz="2400" b="1" dirty="0">
            <a:latin typeface="+mj-ea"/>
            <a:ea typeface="+mj-ea"/>
          </a:endParaRPr>
        </a:p>
      </dgm:t>
    </dgm:pt>
    <dgm:pt modelId="{64178879-D3CA-47B3-B6F5-68E491B49578}" type="parTrans" cxnId="{23283356-013E-4D18-B426-6A024BCBEC17}">
      <dgm:prSet/>
      <dgm:spPr/>
      <dgm:t>
        <a:bodyPr/>
        <a:lstStyle/>
        <a:p>
          <a:pPr algn="l"/>
          <a:endParaRPr kumimoji="1" lang="ja-JP" altLang="en-US" b="1">
            <a:latin typeface="+mj-ea"/>
            <a:ea typeface="+mj-ea"/>
          </a:endParaRPr>
        </a:p>
      </dgm:t>
    </dgm:pt>
    <dgm:pt modelId="{ADB47E26-5651-4DB2-897E-18990CF4A23D}" type="sibTrans" cxnId="{23283356-013E-4D18-B426-6A024BCBEC17}">
      <dgm:prSet/>
      <dgm:spPr/>
      <dgm:t>
        <a:bodyPr/>
        <a:lstStyle/>
        <a:p>
          <a:pPr algn="l"/>
          <a:endParaRPr kumimoji="1" lang="ja-JP" altLang="en-US" b="1">
            <a:latin typeface="+mj-ea"/>
            <a:ea typeface="+mj-ea"/>
          </a:endParaRPr>
        </a:p>
      </dgm:t>
    </dgm:pt>
    <dgm:pt modelId="{DE6AB63A-E705-4412-B9F2-E018D284BB7B}">
      <dgm:prSet phldrT="[テキスト]" custT="1"/>
      <dgm:spPr/>
      <dgm:t>
        <a:bodyPr/>
        <a:lstStyle/>
        <a:p>
          <a:pPr algn="l">
            <a:lnSpc>
              <a:spcPts val="1000"/>
            </a:lnSpc>
          </a:pPr>
          <a:r>
            <a:rPr kumimoji="1" lang="ja-JP" altLang="en-US" sz="2000" b="1" dirty="0">
              <a:latin typeface="+mj-ea"/>
              <a:ea typeface="+mj-ea"/>
            </a:rPr>
            <a:t>・単元の終末に行われるパフォーマンステスト及び評価の改善に関する協議</a:t>
          </a:r>
          <a:endParaRPr kumimoji="1" lang="en-US" altLang="ja-JP" sz="2000" b="1" dirty="0">
            <a:latin typeface="+mj-ea"/>
            <a:ea typeface="+mj-ea"/>
          </a:endParaRPr>
        </a:p>
        <a:p>
          <a:pPr algn="l">
            <a:lnSpc>
              <a:spcPts val="1000"/>
            </a:lnSpc>
          </a:pPr>
          <a:r>
            <a:rPr kumimoji="1" lang="ja-JP" altLang="en-US" sz="2000" b="1" dirty="0">
              <a:latin typeface="+mj-ea"/>
              <a:ea typeface="+mj-ea"/>
            </a:rPr>
            <a:t>・パフォーマンステストに至るまでの授業における指導方法に関する協議</a:t>
          </a:r>
          <a:endParaRPr kumimoji="1" lang="en-US" altLang="ja-JP" sz="2000" b="1" dirty="0">
            <a:latin typeface="+mj-ea"/>
            <a:ea typeface="+mj-ea"/>
          </a:endParaRPr>
        </a:p>
      </dgm:t>
    </dgm:pt>
    <dgm:pt modelId="{87624448-AA70-4046-9B8A-29712ADD97D7}" type="parTrans" cxnId="{12ED022B-8C75-4806-B0A0-1A112B26F31F}">
      <dgm:prSet/>
      <dgm:spPr/>
      <dgm:t>
        <a:bodyPr/>
        <a:lstStyle/>
        <a:p>
          <a:pPr algn="l"/>
          <a:endParaRPr kumimoji="1" lang="ja-JP" altLang="en-US" b="1">
            <a:latin typeface="+mj-ea"/>
            <a:ea typeface="+mj-ea"/>
          </a:endParaRPr>
        </a:p>
      </dgm:t>
    </dgm:pt>
    <dgm:pt modelId="{B83A062B-747C-4AFC-A015-18798AD2EED1}" type="sibTrans" cxnId="{12ED022B-8C75-4806-B0A0-1A112B26F31F}">
      <dgm:prSet/>
      <dgm:spPr/>
      <dgm:t>
        <a:bodyPr/>
        <a:lstStyle/>
        <a:p>
          <a:pPr algn="l"/>
          <a:endParaRPr kumimoji="1" lang="ja-JP" altLang="en-US" b="1">
            <a:latin typeface="+mj-ea"/>
            <a:ea typeface="+mj-ea"/>
          </a:endParaRPr>
        </a:p>
      </dgm:t>
    </dgm:pt>
    <dgm:pt modelId="{207F4723-C3FE-4159-999E-14A12CF76D30}" type="pres">
      <dgm:prSet presAssocID="{1F40C41C-DBA3-4A39-B1EE-75C854D80206}" presName="Name0" presStyleCnt="0">
        <dgm:presLayoutVars>
          <dgm:chMax/>
          <dgm:chPref/>
          <dgm:dir/>
        </dgm:presLayoutVars>
      </dgm:prSet>
      <dgm:spPr/>
    </dgm:pt>
    <dgm:pt modelId="{3E4DBB2B-0B85-49CA-B6A8-D36902394921}" type="pres">
      <dgm:prSet presAssocID="{27C770A3-AEBE-4AF7-BE2B-3A6CDA6CA86A}" presName="parenttextcomposite" presStyleCnt="0"/>
      <dgm:spPr/>
    </dgm:pt>
    <dgm:pt modelId="{E7DF8BFE-35B6-48E2-A7ED-6E3C08037686}" type="pres">
      <dgm:prSet presAssocID="{27C770A3-AEBE-4AF7-BE2B-3A6CDA6CA86A}" presName="parenttext" presStyleLbl="revTx" presStyleIdx="0" presStyleCnt="1" custScaleY="164487" custLinFactNeighborY="-16247">
        <dgm:presLayoutVars>
          <dgm:chMax/>
          <dgm:chPref val="2"/>
          <dgm:bulletEnabled val="1"/>
        </dgm:presLayoutVars>
      </dgm:prSet>
      <dgm:spPr/>
    </dgm:pt>
    <dgm:pt modelId="{5F147C04-EBBF-4C79-9BFC-321E6BE5E5FF}" type="pres">
      <dgm:prSet presAssocID="{27C770A3-AEBE-4AF7-BE2B-3A6CDA6CA86A}" presName="composite" presStyleCnt="0"/>
      <dgm:spPr/>
    </dgm:pt>
    <dgm:pt modelId="{9ED14E7A-F919-47AA-8B8B-69F029D6ECCD}" type="pres">
      <dgm:prSet presAssocID="{27C770A3-AEBE-4AF7-BE2B-3A6CDA6CA86A}" presName="chevron1" presStyleLbl="alignNode1" presStyleIdx="0" presStyleCnt="7"/>
      <dgm:spPr/>
    </dgm:pt>
    <dgm:pt modelId="{19C2735C-4055-4053-8E17-A9BA7D382C3A}" type="pres">
      <dgm:prSet presAssocID="{27C770A3-AEBE-4AF7-BE2B-3A6CDA6CA86A}" presName="chevron2" presStyleLbl="alignNode1" presStyleIdx="1" presStyleCnt="7"/>
      <dgm:spPr/>
    </dgm:pt>
    <dgm:pt modelId="{59B061A6-228C-4F08-9062-91904B5C8324}" type="pres">
      <dgm:prSet presAssocID="{27C770A3-AEBE-4AF7-BE2B-3A6CDA6CA86A}" presName="chevron3" presStyleLbl="alignNode1" presStyleIdx="2" presStyleCnt="7"/>
      <dgm:spPr/>
    </dgm:pt>
    <dgm:pt modelId="{1F121AB5-58B9-4C7A-9625-AFB3587CCE7E}" type="pres">
      <dgm:prSet presAssocID="{27C770A3-AEBE-4AF7-BE2B-3A6CDA6CA86A}" presName="chevron4" presStyleLbl="alignNode1" presStyleIdx="3" presStyleCnt="7"/>
      <dgm:spPr/>
    </dgm:pt>
    <dgm:pt modelId="{4F8AA4C6-2416-488C-BE32-1A42373B92CC}" type="pres">
      <dgm:prSet presAssocID="{27C770A3-AEBE-4AF7-BE2B-3A6CDA6CA86A}" presName="chevron5" presStyleLbl="alignNode1" presStyleIdx="4" presStyleCnt="7"/>
      <dgm:spPr/>
    </dgm:pt>
    <dgm:pt modelId="{6F461FFC-0BE5-4789-8941-95774660752D}" type="pres">
      <dgm:prSet presAssocID="{27C770A3-AEBE-4AF7-BE2B-3A6CDA6CA86A}" presName="chevron6" presStyleLbl="alignNode1" presStyleIdx="5" presStyleCnt="7"/>
      <dgm:spPr/>
    </dgm:pt>
    <dgm:pt modelId="{34A721BD-432D-40C6-81DC-1F32F164CCD2}" type="pres">
      <dgm:prSet presAssocID="{27C770A3-AEBE-4AF7-BE2B-3A6CDA6CA86A}" presName="chevron7" presStyleLbl="alignNode1" presStyleIdx="6" presStyleCnt="7"/>
      <dgm:spPr/>
    </dgm:pt>
    <dgm:pt modelId="{7B7D10D4-3EE5-4430-8FC5-1B3D42E7D271}" type="pres">
      <dgm:prSet presAssocID="{27C770A3-AEBE-4AF7-BE2B-3A6CDA6CA86A}" presName="childtext" presStyleLbl="solidFgAcc1" presStyleIdx="0" presStyleCnt="1" custScaleX="109685">
        <dgm:presLayoutVars>
          <dgm:chMax/>
          <dgm:chPref val="0"/>
          <dgm:bulletEnabled val="1"/>
        </dgm:presLayoutVars>
      </dgm:prSet>
      <dgm:spPr/>
    </dgm:pt>
  </dgm:ptLst>
  <dgm:cxnLst>
    <dgm:cxn modelId="{9D4DD30D-72C4-4397-B02F-BF9B3E02177E}" type="presOf" srcId="{DE6AB63A-E705-4412-B9F2-E018D284BB7B}" destId="{7B7D10D4-3EE5-4430-8FC5-1B3D42E7D271}" srcOrd="0" destOrd="0" presId="urn:microsoft.com/office/officeart/2008/layout/VerticalAccentList"/>
    <dgm:cxn modelId="{DAA6080F-0C8E-402D-AA86-F0A0C1316290}" type="presOf" srcId="{1F40C41C-DBA3-4A39-B1EE-75C854D80206}" destId="{207F4723-C3FE-4159-999E-14A12CF76D30}" srcOrd="0" destOrd="0" presId="urn:microsoft.com/office/officeart/2008/layout/VerticalAccentList"/>
    <dgm:cxn modelId="{12ED022B-8C75-4806-B0A0-1A112B26F31F}" srcId="{27C770A3-AEBE-4AF7-BE2B-3A6CDA6CA86A}" destId="{DE6AB63A-E705-4412-B9F2-E018D284BB7B}" srcOrd="0" destOrd="0" parTransId="{87624448-AA70-4046-9B8A-29712ADD97D7}" sibTransId="{B83A062B-747C-4AFC-A015-18798AD2EED1}"/>
    <dgm:cxn modelId="{EAC10F6D-C584-4781-A54F-359800D46A1E}" type="presOf" srcId="{27C770A3-AEBE-4AF7-BE2B-3A6CDA6CA86A}" destId="{E7DF8BFE-35B6-48E2-A7ED-6E3C08037686}" srcOrd="0" destOrd="0" presId="urn:microsoft.com/office/officeart/2008/layout/VerticalAccentList"/>
    <dgm:cxn modelId="{23283356-013E-4D18-B426-6A024BCBEC17}" srcId="{1F40C41C-DBA3-4A39-B1EE-75C854D80206}" destId="{27C770A3-AEBE-4AF7-BE2B-3A6CDA6CA86A}" srcOrd="0" destOrd="0" parTransId="{64178879-D3CA-47B3-B6F5-68E491B49578}" sibTransId="{ADB47E26-5651-4DB2-897E-18990CF4A23D}"/>
    <dgm:cxn modelId="{5AB58DF9-154D-4B76-B58B-57F021ED5CC7}" type="presParOf" srcId="{207F4723-C3FE-4159-999E-14A12CF76D30}" destId="{3E4DBB2B-0B85-49CA-B6A8-D36902394921}" srcOrd="0" destOrd="0" presId="urn:microsoft.com/office/officeart/2008/layout/VerticalAccentList"/>
    <dgm:cxn modelId="{63B8EE4B-58ED-4D98-A2A7-1DDC7EE320A5}" type="presParOf" srcId="{3E4DBB2B-0B85-49CA-B6A8-D36902394921}" destId="{E7DF8BFE-35B6-48E2-A7ED-6E3C08037686}" srcOrd="0" destOrd="0" presId="urn:microsoft.com/office/officeart/2008/layout/VerticalAccentList"/>
    <dgm:cxn modelId="{EBA20229-566E-4497-82FC-E923D4286F83}" type="presParOf" srcId="{207F4723-C3FE-4159-999E-14A12CF76D30}" destId="{5F147C04-EBBF-4C79-9BFC-321E6BE5E5FF}" srcOrd="1" destOrd="0" presId="urn:microsoft.com/office/officeart/2008/layout/VerticalAccentList"/>
    <dgm:cxn modelId="{2BFD5BAD-3615-460B-B392-A2EF48571384}" type="presParOf" srcId="{5F147C04-EBBF-4C79-9BFC-321E6BE5E5FF}" destId="{9ED14E7A-F919-47AA-8B8B-69F029D6ECCD}" srcOrd="0" destOrd="0" presId="urn:microsoft.com/office/officeart/2008/layout/VerticalAccentList"/>
    <dgm:cxn modelId="{51A67EFA-90D3-426F-AE20-7E9F1F4FB407}" type="presParOf" srcId="{5F147C04-EBBF-4C79-9BFC-321E6BE5E5FF}" destId="{19C2735C-4055-4053-8E17-A9BA7D382C3A}" srcOrd="1" destOrd="0" presId="urn:microsoft.com/office/officeart/2008/layout/VerticalAccentList"/>
    <dgm:cxn modelId="{53CE4BA3-7D5E-4218-81CD-D639928234D3}" type="presParOf" srcId="{5F147C04-EBBF-4C79-9BFC-321E6BE5E5FF}" destId="{59B061A6-228C-4F08-9062-91904B5C8324}" srcOrd="2" destOrd="0" presId="urn:microsoft.com/office/officeart/2008/layout/VerticalAccentList"/>
    <dgm:cxn modelId="{504F2444-1607-4D3B-8302-CDBCF9D501F7}" type="presParOf" srcId="{5F147C04-EBBF-4C79-9BFC-321E6BE5E5FF}" destId="{1F121AB5-58B9-4C7A-9625-AFB3587CCE7E}" srcOrd="3" destOrd="0" presId="urn:microsoft.com/office/officeart/2008/layout/VerticalAccentList"/>
    <dgm:cxn modelId="{07DC0148-FD0A-40EA-8F1B-0519F41BF9D1}" type="presParOf" srcId="{5F147C04-EBBF-4C79-9BFC-321E6BE5E5FF}" destId="{4F8AA4C6-2416-488C-BE32-1A42373B92CC}" srcOrd="4" destOrd="0" presId="urn:microsoft.com/office/officeart/2008/layout/VerticalAccentList"/>
    <dgm:cxn modelId="{73B8658B-4482-4867-A217-28FCCA4B1502}" type="presParOf" srcId="{5F147C04-EBBF-4C79-9BFC-321E6BE5E5FF}" destId="{6F461FFC-0BE5-4789-8941-95774660752D}" srcOrd="5" destOrd="0" presId="urn:microsoft.com/office/officeart/2008/layout/VerticalAccentList"/>
    <dgm:cxn modelId="{9052BED9-D19C-46B8-94D7-A8CF7BE62CD7}" type="presParOf" srcId="{5F147C04-EBBF-4C79-9BFC-321E6BE5E5FF}" destId="{34A721BD-432D-40C6-81DC-1F32F164CCD2}" srcOrd="6" destOrd="0" presId="urn:microsoft.com/office/officeart/2008/layout/VerticalAccentList"/>
    <dgm:cxn modelId="{205438BE-682C-45D2-A2BF-60B954787CF4}" type="presParOf" srcId="{5F147C04-EBBF-4C79-9BFC-321E6BE5E5FF}" destId="{7B7D10D4-3EE5-4430-8FC5-1B3D42E7D27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40C41C-DBA3-4A39-B1EE-75C854D8020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kumimoji="1" lang="ja-JP" altLang="en-US"/>
        </a:p>
      </dgm:t>
    </dgm:pt>
    <dgm:pt modelId="{27C770A3-AEBE-4AF7-BE2B-3A6CDA6CA86A}">
      <dgm:prSet phldrT="[テキスト]" custT="1"/>
      <dgm:spPr/>
      <dgm:t>
        <a:bodyPr/>
        <a:lstStyle/>
        <a:p>
          <a:pPr algn="l"/>
          <a:r>
            <a:rPr kumimoji="1" lang="ja-JP" altLang="en-US" sz="3000" b="1" dirty="0">
              <a:latin typeface="+mj-ea"/>
              <a:ea typeface="+mj-ea"/>
            </a:rPr>
            <a:t>第４回指導案検討会　　</a:t>
          </a:r>
          <a:r>
            <a:rPr kumimoji="1" lang="en-US" altLang="ja-JP" sz="2400" b="0" u="sng"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u="sng" dirty="0">
              <a:solidFill>
                <a:srgbClr val="FF0000"/>
              </a:solidFill>
              <a:latin typeface="HG丸ｺﾞｼｯｸM-PRO" panose="020F0600000000000000" pitchFamily="50" charset="-128"/>
              <a:ea typeface="HG丸ｺﾞｼｯｸM-PRO" panose="020F0600000000000000" pitchFamily="50" charset="-128"/>
            </a:rPr>
            <a:t>参考：学習指導案（第３稿）</a:t>
          </a:r>
          <a:endParaRPr kumimoji="1" lang="ja-JP" altLang="en-US" sz="2400" b="1" dirty="0">
            <a:latin typeface="+mj-ea"/>
            <a:ea typeface="+mj-ea"/>
          </a:endParaRPr>
        </a:p>
      </dgm:t>
    </dgm:pt>
    <dgm:pt modelId="{64178879-D3CA-47B3-B6F5-68E491B49578}" type="parTrans" cxnId="{23283356-013E-4D18-B426-6A024BCBEC17}">
      <dgm:prSet/>
      <dgm:spPr/>
      <dgm:t>
        <a:bodyPr/>
        <a:lstStyle/>
        <a:p>
          <a:pPr algn="l"/>
          <a:endParaRPr kumimoji="1" lang="ja-JP" altLang="en-US" b="1">
            <a:latin typeface="+mj-ea"/>
            <a:ea typeface="+mj-ea"/>
          </a:endParaRPr>
        </a:p>
      </dgm:t>
    </dgm:pt>
    <dgm:pt modelId="{ADB47E26-5651-4DB2-897E-18990CF4A23D}" type="sibTrans" cxnId="{23283356-013E-4D18-B426-6A024BCBEC17}">
      <dgm:prSet/>
      <dgm:spPr/>
      <dgm:t>
        <a:bodyPr/>
        <a:lstStyle/>
        <a:p>
          <a:pPr algn="l"/>
          <a:endParaRPr kumimoji="1" lang="ja-JP" altLang="en-US" b="1">
            <a:latin typeface="+mj-ea"/>
            <a:ea typeface="+mj-ea"/>
          </a:endParaRPr>
        </a:p>
      </dgm:t>
    </dgm:pt>
    <dgm:pt modelId="{DE6AB63A-E705-4412-B9F2-E018D284BB7B}">
      <dgm:prSet phldrT="[テキスト]" custT="1"/>
      <dgm:spPr/>
      <dgm:t>
        <a:bodyPr/>
        <a:lstStyle/>
        <a:p>
          <a:pPr algn="l">
            <a:lnSpc>
              <a:spcPts val="1000"/>
            </a:lnSpc>
          </a:pPr>
          <a:r>
            <a:rPr kumimoji="1" lang="ja-JP" altLang="en-US" sz="2000" b="1" dirty="0">
              <a:latin typeface="+mj-ea"/>
              <a:ea typeface="+mj-ea"/>
            </a:rPr>
            <a:t>・パフォーマンステストに至るまでの授業における指導方法に関する協議</a:t>
          </a:r>
          <a:endParaRPr kumimoji="1" lang="en-US" altLang="ja-JP" sz="2000" b="1" dirty="0">
            <a:latin typeface="+mj-ea"/>
            <a:ea typeface="+mj-ea"/>
          </a:endParaRPr>
        </a:p>
        <a:p>
          <a:pPr algn="l">
            <a:lnSpc>
              <a:spcPts val="1000"/>
            </a:lnSpc>
          </a:pPr>
          <a:r>
            <a:rPr kumimoji="1" lang="ja-JP" altLang="en-US" sz="2000" b="1" dirty="0"/>
            <a:t>・パフォーマンステストの実施方法及び手順の確認</a:t>
          </a:r>
          <a:endParaRPr kumimoji="1" lang="en-US" altLang="ja-JP" sz="2000" b="1" dirty="0">
            <a:latin typeface="+mj-ea"/>
            <a:ea typeface="+mj-ea"/>
          </a:endParaRPr>
        </a:p>
      </dgm:t>
    </dgm:pt>
    <dgm:pt modelId="{87624448-AA70-4046-9B8A-29712ADD97D7}" type="parTrans" cxnId="{12ED022B-8C75-4806-B0A0-1A112B26F31F}">
      <dgm:prSet/>
      <dgm:spPr/>
      <dgm:t>
        <a:bodyPr/>
        <a:lstStyle/>
        <a:p>
          <a:pPr algn="l"/>
          <a:endParaRPr kumimoji="1" lang="ja-JP" altLang="en-US" b="1">
            <a:latin typeface="+mj-ea"/>
            <a:ea typeface="+mj-ea"/>
          </a:endParaRPr>
        </a:p>
      </dgm:t>
    </dgm:pt>
    <dgm:pt modelId="{B83A062B-747C-4AFC-A015-18798AD2EED1}" type="sibTrans" cxnId="{12ED022B-8C75-4806-B0A0-1A112B26F31F}">
      <dgm:prSet/>
      <dgm:spPr/>
      <dgm:t>
        <a:bodyPr/>
        <a:lstStyle/>
        <a:p>
          <a:pPr algn="l"/>
          <a:endParaRPr kumimoji="1" lang="ja-JP" altLang="en-US" b="1">
            <a:latin typeface="+mj-ea"/>
            <a:ea typeface="+mj-ea"/>
          </a:endParaRPr>
        </a:p>
      </dgm:t>
    </dgm:pt>
    <dgm:pt modelId="{207F4723-C3FE-4159-999E-14A12CF76D30}" type="pres">
      <dgm:prSet presAssocID="{1F40C41C-DBA3-4A39-B1EE-75C854D80206}" presName="Name0" presStyleCnt="0">
        <dgm:presLayoutVars>
          <dgm:chMax/>
          <dgm:chPref/>
          <dgm:dir/>
        </dgm:presLayoutVars>
      </dgm:prSet>
      <dgm:spPr/>
    </dgm:pt>
    <dgm:pt modelId="{3E4DBB2B-0B85-49CA-B6A8-D36902394921}" type="pres">
      <dgm:prSet presAssocID="{27C770A3-AEBE-4AF7-BE2B-3A6CDA6CA86A}" presName="parenttextcomposite" presStyleCnt="0"/>
      <dgm:spPr/>
    </dgm:pt>
    <dgm:pt modelId="{E7DF8BFE-35B6-48E2-A7ED-6E3C08037686}" type="pres">
      <dgm:prSet presAssocID="{27C770A3-AEBE-4AF7-BE2B-3A6CDA6CA86A}" presName="parenttext" presStyleLbl="revTx" presStyleIdx="0" presStyleCnt="1">
        <dgm:presLayoutVars>
          <dgm:chMax/>
          <dgm:chPref val="2"/>
          <dgm:bulletEnabled val="1"/>
        </dgm:presLayoutVars>
      </dgm:prSet>
      <dgm:spPr/>
    </dgm:pt>
    <dgm:pt modelId="{5F147C04-EBBF-4C79-9BFC-321E6BE5E5FF}" type="pres">
      <dgm:prSet presAssocID="{27C770A3-AEBE-4AF7-BE2B-3A6CDA6CA86A}" presName="composite" presStyleCnt="0"/>
      <dgm:spPr/>
    </dgm:pt>
    <dgm:pt modelId="{9ED14E7A-F919-47AA-8B8B-69F029D6ECCD}" type="pres">
      <dgm:prSet presAssocID="{27C770A3-AEBE-4AF7-BE2B-3A6CDA6CA86A}" presName="chevron1" presStyleLbl="alignNode1" presStyleIdx="0" presStyleCnt="7"/>
      <dgm:spPr/>
    </dgm:pt>
    <dgm:pt modelId="{19C2735C-4055-4053-8E17-A9BA7D382C3A}" type="pres">
      <dgm:prSet presAssocID="{27C770A3-AEBE-4AF7-BE2B-3A6CDA6CA86A}" presName="chevron2" presStyleLbl="alignNode1" presStyleIdx="1" presStyleCnt="7"/>
      <dgm:spPr/>
    </dgm:pt>
    <dgm:pt modelId="{59B061A6-228C-4F08-9062-91904B5C8324}" type="pres">
      <dgm:prSet presAssocID="{27C770A3-AEBE-4AF7-BE2B-3A6CDA6CA86A}" presName="chevron3" presStyleLbl="alignNode1" presStyleIdx="2" presStyleCnt="7"/>
      <dgm:spPr/>
    </dgm:pt>
    <dgm:pt modelId="{1F121AB5-58B9-4C7A-9625-AFB3587CCE7E}" type="pres">
      <dgm:prSet presAssocID="{27C770A3-AEBE-4AF7-BE2B-3A6CDA6CA86A}" presName="chevron4" presStyleLbl="alignNode1" presStyleIdx="3" presStyleCnt="7"/>
      <dgm:spPr/>
    </dgm:pt>
    <dgm:pt modelId="{4F8AA4C6-2416-488C-BE32-1A42373B92CC}" type="pres">
      <dgm:prSet presAssocID="{27C770A3-AEBE-4AF7-BE2B-3A6CDA6CA86A}" presName="chevron5" presStyleLbl="alignNode1" presStyleIdx="4" presStyleCnt="7"/>
      <dgm:spPr/>
    </dgm:pt>
    <dgm:pt modelId="{6F461FFC-0BE5-4789-8941-95774660752D}" type="pres">
      <dgm:prSet presAssocID="{27C770A3-AEBE-4AF7-BE2B-3A6CDA6CA86A}" presName="chevron6" presStyleLbl="alignNode1" presStyleIdx="5" presStyleCnt="7"/>
      <dgm:spPr/>
    </dgm:pt>
    <dgm:pt modelId="{34A721BD-432D-40C6-81DC-1F32F164CCD2}" type="pres">
      <dgm:prSet presAssocID="{27C770A3-AEBE-4AF7-BE2B-3A6CDA6CA86A}" presName="chevron7" presStyleLbl="alignNode1" presStyleIdx="6" presStyleCnt="7"/>
      <dgm:spPr/>
    </dgm:pt>
    <dgm:pt modelId="{7B7D10D4-3EE5-4430-8FC5-1B3D42E7D271}" type="pres">
      <dgm:prSet presAssocID="{27C770A3-AEBE-4AF7-BE2B-3A6CDA6CA86A}" presName="childtext" presStyleLbl="solidFgAcc1" presStyleIdx="0" presStyleCnt="1" custScaleX="109685">
        <dgm:presLayoutVars>
          <dgm:chMax/>
          <dgm:chPref val="0"/>
          <dgm:bulletEnabled val="1"/>
        </dgm:presLayoutVars>
      </dgm:prSet>
      <dgm:spPr/>
    </dgm:pt>
  </dgm:ptLst>
  <dgm:cxnLst>
    <dgm:cxn modelId="{9D4DD30D-72C4-4397-B02F-BF9B3E02177E}" type="presOf" srcId="{DE6AB63A-E705-4412-B9F2-E018D284BB7B}" destId="{7B7D10D4-3EE5-4430-8FC5-1B3D42E7D271}" srcOrd="0" destOrd="0" presId="urn:microsoft.com/office/officeart/2008/layout/VerticalAccentList"/>
    <dgm:cxn modelId="{DAA6080F-0C8E-402D-AA86-F0A0C1316290}" type="presOf" srcId="{1F40C41C-DBA3-4A39-B1EE-75C854D80206}" destId="{207F4723-C3FE-4159-999E-14A12CF76D30}" srcOrd="0" destOrd="0" presId="urn:microsoft.com/office/officeart/2008/layout/VerticalAccentList"/>
    <dgm:cxn modelId="{12ED022B-8C75-4806-B0A0-1A112B26F31F}" srcId="{27C770A3-AEBE-4AF7-BE2B-3A6CDA6CA86A}" destId="{DE6AB63A-E705-4412-B9F2-E018D284BB7B}" srcOrd="0" destOrd="0" parTransId="{87624448-AA70-4046-9B8A-29712ADD97D7}" sibTransId="{B83A062B-747C-4AFC-A015-18798AD2EED1}"/>
    <dgm:cxn modelId="{EAC10F6D-C584-4781-A54F-359800D46A1E}" type="presOf" srcId="{27C770A3-AEBE-4AF7-BE2B-3A6CDA6CA86A}" destId="{E7DF8BFE-35B6-48E2-A7ED-6E3C08037686}" srcOrd="0" destOrd="0" presId="urn:microsoft.com/office/officeart/2008/layout/VerticalAccentList"/>
    <dgm:cxn modelId="{23283356-013E-4D18-B426-6A024BCBEC17}" srcId="{1F40C41C-DBA3-4A39-B1EE-75C854D80206}" destId="{27C770A3-AEBE-4AF7-BE2B-3A6CDA6CA86A}" srcOrd="0" destOrd="0" parTransId="{64178879-D3CA-47B3-B6F5-68E491B49578}" sibTransId="{ADB47E26-5651-4DB2-897E-18990CF4A23D}"/>
    <dgm:cxn modelId="{5AB58DF9-154D-4B76-B58B-57F021ED5CC7}" type="presParOf" srcId="{207F4723-C3FE-4159-999E-14A12CF76D30}" destId="{3E4DBB2B-0B85-49CA-B6A8-D36902394921}" srcOrd="0" destOrd="0" presId="urn:microsoft.com/office/officeart/2008/layout/VerticalAccentList"/>
    <dgm:cxn modelId="{63B8EE4B-58ED-4D98-A2A7-1DDC7EE320A5}" type="presParOf" srcId="{3E4DBB2B-0B85-49CA-B6A8-D36902394921}" destId="{E7DF8BFE-35B6-48E2-A7ED-6E3C08037686}" srcOrd="0" destOrd="0" presId="urn:microsoft.com/office/officeart/2008/layout/VerticalAccentList"/>
    <dgm:cxn modelId="{EBA20229-566E-4497-82FC-E923D4286F83}" type="presParOf" srcId="{207F4723-C3FE-4159-999E-14A12CF76D30}" destId="{5F147C04-EBBF-4C79-9BFC-321E6BE5E5FF}" srcOrd="1" destOrd="0" presId="urn:microsoft.com/office/officeart/2008/layout/VerticalAccentList"/>
    <dgm:cxn modelId="{2BFD5BAD-3615-460B-B392-A2EF48571384}" type="presParOf" srcId="{5F147C04-EBBF-4C79-9BFC-321E6BE5E5FF}" destId="{9ED14E7A-F919-47AA-8B8B-69F029D6ECCD}" srcOrd="0" destOrd="0" presId="urn:microsoft.com/office/officeart/2008/layout/VerticalAccentList"/>
    <dgm:cxn modelId="{51A67EFA-90D3-426F-AE20-7E9F1F4FB407}" type="presParOf" srcId="{5F147C04-EBBF-4C79-9BFC-321E6BE5E5FF}" destId="{19C2735C-4055-4053-8E17-A9BA7D382C3A}" srcOrd="1" destOrd="0" presId="urn:microsoft.com/office/officeart/2008/layout/VerticalAccentList"/>
    <dgm:cxn modelId="{53CE4BA3-7D5E-4218-81CD-D639928234D3}" type="presParOf" srcId="{5F147C04-EBBF-4C79-9BFC-321E6BE5E5FF}" destId="{59B061A6-228C-4F08-9062-91904B5C8324}" srcOrd="2" destOrd="0" presId="urn:microsoft.com/office/officeart/2008/layout/VerticalAccentList"/>
    <dgm:cxn modelId="{504F2444-1607-4D3B-8302-CDBCF9D501F7}" type="presParOf" srcId="{5F147C04-EBBF-4C79-9BFC-321E6BE5E5FF}" destId="{1F121AB5-58B9-4C7A-9625-AFB3587CCE7E}" srcOrd="3" destOrd="0" presId="urn:microsoft.com/office/officeart/2008/layout/VerticalAccentList"/>
    <dgm:cxn modelId="{07DC0148-FD0A-40EA-8F1B-0519F41BF9D1}" type="presParOf" srcId="{5F147C04-EBBF-4C79-9BFC-321E6BE5E5FF}" destId="{4F8AA4C6-2416-488C-BE32-1A42373B92CC}" srcOrd="4" destOrd="0" presId="urn:microsoft.com/office/officeart/2008/layout/VerticalAccentList"/>
    <dgm:cxn modelId="{73B8658B-4482-4867-A217-28FCCA4B1502}" type="presParOf" srcId="{5F147C04-EBBF-4C79-9BFC-321E6BE5E5FF}" destId="{6F461FFC-0BE5-4789-8941-95774660752D}" srcOrd="5" destOrd="0" presId="urn:microsoft.com/office/officeart/2008/layout/VerticalAccentList"/>
    <dgm:cxn modelId="{9052BED9-D19C-46B8-94D7-A8CF7BE62CD7}" type="presParOf" srcId="{5F147C04-EBBF-4C79-9BFC-321E6BE5E5FF}" destId="{34A721BD-432D-40C6-81DC-1F32F164CCD2}" srcOrd="6" destOrd="0" presId="urn:microsoft.com/office/officeart/2008/layout/VerticalAccentList"/>
    <dgm:cxn modelId="{205438BE-682C-45D2-A2BF-60B954787CF4}" type="presParOf" srcId="{5F147C04-EBBF-4C79-9BFC-321E6BE5E5FF}" destId="{7B7D10D4-3EE5-4430-8FC5-1B3D42E7D27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40C41C-DBA3-4A39-B1EE-75C854D8020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kumimoji="1" lang="ja-JP" altLang="en-US"/>
        </a:p>
      </dgm:t>
    </dgm:pt>
    <dgm:pt modelId="{27C770A3-AEBE-4AF7-BE2B-3A6CDA6CA86A}">
      <dgm:prSet phldrT="[テキスト]" custT="1"/>
      <dgm:spPr/>
      <dgm:t>
        <a:bodyPr/>
        <a:lstStyle/>
        <a:p>
          <a:pPr algn="l"/>
          <a:r>
            <a:rPr kumimoji="1" lang="ja-JP" altLang="en-US" sz="3000" b="1" dirty="0"/>
            <a:t>第１回事後検討会</a:t>
          </a:r>
          <a:endParaRPr kumimoji="1" lang="ja-JP" altLang="en-US" sz="2400" b="1" dirty="0">
            <a:latin typeface="+mj-ea"/>
            <a:ea typeface="+mj-ea"/>
          </a:endParaRPr>
        </a:p>
      </dgm:t>
    </dgm:pt>
    <dgm:pt modelId="{64178879-D3CA-47B3-B6F5-68E491B49578}" type="parTrans" cxnId="{23283356-013E-4D18-B426-6A024BCBEC17}">
      <dgm:prSet/>
      <dgm:spPr/>
      <dgm:t>
        <a:bodyPr/>
        <a:lstStyle/>
        <a:p>
          <a:pPr algn="l"/>
          <a:endParaRPr kumimoji="1" lang="ja-JP" altLang="en-US" b="1">
            <a:latin typeface="+mj-ea"/>
            <a:ea typeface="+mj-ea"/>
          </a:endParaRPr>
        </a:p>
      </dgm:t>
    </dgm:pt>
    <dgm:pt modelId="{ADB47E26-5651-4DB2-897E-18990CF4A23D}" type="sibTrans" cxnId="{23283356-013E-4D18-B426-6A024BCBEC17}">
      <dgm:prSet/>
      <dgm:spPr/>
      <dgm:t>
        <a:bodyPr/>
        <a:lstStyle/>
        <a:p>
          <a:pPr algn="l"/>
          <a:endParaRPr kumimoji="1" lang="ja-JP" altLang="en-US" b="1">
            <a:latin typeface="+mj-ea"/>
            <a:ea typeface="+mj-ea"/>
          </a:endParaRPr>
        </a:p>
      </dgm:t>
    </dgm:pt>
    <dgm:pt modelId="{DE6AB63A-E705-4412-B9F2-E018D284BB7B}">
      <dgm:prSet phldrT="[テキスト]" custT="1"/>
      <dgm:spPr/>
      <dgm:t>
        <a:bodyPr/>
        <a:lstStyle/>
        <a:p>
          <a:pPr algn="l">
            <a:lnSpc>
              <a:spcPts val="1000"/>
            </a:lnSpc>
          </a:pPr>
          <a:r>
            <a:rPr kumimoji="1" lang="ja-JP" altLang="en-US" sz="2000" b="1" dirty="0">
              <a:latin typeface="+mj-ea"/>
              <a:ea typeface="+mj-ea"/>
            </a:rPr>
            <a:t>・研究授業についての振り返り</a:t>
          </a:r>
          <a:endParaRPr kumimoji="1" lang="en-US" altLang="ja-JP" sz="2000" b="1" dirty="0">
            <a:latin typeface="+mj-ea"/>
            <a:ea typeface="+mj-ea"/>
          </a:endParaRPr>
        </a:p>
        <a:p>
          <a:pPr algn="l">
            <a:lnSpc>
              <a:spcPts val="1000"/>
            </a:lnSpc>
          </a:pPr>
          <a:r>
            <a:rPr kumimoji="1" lang="ja-JP" altLang="en-US" sz="2000" b="1" dirty="0"/>
            <a:t>・研究協議についての振り返り</a:t>
          </a:r>
          <a:endParaRPr kumimoji="1" lang="en-US" altLang="ja-JP" sz="2000" b="1" dirty="0">
            <a:latin typeface="+mj-ea"/>
            <a:ea typeface="+mj-ea"/>
          </a:endParaRPr>
        </a:p>
      </dgm:t>
    </dgm:pt>
    <dgm:pt modelId="{87624448-AA70-4046-9B8A-29712ADD97D7}" type="parTrans" cxnId="{12ED022B-8C75-4806-B0A0-1A112B26F31F}">
      <dgm:prSet/>
      <dgm:spPr/>
      <dgm:t>
        <a:bodyPr/>
        <a:lstStyle/>
        <a:p>
          <a:pPr algn="l"/>
          <a:endParaRPr kumimoji="1" lang="ja-JP" altLang="en-US" b="1">
            <a:latin typeface="+mj-ea"/>
            <a:ea typeface="+mj-ea"/>
          </a:endParaRPr>
        </a:p>
      </dgm:t>
    </dgm:pt>
    <dgm:pt modelId="{B83A062B-747C-4AFC-A015-18798AD2EED1}" type="sibTrans" cxnId="{12ED022B-8C75-4806-B0A0-1A112B26F31F}">
      <dgm:prSet/>
      <dgm:spPr/>
      <dgm:t>
        <a:bodyPr/>
        <a:lstStyle/>
        <a:p>
          <a:pPr algn="l"/>
          <a:endParaRPr kumimoji="1" lang="ja-JP" altLang="en-US" b="1">
            <a:latin typeface="+mj-ea"/>
            <a:ea typeface="+mj-ea"/>
          </a:endParaRPr>
        </a:p>
      </dgm:t>
    </dgm:pt>
    <dgm:pt modelId="{207F4723-C3FE-4159-999E-14A12CF76D30}" type="pres">
      <dgm:prSet presAssocID="{1F40C41C-DBA3-4A39-B1EE-75C854D80206}" presName="Name0" presStyleCnt="0">
        <dgm:presLayoutVars>
          <dgm:chMax/>
          <dgm:chPref/>
          <dgm:dir/>
        </dgm:presLayoutVars>
      </dgm:prSet>
      <dgm:spPr/>
    </dgm:pt>
    <dgm:pt modelId="{3E4DBB2B-0B85-49CA-B6A8-D36902394921}" type="pres">
      <dgm:prSet presAssocID="{27C770A3-AEBE-4AF7-BE2B-3A6CDA6CA86A}" presName="parenttextcomposite" presStyleCnt="0"/>
      <dgm:spPr/>
    </dgm:pt>
    <dgm:pt modelId="{E7DF8BFE-35B6-48E2-A7ED-6E3C08037686}" type="pres">
      <dgm:prSet presAssocID="{27C770A3-AEBE-4AF7-BE2B-3A6CDA6CA86A}" presName="parenttext" presStyleLbl="revTx" presStyleIdx="0" presStyleCnt="1">
        <dgm:presLayoutVars>
          <dgm:chMax/>
          <dgm:chPref val="2"/>
          <dgm:bulletEnabled val="1"/>
        </dgm:presLayoutVars>
      </dgm:prSet>
      <dgm:spPr/>
    </dgm:pt>
    <dgm:pt modelId="{5F147C04-EBBF-4C79-9BFC-321E6BE5E5FF}" type="pres">
      <dgm:prSet presAssocID="{27C770A3-AEBE-4AF7-BE2B-3A6CDA6CA86A}" presName="composite" presStyleCnt="0"/>
      <dgm:spPr/>
    </dgm:pt>
    <dgm:pt modelId="{9ED14E7A-F919-47AA-8B8B-69F029D6ECCD}" type="pres">
      <dgm:prSet presAssocID="{27C770A3-AEBE-4AF7-BE2B-3A6CDA6CA86A}" presName="chevron1" presStyleLbl="alignNode1" presStyleIdx="0" presStyleCnt="7"/>
      <dgm:spPr/>
    </dgm:pt>
    <dgm:pt modelId="{19C2735C-4055-4053-8E17-A9BA7D382C3A}" type="pres">
      <dgm:prSet presAssocID="{27C770A3-AEBE-4AF7-BE2B-3A6CDA6CA86A}" presName="chevron2" presStyleLbl="alignNode1" presStyleIdx="1" presStyleCnt="7"/>
      <dgm:spPr/>
    </dgm:pt>
    <dgm:pt modelId="{59B061A6-228C-4F08-9062-91904B5C8324}" type="pres">
      <dgm:prSet presAssocID="{27C770A3-AEBE-4AF7-BE2B-3A6CDA6CA86A}" presName="chevron3" presStyleLbl="alignNode1" presStyleIdx="2" presStyleCnt="7"/>
      <dgm:spPr/>
    </dgm:pt>
    <dgm:pt modelId="{1F121AB5-58B9-4C7A-9625-AFB3587CCE7E}" type="pres">
      <dgm:prSet presAssocID="{27C770A3-AEBE-4AF7-BE2B-3A6CDA6CA86A}" presName="chevron4" presStyleLbl="alignNode1" presStyleIdx="3" presStyleCnt="7"/>
      <dgm:spPr/>
    </dgm:pt>
    <dgm:pt modelId="{4F8AA4C6-2416-488C-BE32-1A42373B92CC}" type="pres">
      <dgm:prSet presAssocID="{27C770A3-AEBE-4AF7-BE2B-3A6CDA6CA86A}" presName="chevron5" presStyleLbl="alignNode1" presStyleIdx="4" presStyleCnt="7"/>
      <dgm:spPr/>
    </dgm:pt>
    <dgm:pt modelId="{6F461FFC-0BE5-4789-8941-95774660752D}" type="pres">
      <dgm:prSet presAssocID="{27C770A3-AEBE-4AF7-BE2B-3A6CDA6CA86A}" presName="chevron6" presStyleLbl="alignNode1" presStyleIdx="5" presStyleCnt="7"/>
      <dgm:spPr/>
    </dgm:pt>
    <dgm:pt modelId="{34A721BD-432D-40C6-81DC-1F32F164CCD2}" type="pres">
      <dgm:prSet presAssocID="{27C770A3-AEBE-4AF7-BE2B-3A6CDA6CA86A}" presName="chevron7" presStyleLbl="alignNode1" presStyleIdx="6" presStyleCnt="7"/>
      <dgm:spPr/>
    </dgm:pt>
    <dgm:pt modelId="{7B7D10D4-3EE5-4430-8FC5-1B3D42E7D271}" type="pres">
      <dgm:prSet presAssocID="{27C770A3-AEBE-4AF7-BE2B-3A6CDA6CA86A}" presName="childtext" presStyleLbl="solidFgAcc1" presStyleIdx="0" presStyleCnt="1" custScaleX="109685">
        <dgm:presLayoutVars>
          <dgm:chMax/>
          <dgm:chPref val="0"/>
          <dgm:bulletEnabled val="1"/>
        </dgm:presLayoutVars>
      </dgm:prSet>
      <dgm:spPr/>
    </dgm:pt>
  </dgm:ptLst>
  <dgm:cxnLst>
    <dgm:cxn modelId="{9D4DD30D-72C4-4397-B02F-BF9B3E02177E}" type="presOf" srcId="{DE6AB63A-E705-4412-B9F2-E018D284BB7B}" destId="{7B7D10D4-3EE5-4430-8FC5-1B3D42E7D271}" srcOrd="0" destOrd="0" presId="urn:microsoft.com/office/officeart/2008/layout/VerticalAccentList"/>
    <dgm:cxn modelId="{DAA6080F-0C8E-402D-AA86-F0A0C1316290}" type="presOf" srcId="{1F40C41C-DBA3-4A39-B1EE-75C854D80206}" destId="{207F4723-C3FE-4159-999E-14A12CF76D30}" srcOrd="0" destOrd="0" presId="urn:microsoft.com/office/officeart/2008/layout/VerticalAccentList"/>
    <dgm:cxn modelId="{12ED022B-8C75-4806-B0A0-1A112B26F31F}" srcId="{27C770A3-AEBE-4AF7-BE2B-3A6CDA6CA86A}" destId="{DE6AB63A-E705-4412-B9F2-E018D284BB7B}" srcOrd="0" destOrd="0" parTransId="{87624448-AA70-4046-9B8A-29712ADD97D7}" sibTransId="{B83A062B-747C-4AFC-A015-18798AD2EED1}"/>
    <dgm:cxn modelId="{EAC10F6D-C584-4781-A54F-359800D46A1E}" type="presOf" srcId="{27C770A3-AEBE-4AF7-BE2B-3A6CDA6CA86A}" destId="{E7DF8BFE-35B6-48E2-A7ED-6E3C08037686}" srcOrd="0" destOrd="0" presId="urn:microsoft.com/office/officeart/2008/layout/VerticalAccentList"/>
    <dgm:cxn modelId="{23283356-013E-4D18-B426-6A024BCBEC17}" srcId="{1F40C41C-DBA3-4A39-B1EE-75C854D80206}" destId="{27C770A3-AEBE-4AF7-BE2B-3A6CDA6CA86A}" srcOrd="0" destOrd="0" parTransId="{64178879-D3CA-47B3-B6F5-68E491B49578}" sibTransId="{ADB47E26-5651-4DB2-897E-18990CF4A23D}"/>
    <dgm:cxn modelId="{5AB58DF9-154D-4B76-B58B-57F021ED5CC7}" type="presParOf" srcId="{207F4723-C3FE-4159-999E-14A12CF76D30}" destId="{3E4DBB2B-0B85-49CA-B6A8-D36902394921}" srcOrd="0" destOrd="0" presId="urn:microsoft.com/office/officeart/2008/layout/VerticalAccentList"/>
    <dgm:cxn modelId="{63B8EE4B-58ED-4D98-A2A7-1DDC7EE320A5}" type="presParOf" srcId="{3E4DBB2B-0B85-49CA-B6A8-D36902394921}" destId="{E7DF8BFE-35B6-48E2-A7ED-6E3C08037686}" srcOrd="0" destOrd="0" presId="urn:microsoft.com/office/officeart/2008/layout/VerticalAccentList"/>
    <dgm:cxn modelId="{EBA20229-566E-4497-82FC-E923D4286F83}" type="presParOf" srcId="{207F4723-C3FE-4159-999E-14A12CF76D30}" destId="{5F147C04-EBBF-4C79-9BFC-321E6BE5E5FF}" srcOrd="1" destOrd="0" presId="urn:microsoft.com/office/officeart/2008/layout/VerticalAccentList"/>
    <dgm:cxn modelId="{2BFD5BAD-3615-460B-B392-A2EF48571384}" type="presParOf" srcId="{5F147C04-EBBF-4C79-9BFC-321E6BE5E5FF}" destId="{9ED14E7A-F919-47AA-8B8B-69F029D6ECCD}" srcOrd="0" destOrd="0" presId="urn:microsoft.com/office/officeart/2008/layout/VerticalAccentList"/>
    <dgm:cxn modelId="{51A67EFA-90D3-426F-AE20-7E9F1F4FB407}" type="presParOf" srcId="{5F147C04-EBBF-4C79-9BFC-321E6BE5E5FF}" destId="{19C2735C-4055-4053-8E17-A9BA7D382C3A}" srcOrd="1" destOrd="0" presId="urn:microsoft.com/office/officeart/2008/layout/VerticalAccentList"/>
    <dgm:cxn modelId="{53CE4BA3-7D5E-4218-81CD-D639928234D3}" type="presParOf" srcId="{5F147C04-EBBF-4C79-9BFC-321E6BE5E5FF}" destId="{59B061A6-228C-4F08-9062-91904B5C8324}" srcOrd="2" destOrd="0" presId="urn:microsoft.com/office/officeart/2008/layout/VerticalAccentList"/>
    <dgm:cxn modelId="{504F2444-1607-4D3B-8302-CDBCF9D501F7}" type="presParOf" srcId="{5F147C04-EBBF-4C79-9BFC-321E6BE5E5FF}" destId="{1F121AB5-58B9-4C7A-9625-AFB3587CCE7E}" srcOrd="3" destOrd="0" presId="urn:microsoft.com/office/officeart/2008/layout/VerticalAccentList"/>
    <dgm:cxn modelId="{07DC0148-FD0A-40EA-8F1B-0519F41BF9D1}" type="presParOf" srcId="{5F147C04-EBBF-4C79-9BFC-321E6BE5E5FF}" destId="{4F8AA4C6-2416-488C-BE32-1A42373B92CC}" srcOrd="4" destOrd="0" presId="urn:microsoft.com/office/officeart/2008/layout/VerticalAccentList"/>
    <dgm:cxn modelId="{73B8658B-4482-4867-A217-28FCCA4B1502}" type="presParOf" srcId="{5F147C04-EBBF-4C79-9BFC-321E6BE5E5FF}" destId="{6F461FFC-0BE5-4789-8941-95774660752D}" srcOrd="5" destOrd="0" presId="urn:microsoft.com/office/officeart/2008/layout/VerticalAccentList"/>
    <dgm:cxn modelId="{9052BED9-D19C-46B8-94D7-A8CF7BE62CD7}" type="presParOf" srcId="{5F147C04-EBBF-4C79-9BFC-321E6BE5E5FF}" destId="{34A721BD-432D-40C6-81DC-1F32F164CCD2}" srcOrd="6" destOrd="0" presId="urn:microsoft.com/office/officeart/2008/layout/VerticalAccentList"/>
    <dgm:cxn modelId="{205438BE-682C-45D2-A2BF-60B954787CF4}" type="presParOf" srcId="{5F147C04-EBBF-4C79-9BFC-321E6BE5E5FF}" destId="{7B7D10D4-3EE5-4430-8FC5-1B3D42E7D27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0C41C-DBA3-4A39-B1EE-75C854D8020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kumimoji="1" lang="ja-JP" altLang="en-US"/>
        </a:p>
      </dgm:t>
    </dgm:pt>
    <dgm:pt modelId="{27C770A3-AEBE-4AF7-BE2B-3A6CDA6CA86A}">
      <dgm:prSet phldrT="[テキスト]" custT="1"/>
      <dgm:spPr/>
      <dgm:t>
        <a:bodyPr/>
        <a:lstStyle/>
        <a:p>
          <a:pPr algn="l"/>
          <a:r>
            <a:rPr kumimoji="1" lang="ja-JP" altLang="en-US" sz="3000" b="1" dirty="0"/>
            <a:t>第２回事後検討会兼セミナー振り返り</a:t>
          </a:r>
          <a:endParaRPr kumimoji="1" lang="ja-JP" altLang="en-US" sz="2400" b="1" dirty="0">
            <a:latin typeface="+mj-ea"/>
            <a:ea typeface="+mj-ea"/>
          </a:endParaRPr>
        </a:p>
      </dgm:t>
    </dgm:pt>
    <dgm:pt modelId="{64178879-D3CA-47B3-B6F5-68E491B49578}" type="parTrans" cxnId="{23283356-013E-4D18-B426-6A024BCBEC17}">
      <dgm:prSet/>
      <dgm:spPr/>
      <dgm:t>
        <a:bodyPr/>
        <a:lstStyle/>
        <a:p>
          <a:pPr algn="l"/>
          <a:endParaRPr kumimoji="1" lang="ja-JP" altLang="en-US" b="1">
            <a:latin typeface="+mj-ea"/>
            <a:ea typeface="+mj-ea"/>
          </a:endParaRPr>
        </a:p>
      </dgm:t>
    </dgm:pt>
    <dgm:pt modelId="{ADB47E26-5651-4DB2-897E-18990CF4A23D}" type="sibTrans" cxnId="{23283356-013E-4D18-B426-6A024BCBEC17}">
      <dgm:prSet/>
      <dgm:spPr/>
      <dgm:t>
        <a:bodyPr/>
        <a:lstStyle/>
        <a:p>
          <a:pPr algn="l"/>
          <a:endParaRPr kumimoji="1" lang="ja-JP" altLang="en-US" b="1">
            <a:latin typeface="+mj-ea"/>
            <a:ea typeface="+mj-ea"/>
          </a:endParaRPr>
        </a:p>
      </dgm:t>
    </dgm:pt>
    <dgm:pt modelId="{DE6AB63A-E705-4412-B9F2-E018D284BB7B}">
      <dgm:prSet phldrT="[テキスト]" custT="1"/>
      <dgm:spPr/>
      <dgm:t>
        <a:bodyPr/>
        <a:lstStyle/>
        <a:p>
          <a:pPr algn="l">
            <a:lnSpc>
              <a:spcPts val="1000"/>
            </a:lnSpc>
          </a:pPr>
          <a:r>
            <a:rPr kumimoji="1" lang="ja-JP" altLang="en-US" sz="2000" b="1" dirty="0">
              <a:latin typeface="+mj-ea"/>
              <a:ea typeface="+mj-ea"/>
            </a:rPr>
            <a:t>・</a:t>
          </a:r>
          <a:r>
            <a:rPr kumimoji="1" lang="ja-JP" altLang="en-US" sz="2000" b="1" dirty="0"/>
            <a:t>本単元のねらいについての振り返り</a:t>
          </a:r>
          <a:endParaRPr kumimoji="1" lang="en-US" altLang="ja-JP" sz="2000" b="1" dirty="0">
            <a:latin typeface="+mj-ea"/>
            <a:ea typeface="+mj-ea"/>
          </a:endParaRPr>
        </a:p>
        <a:p>
          <a:pPr algn="l">
            <a:lnSpc>
              <a:spcPts val="1000"/>
            </a:lnSpc>
          </a:pPr>
          <a:r>
            <a:rPr kumimoji="1" lang="ja-JP" altLang="en-US" sz="2000" b="1" dirty="0"/>
            <a:t>・本単元を通した生徒の変容や研究セミナー後の生徒の様子</a:t>
          </a:r>
          <a:endParaRPr kumimoji="1" lang="en-US" altLang="ja-JP" sz="2000" b="1" dirty="0"/>
        </a:p>
        <a:p>
          <a:pPr algn="l">
            <a:lnSpc>
              <a:spcPts val="1000"/>
            </a:lnSpc>
          </a:pPr>
          <a:r>
            <a:rPr kumimoji="1" lang="ja-JP" altLang="en-US" sz="2000" b="1" dirty="0">
              <a:latin typeface="+mj-ea"/>
              <a:ea typeface="+mj-ea"/>
            </a:rPr>
            <a:t>・</a:t>
          </a:r>
          <a:r>
            <a:rPr kumimoji="1" lang="ja-JP" altLang="en-US" sz="2000" b="1" dirty="0"/>
            <a:t>授業研究セミナー全体の振り返り</a:t>
          </a:r>
          <a:endParaRPr kumimoji="1" lang="en-US" altLang="ja-JP" sz="2000" b="1" dirty="0">
            <a:latin typeface="+mj-ea"/>
            <a:ea typeface="+mj-ea"/>
          </a:endParaRPr>
        </a:p>
      </dgm:t>
    </dgm:pt>
    <dgm:pt modelId="{87624448-AA70-4046-9B8A-29712ADD97D7}" type="parTrans" cxnId="{12ED022B-8C75-4806-B0A0-1A112B26F31F}">
      <dgm:prSet/>
      <dgm:spPr/>
      <dgm:t>
        <a:bodyPr/>
        <a:lstStyle/>
        <a:p>
          <a:pPr algn="l"/>
          <a:endParaRPr kumimoji="1" lang="ja-JP" altLang="en-US" b="1">
            <a:latin typeface="+mj-ea"/>
            <a:ea typeface="+mj-ea"/>
          </a:endParaRPr>
        </a:p>
      </dgm:t>
    </dgm:pt>
    <dgm:pt modelId="{B83A062B-747C-4AFC-A015-18798AD2EED1}" type="sibTrans" cxnId="{12ED022B-8C75-4806-B0A0-1A112B26F31F}">
      <dgm:prSet/>
      <dgm:spPr/>
      <dgm:t>
        <a:bodyPr/>
        <a:lstStyle/>
        <a:p>
          <a:pPr algn="l"/>
          <a:endParaRPr kumimoji="1" lang="ja-JP" altLang="en-US" b="1">
            <a:latin typeface="+mj-ea"/>
            <a:ea typeface="+mj-ea"/>
          </a:endParaRPr>
        </a:p>
      </dgm:t>
    </dgm:pt>
    <dgm:pt modelId="{207F4723-C3FE-4159-999E-14A12CF76D30}" type="pres">
      <dgm:prSet presAssocID="{1F40C41C-DBA3-4A39-B1EE-75C854D80206}" presName="Name0" presStyleCnt="0">
        <dgm:presLayoutVars>
          <dgm:chMax/>
          <dgm:chPref/>
          <dgm:dir/>
        </dgm:presLayoutVars>
      </dgm:prSet>
      <dgm:spPr/>
    </dgm:pt>
    <dgm:pt modelId="{3E4DBB2B-0B85-49CA-B6A8-D36902394921}" type="pres">
      <dgm:prSet presAssocID="{27C770A3-AEBE-4AF7-BE2B-3A6CDA6CA86A}" presName="parenttextcomposite" presStyleCnt="0"/>
      <dgm:spPr/>
    </dgm:pt>
    <dgm:pt modelId="{E7DF8BFE-35B6-48E2-A7ED-6E3C08037686}" type="pres">
      <dgm:prSet presAssocID="{27C770A3-AEBE-4AF7-BE2B-3A6CDA6CA86A}" presName="parenttext" presStyleLbl="revTx" presStyleIdx="0" presStyleCnt="1">
        <dgm:presLayoutVars>
          <dgm:chMax/>
          <dgm:chPref val="2"/>
          <dgm:bulletEnabled val="1"/>
        </dgm:presLayoutVars>
      </dgm:prSet>
      <dgm:spPr/>
    </dgm:pt>
    <dgm:pt modelId="{5F147C04-EBBF-4C79-9BFC-321E6BE5E5FF}" type="pres">
      <dgm:prSet presAssocID="{27C770A3-AEBE-4AF7-BE2B-3A6CDA6CA86A}" presName="composite" presStyleCnt="0"/>
      <dgm:spPr/>
    </dgm:pt>
    <dgm:pt modelId="{9ED14E7A-F919-47AA-8B8B-69F029D6ECCD}" type="pres">
      <dgm:prSet presAssocID="{27C770A3-AEBE-4AF7-BE2B-3A6CDA6CA86A}" presName="chevron1" presStyleLbl="alignNode1" presStyleIdx="0" presStyleCnt="7"/>
      <dgm:spPr/>
    </dgm:pt>
    <dgm:pt modelId="{19C2735C-4055-4053-8E17-A9BA7D382C3A}" type="pres">
      <dgm:prSet presAssocID="{27C770A3-AEBE-4AF7-BE2B-3A6CDA6CA86A}" presName="chevron2" presStyleLbl="alignNode1" presStyleIdx="1" presStyleCnt="7"/>
      <dgm:spPr/>
    </dgm:pt>
    <dgm:pt modelId="{59B061A6-228C-4F08-9062-91904B5C8324}" type="pres">
      <dgm:prSet presAssocID="{27C770A3-AEBE-4AF7-BE2B-3A6CDA6CA86A}" presName="chevron3" presStyleLbl="alignNode1" presStyleIdx="2" presStyleCnt="7"/>
      <dgm:spPr/>
    </dgm:pt>
    <dgm:pt modelId="{1F121AB5-58B9-4C7A-9625-AFB3587CCE7E}" type="pres">
      <dgm:prSet presAssocID="{27C770A3-AEBE-4AF7-BE2B-3A6CDA6CA86A}" presName="chevron4" presStyleLbl="alignNode1" presStyleIdx="3" presStyleCnt="7"/>
      <dgm:spPr/>
    </dgm:pt>
    <dgm:pt modelId="{4F8AA4C6-2416-488C-BE32-1A42373B92CC}" type="pres">
      <dgm:prSet presAssocID="{27C770A3-AEBE-4AF7-BE2B-3A6CDA6CA86A}" presName="chevron5" presStyleLbl="alignNode1" presStyleIdx="4" presStyleCnt="7"/>
      <dgm:spPr/>
    </dgm:pt>
    <dgm:pt modelId="{6F461FFC-0BE5-4789-8941-95774660752D}" type="pres">
      <dgm:prSet presAssocID="{27C770A3-AEBE-4AF7-BE2B-3A6CDA6CA86A}" presName="chevron6" presStyleLbl="alignNode1" presStyleIdx="5" presStyleCnt="7"/>
      <dgm:spPr/>
    </dgm:pt>
    <dgm:pt modelId="{34A721BD-432D-40C6-81DC-1F32F164CCD2}" type="pres">
      <dgm:prSet presAssocID="{27C770A3-AEBE-4AF7-BE2B-3A6CDA6CA86A}" presName="chevron7" presStyleLbl="alignNode1" presStyleIdx="6" presStyleCnt="7"/>
      <dgm:spPr/>
    </dgm:pt>
    <dgm:pt modelId="{7B7D10D4-3EE5-4430-8FC5-1B3D42E7D271}" type="pres">
      <dgm:prSet presAssocID="{27C770A3-AEBE-4AF7-BE2B-3A6CDA6CA86A}" presName="childtext" presStyleLbl="solidFgAcc1" presStyleIdx="0" presStyleCnt="1" custScaleX="109685">
        <dgm:presLayoutVars>
          <dgm:chMax/>
          <dgm:chPref val="0"/>
          <dgm:bulletEnabled val="1"/>
        </dgm:presLayoutVars>
      </dgm:prSet>
      <dgm:spPr/>
    </dgm:pt>
  </dgm:ptLst>
  <dgm:cxnLst>
    <dgm:cxn modelId="{9D4DD30D-72C4-4397-B02F-BF9B3E02177E}" type="presOf" srcId="{DE6AB63A-E705-4412-B9F2-E018D284BB7B}" destId="{7B7D10D4-3EE5-4430-8FC5-1B3D42E7D271}" srcOrd="0" destOrd="0" presId="urn:microsoft.com/office/officeart/2008/layout/VerticalAccentList"/>
    <dgm:cxn modelId="{DAA6080F-0C8E-402D-AA86-F0A0C1316290}" type="presOf" srcId="{1F40C41C-DBA3-4A39-B1EE-75C854D80206}" destId="{207F4723-C3FE-4159-999E-14A12CF76D30}" srcOrd="0" destOrd="0" presId="urn:microsoft.com/office/officeart/2008/layout/VerticalAccentList"/>
    <dgm:cxn modelId="{12ED022B-8C75-4806-B0A0-1A112B26F31F}" srcId="{27C770A3-AEBE-4AF7-BE2B-3A6CDA6CA86A}" destId="{DE6AB63A-E705-4412-B9F2-E018D284BB7B}" srcOrd="0" destOrd="0" parTransId="{87624448-AA70-4046-9B8A-29712ADD97D7}" sibTransId="{B83A062B-747C-4AFC-A015-18798AD2EED1}"/>
    <dgm:cxn modelId="{EAC10F6D-C584-4781-A54F-359800D46A1E}" type="presOf" srcId="{27C770A3-AEBE-4AF7-BE2B-3A6CDA6CA86A}" destId="{E7DF8BFE-35B6-48E2-A7ED-6E3C08037686}" srcOrd="0" destOrd="0" presId="urn:microsoft.com/office/officeart/2008/layout/VerticalAccentList"/>
    <dgm:cxn modelId="{23283356-013E-4D18-B426-6A024BCBEC17}" srcId="{1F40C41C-DBA3-4A39-B1EE-75C854D80206}" destId="{27C770A3-AEBE-4AF7-BE2B-3A6CDA6CA86A}" srcOrd="0" destOrd="0" parTransId="{64178879-D3CA-47B3-B6F5-68E491B49578}" sibTransId="{ADB47E26-5651-4DB2-897E-18990CF4A23D}"/>
    <dgm:cxn modelId="{5AB58DF9-154D-4B76-B58B-57F021ED5CC7}" type="presParOf" srcId="{207F4723-C3FE-4159-999E-14A12CF76D30}" destId="{3E4DBB2B-0B85-49CA-B6A8-D36902394921}" srcOrd="0" destOrd="0" presId="urn:microsoft.com/office/officeart/2008/layout/VerticalAccentList"/>
    <dgm:cxn modelId="{63B8EE4B-58ED-4D98-A2A7-1DDC7EE320A5}" type="presParOf" srcId="{3E4DBB2B-0B85-49CA-B6A8-D36902394921}" destId="{E7DF8BFE-35B6-48E2-A7ED-6E3C08037686}" srcOrd="0" destOrd="0" presId="urn:microsoft.com/office/officeart/2008/layout/VerticalAccentList"/>
    <dgm:cxn modelId="{EBA20229-566E-4497-82FC-E923D4286F83}" type="presParOf" srcId="{207F4723-C3FE-4159-999E-14A12CF76D30}" destId="{5F147C04-EBBF-4C79-9BFC-321E6BE5E5FF}" srcOrd="1" destOrd="0" presId="urn:microsoft.com/office/officeart/2008/layout/VerticalAccentList"/>
    <dgm:cxn modelId="{2BFD5BAD-3615-460B-B392-A2EF48571384}" type="presParOf" srcId="{5F147C04-EBBF-4C79-9BFC-321E6BE5E5FF}" destId="{9ED14E7A-F919-47AA-8B8B-69F029D6ECCD}" srcOrd="0" destOrd="0" presId="urn:microsoft.com/office/officeart/2008/layout/VerticalAccentList"/>
    <dgm:cxn modelId="{51A67EFA-90D3-426F-AE20-7E9F1F4FB407}" type="presParOf" srcId="{5F147C04-EBBF-4C79-9BFC-321E6BE5E5FF}" destId="{19C2735C-4055-4053-8E17-A9BA7D382C3A}" srcOrd="1" destOrd="0" presId="urn:microsoft.com/office/officeart/2008/layout/VerticalAccentList"/>
    <dgm:cxn modelId="{53CE4BA3-7D5E-4218-81CD-D639928234D3}" type="presParOf" srcId="{5F147C04-EBBF-4C79-9BFC-321E6BE5E5FF}" destId="{59B061A6-228C-4F08-9062-91904B5C8324}" srcOrd="2" destOrd="0" presId="urn:microsoft.com/office/officeart/2008/layout/VerticalAccentList"/>
    <dgm:cxn modelId="{504F2444-1607-4D3B-8302-CDBCF9D501F7}" type="presParOf" srcId="{5F147C04-EBBF-4C79-9BFC-321E6BE5E5FF}" destId="{1F121AB5-58B9-4C7A-9625-AFB3587CCE7E}" srcOrd="3" destOrd="0" presId="urn:microsoft.com/office/officeart/2008/layout/VerticalAccentList"/>
    <dgm:cxn modelId="{07DC0148-FD0A-40EA-8F1B-0519F41BF9D1}" type="presParOf" srcId="{5F147C04-EBBF-4C79-9BFC-321E6BE5E5FF}" destId="{4F8AA4C6-2416-488C-BE32-1A42373B92CC}" srcOrd="4" destOrd="0" presId="urn:microsoft.com/office/officeart/2008/layout/VerticalAccentList"/>
    <dgm:cxn modelId="{73B8658B-4482-4867-A217-28FCCA4B1502}" type="presParOf" srcId="{5F147C04-EBBF-4C79-9BFC-321E6BE5E5FF}" destId="{6F461FFC-0BE5-4789-8941-95774660752D}" srcOrd="5" destOrd="0" presId="urn:microsoft.com/office/officeart/2008/layout/VerticalAccentList"/>
    <dgm:cxn modelId="{9052BED9-D19C-46B8-94D7-A8CF7BE62CD7}" type="presParOf" srcId="{5F147C04-EBBF-4C79-9BFC-321E6BE5E5FF}" destId="{34A721BD-432D-40C6-81DC-1F32F164CCD2}" srcOrd="6" destOrd="0" presId="urn:microsoft.com/office/officeart/2008/layout/VerticalAccentList"/>
    <dgm:cxn modelId="{205438BE-682C-45D2-A2BF-60B954787CF4}" type="presParOf" srcId="{5F147C04-EBBF-4C79-9BFC-321E6BE5E5FF}" destId="{7B7D10D4-3EE5-4430-8FC5-1B3D42E7D27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8BFE-35B6-48E2-A7ED-6E3C08037686}">
      <dsp:nvSpPr>
        <dsp:cNvPr id="0" name=""/>
        <dsp:cNvSpPr/>
      </dsp:nvSpPr>
      <dsp:spPr>
        <a:xfrm>
          <a:off x="692706" y="1462"/>
          <a:ext cx="8522398" cy="77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kumimoji="1" lang="ja-JP" altLang="en-US" sz="2500" b="1" kern="1200" dirty="0"/>
            <a:t>第１回指導案検討会</a:t>
          </a:r>
        </a:p>
      </dsp:txBody>
      <dsp:txXfrm>
        <a:off x="692706" y="1462"/>
        <a:ext cx="8522398" cy="774763"/>
      </dsp:txXfrm>
    </dsp:sp>
    <dsp:sp modelId="{9ED14E7A-F919-47AA-8B8B-69F029D6ECCD}">
      <dsp:nvSpPr>
        <dsp:cNvPr id="0" name=""/>
        <dsp:cNvSpPr/>
      </dsp:nvSpPr>
      <dsp:spPr>
        <a:xfrm>
          <a:off x="1766589" y="776226"/>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735C-4055-4053-8E17-A9BA7D382C3A}">
      <dsp:nvSpPr>
        <dsp:cNvPr id="0" name=""/>
        <dsp:cNvSpPr/>
      </dsp:nvSpPr>
      <dsp:spPr>
        <a:xfrm>
          <a:off x="2964459" y="776226"/>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061A6-228C-4F08-9062-91904B5C8324}">
      <dsp:nvSpPr>
        <dsp:cNvPr id="0" name=""/>
        <dsp:cNvSpPr/>
      </dsp:nvSpPr>
      <dsp:spPr>
        <a:xfrm>
          <a:off x="4163277" y="776226"/>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21AB5-58B9-4C7A-9625-AFB3587CCE7E}">
      <dsp:nvSpPr>
        <dsp:cNvPr id="0" name=""/>
        <dsp:cNvSpPr/>
      </dsp:nvSpPr>
      <dsp:spPr>
        <a:xfrm>
          <a:off x="5361147" y="776226"/>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A4C6-2416-488C-BE32-1A42373B92CC}">
      <dsp:nvSpPr>
        <dsp:cNvPr id="0" name=""/>
        <dsp:cNvSpPr/>
      </dsp:nvSpPr>
      <dsp:spPr>
        <a:xfrm>
          <a:off x="6559964" y="776226"/>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61FFC-0BE5-4789-8941-95774660752D}">
      <dsp:nvSpPr>
        <dsp:cNvPr id="0" name=""/>
        <dsp:cNvSpPr/>
      </dsp:nvSpPr>
      <dsp:spPr>
        <a:xfrm>
          <a:off x="7757835" y="776226"/>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721BD-432D-40C6-81DC-1F32F164CCD2}">
      <dsp:nvSpPr>
        <dsp:cNvPr id="0" name=""/>
        <dsp:cNvSpPr/>
      </dsp:nvSpPr>
      <dsp:spPr>
        <a:xfrm>
          <a:off x="8956652" y="776226"/>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D10D4-3EE5-4430-8FC5-1B3D42E7D271}">
      <dsp:nvSpPr>
        <dsp:cNvPr id="0" name=""/>
        <dsp:cNvSpPr/>
      </dsp:nvSpPr>
      <dsp:spPr>
        <a:xfrm>
          <a:off x="692706" y="934048"/>
          <a:ext cx="10780954" cy="1262577"/>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ts val="1000"/>
            </a:lnSpc>
            <a:spcBef>
              <a:spcPct val="0"/>
            </a:spcBef>
            <a:spcAft>
              <a:spcPct val="35000"/>
            </a:spcAft>
            <a:buNone/>
          </a:pPr>
          <a:r>
            <a:rPr kumimoji="1" lang="ja-JP" altLang="en-US" sz="2000" b="1" kern="1200" dirty="0"/>
            <a:t>・アイスブレイク</a:t>
          </a:r>
          <a:endParaRPr kumimoji="1" lang="en-US" altLang="ja-JP" sz="2000" b="1" kern="1200" dirty="0"/>
        </a:p>
        <a:p>
          <a:pPr marL="0" lvl="0" indent="0" algn="l" defTabSz="889000">
            <a:lnSpc>
              <a:spcPts val="1000"/>
            </a:lnSpc>
            <a:spcBef>
              <a:spcPct val="0"/>
            </a:spcBef>
            <a:spcAft>
              <a:spcPct val="35000"/>
            </a:spcAft>
            <a:buNone/>
          </a:pPr>
          <a:r>
            <a:rPr kumimoji="1" lang="ja-JP" altLang="en-US" sz="2000" b="1" kern="1200" dirty="0"/>
            <a:t>・本授業研究全体のスケジュール及び指導案検討会の方向性の確認</a:t>
          </a:r>
          <a:endParaRPr kumimoji="1" lang="en-US" altLang="ja-JP" sz="2000" b="1" kern="1200" dirty="0"/>
        </a:p>
        <a:p>
          <a:pPr marL="0" lvl="0" indent="0" algn="l" defTabSz="889000">
            <a:lnSpc>
              <a:spcPts val="1000"/>
            </a:lnSpc>
            <a:spcBef>
              <a:spcPct val="0"/>
            </a:spcBef>
            <a:spcAft>
              <a:spcPct val="35000"/>
            </a:spcAft>
            <a:buNone/>
          </a:pPr>
          <a:r>
            <a:rPr kumimoji="1" lang="ja-JP" altLang="en-US" sz="2000" b="1" kern="1200" dirty="0"/>
            <a:t>・対象生徒の実態の共有と授業者が生徒に身に付けさせたい資質・能力の確認</a:t>
          </a:r>
        </a:p>
      </dsp:txBody>
      <dsp:txXfrm>
        <a:off x="692706" y="934048"/>
        <a:ext cx="10780954" cy="1262577"/>
      </dsp:txXfrm>
    </dsp:sp>
    <dsp:sp modelId="{7428E3AD-6BD2-4304-9698-BD7A55CA1EB7}">
      <dsp:nvSpPr>
        <dsp:cNvPr id="0" name=""/>
        <dsp:cNvSpPr/>
      </dsp:nvSpPr>
      <dsp:spPr>
        <a:xfrm>
          <a:off x="692706" y="2428907"/>
          <a:ext cx="8522398" cy="77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kumimoji="1" lang="ja-JP" altLang="en-US" sz="2500" b="1" kern="1200" dirty="0"/>
            <a:t>第２回指導案検討会</a:t>
          </a:r>
        </a:p>
      </dsp:txBody>
      <dsp:txXfrm>
        <a:off x="692706" y="2428907"/>
        <a:ext cx="8522398" cy="774763"/>
      </dsp:txXfrm>
    </dsp:sp>
    <dsp:sp modelId="{C3FD0C34-AFD6-483C-B020-24D108522ABD}">
      <dsp:nvSpPr>
        <dsp:cNvPr id="0" name=""/>
        <dsp:cNvSpPr/>
      </dsp:nvSpPr>
      <dsp:spPr>
        <a:xfrm>
          <a:off x="1762704" y="3203671"/>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BA0E3-E49B-4AC0-9085-1D51B38D8127}">
      <dsp:nvSpPr>
        <dsp:cNvPr id="0" name=""/>
        <dsp:cNvSpPr/>
      </dsp:nvSpPr>
      <dsp:spPr>
        <a:xfrm>
          <a:off x="2960574" y="3203671"/>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00319-0D89-43DD-8CA6-86F75D163D0E}">
      <dsp:nvSpPr>
        <dsp:cNvPr id="0" name=""/>
        <dsp:cNvSpPr/>
      </dsp:nvSpPr>
      <dsp:spPr>
        <a:xfrm>
          <a:off x="4159392" y="3203671"/>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3AA52-D406-459C-B985-39C39C625E63}">
      <dsp:nvSpPr>
        <dsp:cNvPr id="0" name=""/>
        <dsp:cNvSpPr/>
      </dsp:nvSpPr>
      <dsp:spPr>
        <a:xfrm>
          <a:off x="5357262" y="3203671"/>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BDA68-7551-4080-8B44-B8507BFD4779}">
      <dsp:nvSpPr>
        <dsp:cNvPr id="0" name=""/>
        <dsp:cNvSpPr/>
      </dsp:nvSpPr>
      <dsp:spPr>
        <a:xfrm>
          <a:off x="6556079" y="3203671"/>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96215-28B9-4DFC-A6B8-75DA468C54D8}">
      <dsp:nvSpPr>
        <dsp:cNvPr id="0" name=""/>
        <dsp:cNvSpPr/>
      </dsp:nvSpPr>
      <dsp:spPr>
        <a:xfrm>
          <a:off x="7753950" y="3203671"/>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E5E8D-46C9-46AA-A9B8-693E1DAF4097}">
      <dsp:nvSpPr>
        <dsp:cNvPr id="0" name=""/>
        <dsp:cNvSpPr/>
      </dsp:nvSpPr>
      <dsp:spPr>
        <a:xfrm>
          <a:off x="8952767" y="3203671"/>
          <a:ext cx="1994241" cy="1578221"/>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A7C4C-C9D6-4D40-B864-E3CB9BCEC24E}">
      <dsp:nvSpPr>
        <dsp:cNvPr id="0" name=""/>
        <dsp:cNvSpPr/>
      </dsp:nvSpPr>
      <dsp:spPr>
        <a:xfrm>
          <a:off x="692706" y="3361493"/>
          <a:ext cx="10773184" cy="1262577"/>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ts val="1500"/>
            </a:lnSpc>
            <a:spcBef>
              <a:spcPct val="0"/>
            </a:spcBef>
            <a:spcAft>
              <a:spcPct val="35000"/>
            </a:spcAft>
            <a:buNone/>
          </a:pPr>
          <a:r>
            <a:rPr kumimoji="1" lang="ja-JP" altLang="en-US" sz="2000" b="1" kern="1200" dirty="0"/>
            <a:t>・学校教育目標等及び生徒に身に付けさせたい資質・能力についての授業者からの説明</a:t>
          </a:r>
          <a:endParaRPr kumimoji="1" lang="en-US" altLang="ja-JP" sz="2000" b="1" kern="1200" dirty="0"/>
        </a:p>
        <a:p>
          <a:pPr marL="0" lvl="0" indent="0" algn="l" defTabSz="889000">
            <a:lnSpc>
              <a:spcPts val="1500"/>
            </a:lnSpc>
            <a:spcBef>
              <a:spcPct val="0"/>
            </a:spcBef>
            <a:spcAft>
              <a:spcPct val="35000"/>
            </a:spcAft>
            <a:buNone/>
          </a:pPr>
          <a:r>
            <a:rPr kumimoji="1" lang="ja-JP" altLang="en-US" sz="2000" b="1" kern="1200" dirty="0"/>
            <a:t>・生徒に身に付けさせたい資質・能力に係る協議</a:t>
          </a:r>
        </a:p>
      </dsp:txBody>
      <dsp:txXfrm>
        <a:off x="692706" y="3361493"/>
        <a:ext cx="10773184" cy="1262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8BFE-35B6-48E2-A7ED-6E3C08037686}">
      <dsp:nvSpPr>
        <dsp:cNvPr id="0" name=""/>
        <dsp:cNvSpPr/>
      </dsp:nvSpPr>
      <dsp:spPr>
        <a:xfrm>
          <a:off x="-74948" y="596692"/>
          <a:ext cx="10320684" cy="93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kumimoji="1" lang="ja-JP" altLang="en-US" sz="3000" b="1" kern="1200" dirty="0">
              <a:latin typeface="+mj-ea"/>
              <a:ea typeface="+mj-ea"/>
            </a:rPr>
            <a:t>第３回指導案検討会　　</a:t>
          </a:r>
          <a:r>
            <a:rPr kumimoji="1" lang="en-US" altLang="ja-JP" sz="2400" b="0" u="sng" kern="12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u="sng" kern="1200" dirty="0">
              <a:solidFill>
                <a:srgbClr val="FF0000"/>
              </a:solidFill>
              <a:latin typeface="HG丸ｺﾞｼｯｸM-PRO" panose="020F0600000000000000" pitchFamily="50" charset="-128"/>
              <a:ea typeface="HG丸ｺﾞｼｯｸM-PRO" panose="020F0600000000000000" pitchFamily="50" charset="-128"/>
            </a:rPr>
            <a:t>参考：学習指導案（第１稿）</a:t>
          </a:r>
          <a:endParaRPr kumimoji="1" lang="ja-JP" altLang="en-US" sz="3000" b="0" u="sng" kern="1200" dirty="0">
            <a:solidFill>
              <a:srgbClr val="FF0000"/>
            </a:solidFill>
            <a:latin typeface="HG丸ｺﾞｼｯｸM-PRO" panose="020F0600000000000000" pitchFamily="50" charset="-128"/>
            <a:ea typeface="HG丸ｺﾞｼｯｸM-PRO" panose="020F0600000000000000" pitchFamily="50" charset="-128"/>
          </a:endParaRPr>
        </a:p>
      </dsp:txBody>
      <dsp:txXfrm>
        <a:off x="-74948" y="596692"/>
        <a:ext cx="10320684" cy="938244"/>
      </dsp:txXfrm>
    </dsp:sp>
    <dsp:sp modelId="{9ED14E7A-F919-47AA-8B8B-69F029D6ECCD}">
      <dsp:nvSpPr>
        <dsp:cNvPr id="0" name=""/>
        <dsp:cNvSpPr/>
      </dsp:nvSpPr>
      <dsp:spPr>
        <a:xfrm>
          <a:off x="431327"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735C-4055-4053-8E17-A9BA7D382C3A}">
      <dsp:nvSpPr>
        <dsp:cNvPr id="0" name=""/>
        <dsp:cNvSpPr/>
      </dsp:nvSpPr>
      <dsp:spPr>
        <a:xfrm>
          <a:off x="1881957"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061A6-228C-4F08-9062-91904B5C8324}">
      <dsp:nvSpPr>
        <dsp:cNvPr id="0" name=""/>
        <dsp:cNvSpPr/>
      </dsp:nvSpPr>
      <dsp:spPr>
        <a:xfrm>
          <a:off x="3333733"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21AB5-58B9-4C7A-9625-AFB3587CCE7E}">
      <dsp:nvSpPr>
        <dsp:cNvPr id="0" name=""/>
        <dsp:cNvSpPr/>
      </dsp:nvSpPr>
      <dsp:spPr>
        <a:xfrm>
          <a:off x="4784363"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A4C6-2416-488C-BE32-1A42373B92CC}">
      <dsp:nvSpPr>
        <dsp:cNvPr id="0" name=""/>
        <dsp:cNvSpPr/>
      </dsp:nvSpPr>
      <dsp:spPr>
        <a:xfrm>
          <a:off x="6236139"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61FFC-0BE5-4789-8941-95774660752D}">
      <dsp:nvSpPr>
        <dsp:cNvPr id="0" name=""/>
        <dsp:cNvSpPr/>
      </dsp:nvSpPr>
      <dsp:spPr>
        <a:xfrm>
          <a:off x="7686769"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721BD-432D-40C6-81DC-1F32F164CCD2}">
      <dsp:nvSpPr>
        <dsp:cNvPr id="0" name=""/>
        <dsp:cNvSpPr/>
      </dsp:nvSpPr>
      <dsp:spPr>
        <a:xfrm>
          <a:off x="9138545"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D10D4-3EE5-4430-8FC5-1B3D42E7D271}">
      <dsp:nvSpPr>
        <dsp:cNvPr id="0" name=""/>
        <dsp:cNvSpPr/>
      </dsp:nvSpPr>
      <dsp:spPr>
        <a:xfrm>
          <a:off x="-74948" y="1726060"/>
          <a:ext cx="11467406" cy="152899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ts val="1000"/>
            </a:lnSpc>
            <a:spcBef>
              <a:spcPct val="0"/>
            </a:spcBef>
            <a:spcAft>
              <a:spcPct val="35000"/>
            </a:spcAft>
            <a:buNone/>
          </a:pPr>
          <a:r>
            <a:rPr kumimoji="1" lang="ja-JP" altLang="en-US" sz="2000" b="1" kern="1200" dirty="0">
              <a:latin typeface="+mj-ea"/>
              <a:ea typeface="+mj-ea"/>
            </a:rPr>
            <a:t>・単元の終末に行われるパフォーマンステスト及び評価の改善に関する協議</a:t>
          </a:r>
          <a:endParaRPr kumimoji="1" lang="en-US" altLang="ja-JP" sz="2000" b="1" kern="1200" dirty="0">
            <a:latin typeface="+mj-ea"/>
            <a:ea typeface="+mj-ea"/>
          </a:endParaRPr>
        </a:p>
        <a:p>
          <a:pPr marL="0" lvl="0" indent="0" algn="l" defTabSz="889000">
            <a:lnSpc>
              <a:spcPts val="1000"/>
            </a:lnSpc>
            <a:spcBef>
              <a:spcPct val="0"/>
            </a:spcBef>
            <a:spcAft>
              <a:spcPct val="35000"/>
            </a:spcAft>
            <a:buNone/>
          </a:pPr>
          <a:r>
            <a:rPr kumimoji="1" lang="ja-JP" altLang="en-US" sz="2000" b="1" kern="1200" dirty="0">
              <a:latin typeface="+mj-ea"/>
              <a:ea typeface="+mj-ea"/>
            </a:rPr>
            <a:t>・パフォーマンステストに至るまでの授業における指導方法に関する協議</a:t>
          </a:r>
          <a:endParaRPr kumimoji="1" lang="en-US" altLang="ja-JP" sz="2000" b="1" kern="1200" dirty="0">
            <a:latin typeface="+mj-ea"/>
            <a:ea typeface="+mj-ea"/>
          </a:endParaRPr>
        </a:p>
      </dsp:txBody>
      <dsp:txXfrm>
        <a:off x="-74948" y="1726060"/>
        <a:ext cx="11467406" cy="1528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8BFE-35B6-48E2-A7ED-6E3C08037686}">
      <dsp:nvSpPr>
        <dsp:cNvPr id="0" name=""/>
        <dsp:cNvSpPr/>
      </dsp:nvSpPr>
      <dsp:spPr>
        <a:xfrm>
          <a:off x="-74948" y="141733"/>
          <a:ext cx="10320684" cy="1543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r" defTabSz="1333500">
            <a:lnSpc>
              <a:spcPct val="90000"/>
            </a:lnSpc>
            <a:spcBef>
              <a:spcPct val="0"/>
            </a:spcBef>
            <a:spcAft>
              <a:spcPct val="35000"/>
            </a:spcAft>
            <a:buNone/>
          </a:pPr>
          <a:r>
            <a:rPr kumimoji="1" lang="ja-JP" altLang="en-US" sz="3000" b="1" kern="1200" dirty="0">
              <a:latin typeface="+mj-ea"/>
              <a:ea typeface="+mj-ea"/>
            </a:rPr>
            <a:t>第３回指導案検討会から第４回指導案検討会までの検討　　</a:t>
          </a:r>
          <a:r>
            <a:rPr kumimoji="1" lang="en-US" altLang="ja-JP" sz="2400" b="0" u="sng" kern="12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u="sng" kern="1200" dirty="0">
              <a:solidFill>
                <a:srgbClr val="FF0000"/>
              </a:solidFill>
              <a:latin typeface="HG丸ｺﾞｼｯｸM-PRO" panose="020F0600000000000000" pitchFamily="50" charset="-128"/>
              <a:ea typeface="HG丸ｺﾞｼｯｸM-PRO" panose="020F0600000000000000" pitchFamily="50" charset="-128"/>
            </a:rPr>
            <a:t>参考：学習指導案（第２稿）</a:t>
          </a:r>
          <a:endParaRPr kumimoji="1" lang="ja-JP" altLang="en-US" sz="2400" b="1" kern="1200" dirty="0">
            <a:latin typeface="+mj-ea"/>
            <a:ea typeface="+mj-ea"/>
          </a:endParaRPr>
        </a:p>
      </dsp:txBody>
      <dsp:txXfrm>
        <a:off x="-74948" y="141733"/>
        <a:ext cx="10320684" cy="1543289"/>
      </dsp:txXfrm>
    </dsp:sp>
    <dsp:sp modelId="{9ED14E7A-F919-47AA-8B8B-69F029D6ECCD}">
      <dsp:nvSpPr>
        <dsp:cNvPr id="0" name=""/>
        <dsp:cNvSpPr/>
      </dsp:nvSpPr>
      <dsp:spPr>
        <a:xfrm>
          <a:off x="431327" y="1837459"/>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735C-4055-4053-8E17-A9BA7D382C3A}">
      <dsp:nvSpPr>
        <dsp:cNvPr id="0" name=""/>
        <dsp:cNvSpPr/>
      </dsp:nvSpPr>
      <dsp:spPr>
        <a:xfrm>
          <a:off x="1881957" y="1837459"/>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061A6-228C-4F08-9062-91904B5C8324}">
      <dsp:nvSpPr>
        <dsp:cNvPr id="0" name=""/>
        <dsp:cNvSpPr/>
      </dsp:nvSpPr>
      <dsp:spPr>
        <a:xfrm>
          <a:off x="3333733" y="1837459"/>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21AB5-58B9-4C7A-9625-AFB3587CCE7E}">
      <dsp:nvSpPr>
        <dsp:cNvPr id="0" name=""/>
        <dsp:cNvSpPr/>
      </dsp:nvSpPr>
      <dsp:spPr>
        <a:xfrm>
          <a:off x="4784363" y="1837459"/>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A4C6-2416-488C-BE32-1A42373B92CC}">
      <dsp:nvSpPr>
        <dsp:cNvPr id="0" name=""/>
        <dsp:cNvSpPr/>
      </dsp:nvSpPr>
      <dsp:spPr>
        <a:xfrm>
          <a:off x="6236139" y="1837459"/>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61FFC-0BE5-4789-8941-95774660752D}">
      <dsp:nvSpPr>
        <dsp:cNvPr id="0" name=""/>
        <dsp:cNvSpPr/>
      </dsp:nvSpPr>
      <dsp:spPr>
        <a:xfrm>
          <a:off x="7686769" y="1837459"/>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721BD-432D-40C6-81DC-1F32F164CCD2}">
      <dsp:nvSpPr>
        <dsp:cNvPr id="0" name=""/>
        <dsp:cNvSpPr/>
      </dsp:nvSpPr>
      <dsp:spPr>
        <a:xfrm>
          <a:off x="9138545" y="1837459"/>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D10D4-3EE5-4430-8FC5-1B3D42E7D271}">
      <dsp:nvSpPr>
        <dsp:cNvPr id="0" name=""/>
        <dsp:cNvSpPr/>
      </dsp:nvSpPr>
      <dsp:spPr>
        <a:xfrm>
          <a:off x="-74948" y="2028583"/>
          <a:ext cx="11467406" cy="152899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ts val="1000"/>
            </a:lnSpc>
            <a:spcBef>
              <a:spcPct val="0"/>
            </a:spcBef>
            <a:spcAft>
              <a:spcPct val="35000"/>
            </a:spcAft>
            <a:buNone/>
          </a:pPr>
          <a:r>
            <a:rPr kumimoji="1" lang="ja-JP" altLang="en-US" sz="2000" b="1" kern="1200" dirty="0">
              <a:latin typeface="+mj-ea"/>
              <a:ea typeface="+mj-ea"/>
            </a:rPr>
            <a:t>・単元の終末に行われるパフォーマンステスト及び評価の改善に関する協議</a:t>
          </a:r>
          <a:endParaRPr kumimoji="1" lang="en-US" altLang="ja-JP" sz="2000" b="1" kern="1200" dirty="0">
            <a:latin typeface="+mj-ea"/>
            <a:ea typeface="+mj-ea"/>
          </a:endParaRPr>
        </a:p>
        <a:p>
          <a:pPr marL="0" lvl="0" indent="0" algn="l" defTabSz="889000">
            <a:lnSpc>
              <a:spcPts val="1000"/>
            </a:lnSpc>
            <a:spcBef>
              <a:spcPct val="0"/>
            </a:spcBef>
            <a:spcAft>
              <a:spcPct val="35000"/>
            </a:spcAft>
            <a:buNone/>
          </a:pPr>
          <a:r>
            <a:rPr kumimoji="1" lang="ja-JP" altLang="en-US" sz="2000" b="1" kern="1200" dirty="0">
              <a:latin typeface="+mj-ea"/>
              <a:ea typeface="+mj-ea"/>
            </a:rPr>
            <a:t>・パフォーマンステストに至るまでの授業における指導方法に関する協議</a:t>
          </a:r>
          <a:endParaRPr kumimoji="1" lang="en-US" altLang="ja-JP" sz="2000" b="1" kern="1200" dirty="0">
            <a:latin typeface="+mj-ea"/>
            <a:ea typeface="+mj-ea"/>
          </a:endParaRPr>
        </a:p>
      </dsp:txBody>
      <dsp:txXfrm>
        <a:off x="-74948" y="2028583"/>
        <a:ext cx="11467406" cy="1528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8BFE-35B6-48E2-A7ED-6E3C08037686}">
      <dsp:nvSpPr>
        <dsp:cNvPr id="0" name=""/>
        <dsp:cNvSpPr/>
      </dsp:nvSpPr>
      <dsp:spPr>
        <a:xfrm>
          <a:off x="-74948" y="596692"/>
          <a:ext cx="10320684" cy="93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kumimoji="1" lang="ja-JP" altLang="en-US" sz="3000" b="1" kern="1200" dirty="0">
              <a:latin typeface="+mj-ea"/>
              <a:ea typeface="+mj-ea"/>
            </a:rPr>
            <a:t>第４回指導案検討会　　</a:t>
          </a:r>
          <a:r>
            <a:rPr kumimoji="1" lang="en-US" altLang="ja-JP" sz="2400" b="0" u="sng" kern="12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u="sng" kern="1200" dirty="0">
              <a:solidFill>
                <a:srgbClr val="FF0000"/>
              </a:solidFill>
              <a:latin typeface="HG丸ｺﾞｼｯｸM-PRO" panose="020F0600000000000000" pitchFamily="50" charset="-128"/>
              <a:ea typeface="HG丸ｺﾞｼｯｸM-PRO" panose="020F0600000000000000" pitchFamily="50" charset="-128"/>
            </a:rPr>
            <a:t>参考：学習指導案（第３稿）</a:t>
          </a:r>
          <a:endParaRPr kumimoji="1" lang="ja-JP" altLang="en-US" sz="2400" b="1" kern="1200" dirty="0">
            <a:latin typeface="+mj-ea"/>
            <a:ea typeface="+mj-ea"/>
          </a:endParaRPr>
        </a:p>
      </dsp:txBody>
      <dsp:txXfrm>
        <a:off x="-74948" y="596692"/>
        <a:ext cx="10320684" cy="938244"/>
      </dsp:txXfrm>
    </dsp:sp>
    <dsp:sp modelId="{9ED14E7A-F919-47AA-8B8B-69F029D6ECCD}">
      <dsp:nvSpPr>
        <dsp:cNvPr id="0" name=""/>
        <dsp:cNvSpPr/>
      </dsp:nvSpPr>
      <dsp:spPr>
        <a:xfrm>
          <a:off x="431327"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735C-4055-4053-8E17-A9BA7D382C3A}">
      <dsp:nvSpPr>
        <dsp:cNvPr id="0" name=""/>
        <dsp:cNvSpPr/>
      </dsp:nvSpPr>
      <dsp:spPr>
        <a:xfrm>
          <a:off x="1881957"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061A6-228C-4F08-9062-91904B5C8324}">
      <dsp:nvSpPr>
        <dsp:cNvPr id="0" name=""/>
        <dsp:cNvSpPr/>
      </dsp:nvSpPr>
      <dsp:spPr>
        <a:xfrm>
          <a:off x="3333733"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21AB5-58B9-4C7A-9625-AFB3587CCE7E}">
      <dsp:nvSpPr>
        <dsp:cNvPr id="0" name=""/>
        <dsp:cNvSpPr/>
      </dsp:nvSpPr>
      <dsp:spPr>
        <a:xfrm>
          <a:off x="4784363"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A4C6-2416-488C-BE32-1A42373B92CC}">
      <dsp:nvSpPr>
        <dsp:cNvPr id="0" name=""/>
        <dsp:cNvSpPr/>
      </dsp:nvSpPr>
      <dsp:spPr>
        <a:xfrm>
          <a:off x="6236139"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61FFC-0BE5-4789-8941-95774660752D}">
      <dsp:nvSpPr>
        <dsp:cNvPr id="0" name=""/>
        <dsp:cNvSpPr/>
      </dsp:nvSpPr>
      <dsp:spPr>
        <a:xfrm>
          <a:off x="7686769"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721BD-432D-40C6-81DC-1F32F164CCD2}">
      <dsp:nvSpPr>
        <dsp:cNvPr id="0" name=""/>
        <dsp:cNvSpPr/>
      </dsp:nvSpPr>
      <dsp:spPr>
        <a:xfrm>
          <a:off x="9138545"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D10D4-3EE5-4430-8FC5-1B3D42E7D271}">
      <dsp:nvSpPr>
        <dsp:cNvPr id="0" name=""/>
        <dsp:cNvSpPr/>
      </dsp:nvSpPr>
      <dsp:spPr>
        <a:xfrm>
          <a:off x="-74948" y="1726060"/>
          <a:ext cx="11467406" cy="152899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ts val="1000"/>
            </a:lnSpc>
            <a:spcBef>
              <a:spcPct val="0"/>
            </a:spcBef>
            <a:spcAft>
              <a:spcPct val="35000"/>
            </a:spcAft>
            <a:buNone/>
          </a:pPr>
          <a:r>
            <a:rPr kumimoji="1" lang="ja-JP" altLang="en-US" sz="2000" b="1" kern="1200" dirty="0">
              <a:latin typeface="+mj-ea"/>
              <a:ea typeface="+mj-ea"/>
            </a:rPr>
            <a:t>・パフォーマンステストに至るまでの授業における指導方法に関する協議</a:t>
          </a:r>
          <a:endParaRPr kumimoji="1" lang="en-US" altLang="ja-JP" sz="2000" b="1" kern="1200" dirty="0">
            <a:latin typeface="+mj-ea"/>
            <a:ea typeface="+mj-ea"/>
          </a:endParaRPr>
        </a:p>
        <a:p>
          <a:pPr marL="0" lvl="0" indent="0" algn="l" defTabSz="889000">
            <a:lnSpc>
              <a:spcPts val="1000"/>
            </a:lnSpc>
            <a:spcBef>
              <a:spcPct val="0"/>
            </a:spcBef>
            <a:spcAft>
              <a:spcPct val="35000"/>
            </a:spcAft>
            <a:buNone/>
          </a:pPr>
          <a:r>
            <a:rPr kumimoji="1" lang="ja-JP" altLang="en-US" sz="2000" b="1" kern="1200" dirty="0"/>
            <a:t>・パフォーマンステストの実施方法及び手順の確認</a:t>
          </a:r>
          <a:endParaRPr kumimoji="1" lang="en-US" altLang="ja-JP" sz="2000" b="1" kern="1200" dirty="0">
            <a:latin typeface="+mj-ea"/>
            <a:ea typeface="+mj-ea"/>
          </a:endParaRPr>
        </a:p>
      </dsp:txBody>
      <dsp:txXfrm>
        <a:off x="-74948" y="1726060"/>
        <a:ext cx="11467406" cy="1528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8BFE-35B6-48E2-A7ED-6E3C08037686}">
      <dsp:nvSpPr>
        <dsp:cNvPr id="0" name=""/>
        <dsp:cNvSpPr/>
      </dsp:nvSpPr>
      <dsp:spPr>
        <a:xfrm>
          <a:off x="-74948" y="596692"/>
          <a:ext cx="10320684" cy="93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kumimoji="1" lang="ja-JP" altLang="en-US" sz="3000" b="1" kern="1200" dirty="0"/>
            <a:t>第１回事後検討会</a:t>
          </a:r>
          <a:endParaRPr kumimoji="1" lang="ja-JP" altLang="en-US" sz="2400" b="1" kern="1200" dirty="0">
            <a:latin typeface="+mj-ea"/>
            <a:ea typeface="+mj-ea"/>
          </a:endParaRPr>
        </a:p>
      </dsp:txBody>
      <dsp:txXfrm>
        <a:off x="-74948" y="596692"/>
        <a:ext cx="10320684" cy="938244"/>
      </dsp:txXfrm>
    </dsp:sp>
    <dsp:sp modelId="{9ED14E7A-F919-47AA-8B8B-69F029D6ECCD}">
      <dsp:nvSpPr>
        <dsp:cNvPr id="0" name=""/>
        <dsp:cNvSpPr/>
      </dsp:nvSpPr>
      <dsp:spPr>
        <a:xfrm>
          <a:off x="431327"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735C-4055-4053-8E17-A9BA7D382C3A}">
      <dsp:nvSpPr>
        <dsp:cNvPr id="0" name=""/>
        <dsp:cNvSpPr/>
      </dsp:nvSpPr>
      <dsp:spPr>
        <a:xfrm>
          <a:off x="1881957"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061A6-228C-4F08-9062-91904B5C8324}">
      <dsp:nvSpPr>
        <dsp:cNvPr id="0" name=""/>
        <dsp:cNvSpPr/>
      </dsp:nvSpPr>
      <dsp:spPr>
        <a:xfrm>
          <a:off x="3333733"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21AB5-58B9-4C7A-9625-AFB3587CCE7E}">
      <dsp:nvSpPr>
        <dsp:cNvPr id="0" name=""/>
        <dsp:cNvSpPr/>
      </dsp:nvSpPr>
      <dsp:spPr>
        <a:xfrm>
          <a:off x="4784363"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A4C6-2416-488C-BE32-1A42373B92CC}">
      <dsp:nvSpPr>
        <dsp:cNvPr id="0" name=""/>
        <dsp:cNvSpPr/>
      </dsp:nvSpPr>
      <dsp:spPr>
        <a:xfrm>
          <a:off x="6236139"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61FFC-0BE5-4789-8941-95774660752D}">
      <dsp:nvSpPr>
        <dsp:cNvPr id="0" name=""/>
        <dsp:cNvSpPr/>
      </dsp:nvSpPr>
      <dsp:spPr>
        <a:xfrm>
          <a:off x="7686769"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721BD-432D-40C6-81DC-1F32F164CCD2}">
      <dsp:nvSpPr>
        <dsp:cNvPr id="0" name=""/>
        <dsp:cNvSpPr/>
      </dsp:nvSpPr>
      <dsp:spPr>
        <a:xfrm>
          <a:off x="9138545"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D10D4-3EE5-4430-8FC5-1B3D42E7D271}">
      <dsp:nvSpPr>
        <dsp:cNvPr id="0" name=""/>
        <dsp:cNvSpPr/>
      </dsp:nvSpPr>
      <dsp:spPr>
        <a:xfrm>
          <a:off x="-74948" y="1726060"/>
          <a:ext cx="11467406" cy="152899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ts val="1000"/>
            </a:lnSpc>
            <a:spcBef>
              <a:spcPct val="0"/>
            </a:spcBef>
            <a:spcAft>
              <a:spcPct val="35000"/>
            </a:spcAft>
            <a:buNone/>
          </a:pPr>
          <a:r>
            <a:rPr kumimoji="1" lang="ja-JP" altLang="en-US" sz="2000" b="1" kern="1200" dirty="0">
              <a:latin typeface="+mj-ea"/>
              <a:ea typeface="+mj-ea"/>
            </a:rPr>
            <a:t>・研究授業についての振り返り</a:t>
          </a:r>
          <a:endParaRPr kumimoji="1" lang="en-US" altLang="ja-JP" sz="2000" b="1" kern="1200" dirty="0">
            <a:latin typeface="+mj-ea"/>
            <a:ea typeface="+mj-ea"/>
          </a:endParaRPr>
        </a:p>
        <a:p>
          <a:pPr marL="0" lvl="0" indent="0" algn="l" defTabSz="889000">
            <a:lnSpc>
              <a:spcPts val="1000"/>
            </a:lnSpc>
            <a:spcBef>
              <a:spcPct val="0"/>
            </a:spcBef>
            <a:spcAft>
              <a:spcPct val="35000"/>
            </a:spcAft>
            <a:buNone/>
          </a:pPr>
          <a:r>
            <a:rPr kumimoji="1" lang="ja-JP" altLang="en-US" sz="2000" b="1" kern="1200" dirty="0"/>
            <a:t>・研究協議についての振り返り</a:t>
          </a:r>
          <a:endParaRPr kumimoji="1" lang="en-US" altLang="ja-JP" sz="2000" b="1" kern="1200" dirty="0">
            <a:latin typeface="+mj-ea"/>
            <a:ea typeface="+mj-ea"/>
          </a:endParaRPr>
        </a:p>
      </dsp:txBody>
      <dsp:txXfrm>
        <a:off x="-74948" y="1726060"/>
        <a:ext cx="11467406" cy="15289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8BFE-35B6-48E2-A7ED-6E3C08037686}">
      <dsp:nvSpPr>
        <dsp:cNvPr id="0" name=""/>
        <dsp:cNvSpPr/>
      </dsp:nvSpPr>
      <dsp:spPr>
        <a:xfrm>
          <a:off x="-74948" y="596692"/>
          <a:ext cx="10320684" cy="93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kumimoji="1" lang="ja-JP" altLang="en-US" sz="3000" b="1" kern="1200" dirty="0"/>
            <a:t>第２回事後検討会兼セミナー振り返り</a:t>
          </a:r>
          <a:endParaRPr kumimoji="1" lang="ja-JP" altLang="en-US" sz="2400" b="1" kern="1200" dirty="0">
            <a:latin typeface="+mj-ea"/>
            <a:ea typeface="+mj-ea"/>
          </a:endParaRPr>
        </a:p>
      </dsp:txBody>
      <dsp:txXfrm>
        <a:off x="-74948" y="596692"/>
        <a:ext cx="10320684" cy="938244"/>
      </dsp:txXfrm>
    </dsp:sp>
    <dsp:sp modelId="{9ED14E7A-F919-47AA-8B8B-69F029D6ECCD}">
      <dsp:nvSpPr>
        <dsp:cNvPr id="0" name=""/>
        <dsp:cNvSpPr/>
      </dsp:nvSpPr>
      <dsp:spPr>
        <a:xfrm>
          <a:off x="431327"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735C-4055-4053-8E17-A9BA7D382C3A}">
      <dsp:nvSpPr>
        <dsp:cNvPr id="0" name=""/>
        <dsp:cNvSpPr/>
      </dsp:nvSpPr>
      <dsp:spPr>
        <a:xfrm>
          <a:off x="1881957"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061A6-228C-4F08-9062-91904B5C8324}">
      <dsp:nvSpPr>
        <dsp:cNvPr id="0" name=""/>
        <dsp:cNvSpPr/>
      </dsp:nvSpPr>
      <dsp:spPr>
        <a:xfrm>
          <a:off x="3333733"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21AB5-58B9-4C7A-9625-AFB3587CCE7E}">
      <dsp:nvSpPr>
        <dsp:cNvPr id="0" name=""/>
        <dsp:cNvSpPr/>
      </dsp:nvSpPr>
      <dsp:spPr>
        <a:xfrm>
          <a:off x="4784363"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A4C6-2416-488C-BE32-1A42373B92CC}">
      <dsp:nvSpPr>
        <dsp:cNvPr id="0" name=""/>
        <dsp:cNvSpPr/>
      </dsp:nvSpPr>
      <dsp:spPr>
        <a:xfrm>
          <a:off x="6236139"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61FFC-0BE5-4789-8941-95774660752D}">
      <dsp:nvSpPr>
        <dsp:cNvPr id="0" name=""/>
        <dsp:cNvSpPr/>
      </dsp:nvSpPr>
      <dsp:spPr>
        <a:xfrm>
          <a:off x="7686769"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721BD-432D-40C6-81DC-1F32F164CCD2}">
      <dsp:nvSpPr>
        <dsp:cNvPr id="0" name=""/>
        <dsp:cNvSpPr/>
      </dsp:nvSpPr>
      <dsp:spPr>
        <a:xfrm>
          <a:off x="9138545" y="1534936"/>
          <a:ext cx="2415040" cy="191123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D10D4-3EE5-4430-8FC5-1B3D42E7D271}">
      <dsp:nvSpPr>
        <dsp:cNvPr id="0" name=""/>
        <dsp:cNvSpPr/>
      </dsp:nvSpPr>
      <dsp:spPr>
        <a:xfrm>
          <a:off x="-74948" y="1726060"/>
          <a:ext cx="11467406" cy="152899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ts val="1000"/>
            </a:lnSpc>
            <a:spcBef>
              <a:spcPct val="0"/>
            </a:spcBef>
            <a:spcAft>
              <a:spcPct val="35000"/>
            </a:spcAft>
            <a:buNone/>
          </a:pPr>
          <a:r>
            <a:rPr kumimoji="1" lang="ja-JP" altLang="en-US" sz="2000" b="1" kern="1200" dirty="0">
              <a:latin typeface="+mj-ea"/>
              <a:ea typeface="+mj-ea"/>
            </a:rPr>
            <a:t>・</a:t>
          </a:r>
          <a:r>
            <a:rPr kumimoji="1" lang="ja-JP" altLang="en-US" sz="2000" b="1" kern="1200" dirty="0"/>
            <a:t>本単元のねらいについての振り返り</a:t>
          </a:r>
          <a:endParaRPr kumimoji="1" lang="en-US" altLang="ja-JP" sz="2000" b="1" kern="1200" dirty="0">
            <a:latin typeface="+mj-ea"/>
            <a:ea typeface="+mj-ea"/>
          </a:endParaRPr>
        </a:p>
        <a:p>
          <a:pPr marL="0" lvl="0" indent="0" algn="l" defTabSz="889000">
            <a:lnSpc>
              <a:spcPts val="1000"/>
            </a:lnSpc>
            <a:spcBef>
              <a:spcPct val="0"/>
            </a:spcBef>
            <a:spcAft>
              <a:spcPct val="35000"/>
            </a:spcAft>
            <a:buNone/>
          </a:pPr>
          <a:r>
            <a:rPr kumimoji="1" lang="ja-JP" altLang="en-US" sz="2000" b="1" kern="1200" dirty="0"/>
            <a:t>・本単元を通した生徒の変容や研究セミナー後の生徒の様子</a:t>
          </a:r>
          <a:endParaRPr kumimoji="1" lang="en-US" altLang="ja-JP" sz="2000" b="1" kern="1200" dirty="0"/>
        </a:p>
        <a:p>
          <a:pPr marL="0" lvl="0" indent="0" algn="l" defTabSz="889000">
            <a:lnSpc>
              <a:spcPts val="1000"/>
            </a:lnSpc>
            <a:spcBef>
              <a:spcPct val="0"/>
            </a:spcBef>
            <a:spcAft>
              <a:spcPct val="35000"/>
            </a:spcAft>
            <a:buNone/>
          </a:pPr>
          <a:r>
            <a:rPr kumimoji="1" lang="ja-JP" altLang="en-US" sz="2000" b="1" kern="1200" dirty="0">
              <a:latin typeface="+mj-ea"/>
              <a:ea typeface="+mj-ea"/>
            </a:rPr>
            <a:t>・</a:t>
          </a:r>
          <a:r>
            <a:rPr kumimoji="1" lang="ja-JP" altLang="en-US" sz="2000" b="1" kern="1200" dirty="0"/>
            <a:t>授業研究セミナー全体の振り返り</a:t>
          </a:r>
          <a:endParaRPr kumimoji="1" lang="en-US" altLang="ja-JP" sz="2000" b="1" kern="1200" dirty="0">
            <a:latin typeface="+mj-ea"/>
            <a:ea typeface="+mj-ea"/>
          </a:endParaRPr>
        </a:p>
      </dsp:txBody>
      <dsp:txXfrm>
        <a:off x="-74948" y="1726060"/>
        <a:ext cx="11467406" cy="1528990"/>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761" tIns="45381" rIns="90761" bIns="45381"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287"/>
            <a:ext cx="2918831" cy="495028"/>
          </a:xfrm>
          <a:prstGeom prst="rect">
            <a:avLst/>
          </a:prstGeom>
        </p:spPr>
        <p:txBody>
          <a:bodyPr vert="horz" lIns="90761" tIns="45381" rIns="90761" bIns="4538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7"/>
            <a:ext cx="2918831" cy="495028"/>
          </a:xfrm>
          <a:prstGeom prst="rect">
            <a:avLst/>
          </a:prstGeom>
        </p:spPr>
        <p:txBody>
          <a:bodyPr vert="horz" lIns="90761" tIns="45381" rIns="90761" bIns="45381" rtlCol="0" anchor="b"/>
          <a:lstStyle>
            <a:lvl1pPr algn="r">
              <a:defRPr sz="1200"/>
            </a:lvl1pPr>
          </a:lstStyle>
          <a:p>
            <a:fld id="{89566A17-944F-43AB-B850-7C2521C99E77}" type="slidenum">
              <a:rPr kumimoji="1" lang="ja-JP" altLang="en-US" smtClean="0"/>
              <a:t>‹#›</a:t>
            </a:fld>
            <a:endParaRPr kumimoji="1" lang="ja-JP" altLang="en-US"/>
          </a:p>
        </p:txBody>
      </p:sp>
    </p:spTree>
    <p:extLst>
      <p:ext uri="{BB962C8B-B14F-4D97-AF65-F5344CB8AC3E}">
        <p14:creationId xmlns:p14="http://schemas.microsoft.com/office/powerpoint/2010/main" val="244583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761" tIns="45381" rIns="90761" bIns="453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1" cy="495029"/>
          </a:xfrm>
          <a:prstGeom prst="rect">
            <a:avLst/>
          </a:prstGeom>
        </p:spPr>
        <p:txBody>
          <a:bodyPr vert="horz" lIns="90761" tIns="45381" rIns="90761" bIns="45381" rtlCol="0"/>
          <a:lstStyle>
            <a:lvl1pPr algn="r">
              <a:defRPr sz="1200"/>
            </a:lvl1pPr>
          </a:lstStyle>
          <a:p>
            <a:r>
              <a:rPr kumimoji="1" lang="en-US" altLang="ja-JP"/>
              <a:t>2022/10/7</a:t>
            </a:r>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1" tIns="45381" rIns="90761" bIns="45381"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61" tIns="45381" rIns="90761" bIns="453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1" cy="495028"/>
          </a:xfrm>
          <a:prstGeom prst="rect">
            <a:avLst/>
          </a:prstGeom>
        </p:spPr>
        <p:txBody>
          <a:bodyPr vert="horz" lIns="90761" tIns="45381" rIns="90761" bIns="453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0761" tIns="45381" rIns="90761" bIns="45381" rtlCol="0" anchor="b"/>
          <a:lstStyle>
            <a:lvl1pPr algn="r">
              <a:defRPr sz="1200"/>
            </a:lvl1pPr>
          </a:lstStyle>
          <a:p>
            <a:fld id="{F5C9F94C-8A22-48D0-81DB-1F78CD09D1E1}" type="slidenum">
              <a:rPr kumimoji="1" lang="ja-JP" altLang="en-US" smtClean="0"/>
              <a:t>‹#›</a:t>
            </a:fld>
            <a:endParaRPr kumimoji="1" lang="ja-JP" altLang="en-US"/>
          </a:p>
        </p:txBody>
      </p:sp>
    </p:spTree>
    <p:extLst>
      <p:ext uri="{BB962C8B-B14F-4D97-AF65-F5344CB8AC3E}">
        <p14:creationId xmlns:p14="http://schemas.microsoft.com/office/powerpoint/2010/main" val="278749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a:t>
            </a:r>
            <a:r>
              <a:rPr lang="ja-JP" altLang="en-US" dirty="0"/>
              <a:t>探究的な学びの充実に向けた単元のデザイン及び組織的な授業研究について</a:t>
            </a:r>
            <a:r>
              <a:rPr kumimoji="1" lang="ja-JP" altLang="en-US" dirty="0"/>
              <a:t>、ワークショップを始めます。</a:t>
            </a:r>
            <a:endParaRPr kumimoji="1" lang="en-US" altLang="ja-JP" dirty="0"/>
          </a:p>
          <a:p>
            <a:r>
              <a:rPr kumimoji="1" lang="ja-JP" altLang="en-US" u="none" dirty="0"/>
              <a:t>〇皆さんは、探究的な学びの充実を図る際に、どのようなことに留意して単元をデザインしているでしょうか。</a:t>
            </a:r>
            <a:endParaRPr kumimoji="1" lang="en-US" altLang="ja-JP" u="none" dirty="0"/>
          </a:p>
          <a:p>
            <a:r>
              <a:rPr kumimoji="1" lang="ja-JP" altLang="en-US" u="none" dirty="0"/>
              <a:t>〇また、各校において外国語科の教員全員で授業研究に取り組むなど、組織的に授業研究に取り組まれた経験はあるでしょうか。</a:t>
            </a:r>
            <a:endParaRPr kumimoji="1" lang="en-US" altLang="ja-JP" u="none" dirty="0"/>
          </a:p>
          <a:p>
            <a:r>
              <a:rPr kumimoji="1" lang="ja-JP" altLang="en-US" u="none" dirty="0"/>
              <a:t>〇本ワークショップでは、北海道教育委員会が東京学芸大学と連携して実施した授業研究セミナーにおける取組をもとに、皆さんに授業づくりの大切な視点について考えていただくこととしています。</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a:t>
            </a:fld>
            <a:endParaRPr kumimoji="1" lang="ja-JP" altLang="en-US"/>
          </a:p>
        </p:txBody>
      </p:sp>
    </p:spTree>
    <p:extLst>
      <p:ext uri="{BB962C8B-B14F-4D97-AF65-F5344CB8AC3E}">
        <p14:creationId xmlns:p14="http://schemas.microsoft.com/office/powerpoint/2010/main" val="8232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u="none" dirty="0"/>
              <a:t>〇では、第３回指導案検討会で重点的に検討を行った内容について、見ていきましょう。</a:t>
            </a:r>
            <a:endParaRPr kumimoji="1" lang="en-US" altLang="ja-JP" u="none" dirty="0"/>
          </a:p>
          <a:p>
            <a:r>
              <a:rPr kumimoji="1" lang="ja-JP" altLang="en-US" u="none" dirty="0"/>
              <a:t>〇まずは、取り扱う単元についてです。これは授業者が提示した、本単元で扱う単元名です。</a:t>
            </a:r>
            <a:endParaRPr kumimoji="1" lang="en-US" altLang="ja-JP" u="none" dirty="0"/>
          </a:p>
          <a:p>
            <a:r>
              <a:rPr kumimoji="1" lang="ja-JP" altLang="en-US" u="none" dirty="0"/>
              <a:t>〇授業者は、</a:t>
            </a:r>
            <a:r>
              <a:rPr kumimoji="1" lang="en-US" altLang="ja-JP" u="none" dirty="0"/>
              <a:t>Lesson</a:t>
            </a:r>
            <a:r>
              <a:rPr kumimoji="1" lang="ja-JP" altLang="en-US" u="none" dirty="0"/>
              <a:t>７と</a:t>
            </a:r>
            <a:r>
              <a:rPr kumimoji="1" lang="en-US" altLang="ja-JP" u="none" dirty="0"/>
              <a:t>Lesson</a:t>
            </a:r>
            <a:r>
              <a:rPr kumimoji="1" lang="ja-JP" altLang="en-US" u="none" dirty="0"/>
              <a:t>８の複数単元を通して、授業を行うことを計画しています。その理由として、どちらのレッスンでも主人公が課題に直面し、それを乗り越えた話であることを挙げています。</a:t>
            </a:r>
            <a:endParaRPr kumimoji="1" lang="en-US" altLang="ja-JP" u="none" dirty="0"/>
          </a:p>
          <a:p>
            <a:pPr defTabSz="906445">
              <a:defRPr/>
            </a:pPr>
            <a:r>
              <a:rPr kumimoji="1" lang="ja-JP" altLang="en-US" u="none" dirty="0"/>
              <a:t>〇先ほど確認したとおり、本単元では、生徒の話すこと</a:t>
            </a:r>
            <a:r>
              <a:rPr kumimoji="1" lang="en-US" altLang="ja-JP" u="none" dirty="0"/>
              <a:t>[</a:t>
            </a:r>
            <a:r>
              <a:rPr kumimoji="1" lang="ja-JP" altLang="en-US" u="none" dirty="0"/>
              <a:t>発表</a:t>
            </a:r>
            <a:r>
              <a:rPr kumimoji="1" lang="en-US" altLang="ja-JP" u="none" dirty="0"/>
              <a:t>]</a:t>
            </a:r>
            <a:r>
              <a:rPr kumimoji="1" lang="ja-JP" altLang="en-US" u="none" dirty="0"/>
              <a:t>の資質・能力を育成することを目的とすることとしています。</a:t>
            </a:r>
            <a:endParaRPr kumimoji="1" lang="en-US" altLang="ja-JP" u="none" dirty="0"/>
          </a:p>
          <a:p>
            <a:pPr defTabSz="906445">
              <a:defRPr/>
            </a:pPr>
            <a:r>
              <a:rPr kumimoji="1" lang="ja-JP" altLang="en-US" u="none" dirty="0"/>
              <a:t>〇皆さんは、複数単元を通して授業を行う今回の単元設定について、どのように考えますか。</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10</a:t>
            </a:fld>
            <a:endParaRPr kumimoji="1" lang="ja-JP" altLang="en-US"/>
          </a:p>
        </p:txBody>
      </p:sp>
    </p:spTree>
    <p:extLst>
      <p:ext uri="{BB962C8B-B14F-4D97-AF65-F5344CB8AC3E}">
        <p14:creationId xmlns:p14="http://schemas.microsoft.com/office/powerpoint/2010/main" val="218331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直面する課題を克服していくという題材・内容の共通性に着目した授業者は、複数の単元を１つにまとめる形で、単元計画を作成しました。単元の終わりに行うパフォーマンステストも、生徒自身が社会課題を解決する発明品や取組を考えてスピーチすることとしました。また、スピーチにおいては、自分が考えた発明品は何かやそれを考えた理由まで話をさせたいと考えました。</a:t>
            </a:r>
            <a:endParaRPr kumimoji="1" lang="en-US" altLang="ja-JP" u="none" dirty="0"/>
          </a:p>
          <a:p>
            <a:r>
              <a:rPr kumimoji="1" lang="ja-JP" altLang="en-US" u="none" dirty="0"/>
              <a:t>〇検討チームからは、コンテンツに着目し、複数単元を通して生徒の資質・能力を育成することは一定の効果があるが、２つの単元を通して話すこと</a:t>
            </a:r>
            <a:r>
              <a:rPr kumimoji="1" lang="en-US" altLang="ja-JP" u="none" dirty="0"/>
              <a:t>[</a:t>
            </a:r>
            <a:r>
              <a:rPr kumimoji="1" lang="ja-JP" altLang="en-US" u="none" dirty="0"/>
              <a:t>発表</a:t>
            </a:r>
            <a:r>
              <a:rPr kumimoji="1" lang="en-US" altLang="ja-JP" u="none" dirty="0"/>
              <a:t>]</a:t>
            </a:r>
            <a:r>
              <a:rPr kumimoji="1" lang="ja-JP" altLang="en-US" u="none" dirty="0"/>
              <a:t>の資質・能力を育てる仕掛けをするのでなければ、あえて複数単元で計画を立てなくてもよいのではないかという指摘がありました。</a:t>
            </a:r>
            <a:endParaRPr kumimoji="1" lang="en-US" altLang="ja-JP" u="none" dirty="0"/>
          </a:p>
          <a:p>
            <a:r>
              <a:rPr kumimoji="1" lang="ja-JP" altLang="en-US" u="none" dirty="0"/>
              <a:t>〇また、生徒が自信をもって英語を話せるようになることを目指す上で、非現実的な内容のスピーチをさせるのではなく、高校生にふさわしいレベルで説得力のあるスピーチをさせられるように、指導していく必要性についても指摘がありました。その中で、スピーチに必要な要素を毎時間行う帯活動に盛り込んでいくことで、意識的に育てていけるのではないかという提案があり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11</a:t>
            </a:fld>
            <a:endParaRPr kumimoji="1" lang="ja-JP" altLang="en-US"/>
          </a:p>
        </p:txBody>
      </p:sp>
    </p:spTree>
    <p:extLst>
      <p:ext uri="{BB962C8B-B14F-4D97-AF65-F5344CB8AC3E}">
        <p14:creationId xmlns:p14="http://schemas.microsoft.com/office/powerpoint/2010/main" val="3063023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〇第３回指導案検討会で協議したことを受けて、第４回指導案検討会までの間に、授業者が大学教員及び主担当の指導主事と少人数で非公式の検討会を行いました。</a:t>
            </a:r>
            <a:endParaRPr kumimoji="1" lang="en-US" altLang="ja-JP" u="none" dirty="0"/>
          </a:p>
          <a:p>
            <a:pPr>
              <a:lnSpc>
                <a:spcPts val="1487"/>
              </a:lnSpc>
            </a:pPr>
            <a:r>
              <a:rPr kumimoji="1" lang="ja-JP" altLang="en-US" u="none" dirty="0"/>
              <a:t>〇ここでは引き続き、「本単元で育成する資質・能力（単元の目標）から逆向き設計で単元の指導と評価の計画を作成」及び「単元の指導と評価の計画から本時の学習指導案を作成」について検討を行い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12</a:t>
            </a:fld>
            <a:endParaRPr kumimoji="1" lang="ja-JP" altLang="en-US"/>
          </a:p>
        </p:txBody>
      </p:sp>
    </p:spTree>
    <p:extLst>
      <p:ext uri="{BB962C8B-B14F-4D97-AF65-F5344CB8AC3E}">
        <p14:creationId xmlns:p14="http://schemas.microsoft.com/office/powerpoint/2010/main" val="870845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u="none" dirty="0"/>
              <a:t>〇では、追加で行った少人数での検討会で重点的に検討を行った内容について、見ていきましょう。</a:t>
            </a:r>
            <a:endParaRPr kumimoji="1" lang="en-US" altLang="ja-JP" u="none" dirty="0"/>
          </a:p>
          <a:p>
            <a:r>
              <a:rPr kumimoji="1" lang="ja-JP" altLang="en-US" u="none" dirty="0"/>
              <a:t>〇まずは、本単元の単位時間数についてです。授業者は、第３回指導案検討会の指摘を受け、</a:t>
            </a:r>
            <a:r>
              <a:rPr kumimoji="1" lang="en-US" altLang="ja-JP" u="none" dirty="0"/>
              <a:t>Lesson 8</a:t>
            </a:r>
            <a:r>
              <a:rPr kumimoji="1" lang="ja-JP" altLang="en-US" u="none" dirty="0"/>
              <a:t>のみで単元をデザインすることとしました。本指導案では、</a:t>
            </a:r>
            <a:r>
              <a:rPr kumimoji="1" lang="en-US" altLang="ja-JP" u="none" dirty="0"/>
              <a:t>Lesson</a:t>
            </a:r>
            <a:r>
              <a:rPr kumimoji="1" lang="ja-JP" altLang="en-US" u="none" dirty="0"/>
              <a:t>８のみで計</a:t>
            </a:r>
            <a:r>
              <a:rPr kumimoji="1" lang="en-US" altLang="ja-JP" u="none" dirty="0"/>
              <a:t>17</a:t>
            </a:r>
            <a:r>
              <a:rPr kumimoji="1" lang="ja-JP" altLang="en-US" u="none" dirty="0"/>
              <a:t>時間の計画になっています。</a:t>
            </a:r>
            <a:endParaRPr kumimoji="1" lang="en-US" altLang="ja-JP" u="none" dirty="0"/>
          </a:p>
          <a:p>
            <a:pPr defTabSz="906445">
              <a:defRPr/>
            </a:pPr>
            <a:r>
              <a:rPr kumimoji="1" lang="ja-JP" altLang="en-US" u="none" dirty="0"/>
              <a:t>〇皆さんは、この設定について、どのように考えますか。</a:t>
            </a:r>
            <a:endParaRPr kumimoji="1" lang="en-US" altLang="ja-JP" u="none" dirty="0"/>
          </a:p>
          <a:p>
            <a:pPr defTabSz="906445">
              <a:defRPr/>
            </a:pPr>
            <a:r>
              <a:rPr kumimoji="1" lang="ja-JP" altLang="en-US" u="none" dirty="0"/>
              <a:t>〇また、帯活動についても重点的に検討を行いました。第１稿では、教科書の本文の内容について、ペアで短いやり取りをする形になっていましたが、帯活動をパフォーマンステストにつながるようにした方がよいとの第３回指導案検討会の指摘を受けて、授業者はスライドのように変更しました。</a:t>
            </a:r>
            <a:endParaRPr kumimoji="1" lang="en-US" altLang="ja-JP" u="none" dirty="0"/>
          </a:p>
          <a:p>
            <a:pPr defTabSz="906445">
              <a:defRPr/>
            </a:pPr>
            <a:r>
              <a:rPr kumimoji="1" lang="ja-JP" altLang="en-US" u="none" dirty="0"/>
              <a:t>〇こちらについては、どのように感じるでしょうか。</a:t>
            </a:r>
            <a:endParaRPr kumimoji="1" lang="en-US" altLang="ja-JP" u="none" dirty="0"/>
          </a:p>
          <a:p>
            <a:pPr defTabSz="906445">
              <a:defRPr/>
            </a:pP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13</a:t>
            </a:fld>
            <a:endParaRPr kumimoji="1" lang="ja-JP" altLang="en-US"/>
          </a:p>
        </p:txBody>
      </p:sp>
    </p:spTree>
    <p:extLst>
      <p:ext uri="{BB962C8B-B14F-4D97-AF65-F5344CB8AC3E}">
        <p14:creationId xmlns:p14="http://schemas.microsoft.com/office/powerpoint/2010/main" val="311752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検討チームからは、１単元で費やす時間数として適切かどうかを、年間を通して４技能５領域の資質・能力をバランスよく育てられているかなどの観点から検討する必要があるのではないかとの指摘がありました。また、話すこと</a:t>
            </a:r>
            <a:r>
              <a:rPr kumimoji="1" lang="en-US" altLang="ja-JP" u="none" dirty="0"/>
              <a:t>[</a:t>
            </a:r>
            <a:r>
              <a:rPr kumimoji="1" lang="ja-JP" altLang="en-US" u="none" dirty="0"/>
              <a:t>発表</a:t>
            </a:r>
            <a:r>
              <a:rPr kumimoji="1" lang="en-US" altLang="ja-JP" u="none" dirty="0"/>
              <a:t>]</a:t>
            </a:r>
            <a:r>
              <a:rPr kumimoji="1" lang="ja-JP" altLang="en-US" u="none" dirty="0"/>
              <a:t>の資質・能力を育てることに焦点を当てるのであれば、パフォーマンステストで「自分の生活をよりよくするような発明品」を考え出すのではなく、世の中にあるものの中から選んで、スピーチすることとしても、時間削減の観点からもよいのではないかとの指摘がありました。</a:t>
            </a:r>
            <a:endParaRPr kumimoji="1" lang="en-US" altLang="ja-JP" u="none" dirty="0"/>
          </a:p>
          <a:p>
            <a:pPr defTabSz="906445">
              <a:defRPr/>
            </a:pPr>
            <a:r>
              <a:rPr kumimoji="1" lang="ja-JP" altLang="en-US" u="none" dirty="0"/>
              <a:t>〇さらに、帯活動の内容について、教科書の内容をやり取りするだけよりも、終末のパフォーマンステストに向けた段階的な指導になってきていることが評価されました。ただ、全国の高校生が考えた発明品についての英文を教師側が与えるよりも、生徒が自ら身近にあるユニバーサルデザインを取り入れた発明品などを探し、ペアの相手に話をする方が、伝えたい気持ちが増し、英語で話す意欲の向上につながるのではないかとの助言がありました。</a:t>
            </a:r>
            <a:endParaRPr kumimoji="1" lang="en-US" altLang="ja-JP" u="none" dirty="0"/>
          </a:p>
          <a:p>
            <a:pPr defTabSz="906445">
              <a:defRPr/>
            </a:pPr>
            <a:r>
              <a:rPr kumimoji="1" lang="ja-JP" altLang="en-US" u="none" dirty="0"/>
              <a:t>〇授業者は、検討チームからの指摘や助言を受けて、本単元の計画をさらにブラッシュアップすることとしました。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14</a:t>
            </a:fld>
            <a:endParaRPr kumimoji="1" lang="ja-JP" altLang="en-US"/>
          </a:p>
        </p:txBody>
      </p:sp>
    </p:spTree>
    <p:extLst>
      <p:ext uri="{BB962C8B-B14F-4D97-AF65-F5344CB8AC3E}">
        <p14:creationId xmlns:p14="http://schemas.microsoft.com/office/powerpoint/2010/main" val="294790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u="none" dirty="0"/>
              <a:t>〇第４回指導案検討会では、教科書の内容読解に係る指導と帯活動とを両輪として、パフォーマンステストまでに生徒の話すこと</a:t>
            </a:r>
            <a:r>
              <a:rPr kumimoji="1" lang="en-US" altLang="ja-JP" u="none" dirty="0"/>
              <a:t>[</a:t>
            </a:r>
            <a:r>
              <a:rPr kumimoji="1" lang="ja-JP" altLang="en-US" u="none" dirty="0"/>
              <a:t>発表</a:t>
            </a:r>
            <a:r>
              <a:rPr kumimoji="1" lang="en-US" altLang="ja-JP" u="none" dirty="0"/>
              <a:t>]</a:t>
            </a:r>
            <a:r>
              <a:rPr kumimoji="1" lang="ja-JP" altLang="en-US" u="none" dirty="0"/>
              <a:t>の資質・能力を育てていくために、それぞれの活動について協議を行いました。</a:t>
            </a:r>
            <a:endParaRPr lang="en-US" altLang="ja-JP" dirty="0"/>
          </a:p>
          <a:p>
            <a:pPr defTabSz="906445">
              <a:defRPr/>
            </a:pPr>
            <a:r>
              <a:rPr kumimoji="1" lang="ja-JP" altLang="en-US" u="none" dirty="0"/>
              <a:t>〇また、これまでの指導案検討会の振り返りを行い、研究セミナーで参加者とどのような協議を行い、組織的な授業研究の意義を多くの先生に広めていくかについて話合いが行われました。</a:t>
            </a:r>
            <a:endParaRPr kumimoji="1" lang="en-US" altLang="ja-JP" u="none" dirty="0"/>
          </a:p>
          <a:p>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15</a:t>
            </a:fld>
            <a:endParaRPr kumimoji="1" lang="ja-JP" altLang="en-US"/>
          </a:p>
        </p:txBody>
      </p:sp>
    </p:spTree>
    <p:extLst>
      <p:ext uri="{BB962C8B-B14F-4D97-AF65-F5344CB8AC3E}">
        <p14:creationId xmlns:p14="http://schemas.microsoft.com/office/powerpoint/2010/main" val="116845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u="none" dirty="0"/>
              <a:t>〇では、第４回指導案検討会で重点的に検討を行った内容について、見ていきましょう。</a:t>
            </a:r>
            <a:endParaRPr kumimoji="1" lang="en-US" altLang="ja-JP" u="none" dirty="0"/>
          </a:p>
          <a:p>
            <a:pPr defTabSz="906445">
              <a:defRPr/>
            </a:pPr>
            <a:r>
              <a:rPr kumimoji="1" lang="ja-JP" altLang="en-US" u="none" dirty="0"/>
              <a:t>〇これは、パフォーマンステスト実施計画の一部です。</a:t>
            </a:r>
            <a:endParaRPr kumimoji="1" lang="en-US" altLang="ja-JP" u="none" dirty="0"/>
          </a:p>
          <a:p>
            <a:r>
              <a:rPr kumimoji="1" lang="ja-JP" altLang="en-US" u="none" dirty="0"/>
              <a:t>〇授業者は前回の検討を踏まえ、パフォーマンステストの実施内容として、「自分の生活をよりよくするような商品」を発表することとし、本単元の時数を削減しました。</a:t>
            </a:r>
            <a:endParaRPr kumimoji="1" lang="en-US" altLang="ja-JP" u="none" dirty="0"/>
          </a:p>
          <a:p>
            <a:pPr defTabSz="906445">
              <a:defRPr/>
            </a:pPr>
            <a:r>
              <a:rPr kumimoji="1" lang="ja-JP" altLang="en-US" u="none" dirty="0"/>
              <a:t>〇本単元では、帯活動や本文で紹介された内容を踏まえ、課題を立て、発表する商品を調べて発表することになったので、帯活動をどのようなものにしていけばよいのかについて、協議を行いました。また、読解した内容を生徒がパフォーマンステストに生かせるようになるための活動の工夫についても意見が出ました。</a:t>
            </a:r>
            <a:endParaRPr kumimoji="1" lang="en-US" altLang="ja-JP" u="none" dirty="0"/>
          </a:p>
          <a:p>
            <a:pPr defTabSz="906445">
              <a:defRPr/>
            </a:pPr>
            <a:r>
              <a:rPr kumimoji="1" lang="ja-JP" altLang="en-US" u="none" dirty="0"/>
              <a:t>〇皆さんはこれらの点に着目した時、どのような言語活動をどのように行いますか。</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16</a:t>
            </a:fld>
            <a:endParaRPr kumimoji="1" lang="ja-JP" altLang="en-US"/>
          </a:p>
        </p:txBody>
      </p:sp>
    </p:spTree>
    <p:extLst>
      <p:ext uri="{BB962C8B-B14F-4D97-AF65-F5344CB8AC3E}">
        <p14:creationId xmlns:p14="http://schemas.microsoft.com/office/powerpoint/2010/main" val="402209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検討チームからは、パフォーマンステストで使用する語彙や文法の定着の観点から、帯活動のテーマを商品に絞ることが提案されました。また、最終的に自分の生活をよりよくするような商品を発表することになることから考えると、実生活の中で商品を売り込む際にはいかに買いたい気持ちにさせるかがポイントになるので、商品の妥当性や効果などの情報を入れることやその商品の必要性を入れるなど、改善点よりもＰＲポイントを入れるように評価基準を調整するとよいことが指摘されました。</a:t>
            </a:r>
            <a:endParaRPr kumimoji="1" lang="en-US" altLang="ja-JP" u="none" dirty="0"/>
          </a:p>
          <a:p>
            <a:pPr defTabSz="906445">
              <a:defRPr/>
            </a:pPr>
            <a:r>
              <a:rPr kumimoji="1" lang="ja-JP" altLang="en-US" u="none" dirty="0"/>
              <a:t>〇さらに、本時に限らず、教科書の本文理解の程度を確認するＱ＆Ａの活動の際に、本文に書いてあることを問うものだけではなく、読んだ内容に対して自分の考えを答えるようなオープンクエスチョンも入れていくとよいのではないかとの助言がありました。加えて、教科書本文を理解するための読む活動もパフォーマンステストにつながっていることを生徒と共有することの大切さについても指摘がありました。</a:t>
            </a:r>
            <a:endParaRPr kumimoji="1" lang="en-US" altLang="ja-JP" u="none" dirty="0"/>
          </a:p>
          <a:p>
            <a:pPr defTabSz="906445">
              <a:defRPr/>
            </a:pPr>
            <a:r>
              <a:rPr kumimoji="1" lang="ja-JP" altLang="en-US" u="none" dirty="0"/>
              <a:t>〇授業者は、検討チームからの様々な指摘や助言を受けて、帯活動や本文読解後のＱ＆Ａについて修正を図ることとしました。しかしながら、指摘どおりにすべてを修正するのではなく、意図を説明しながら、変更しない点も検討チームで合意を図っていた点も非常に重要な点です。</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17</a:t>
            </a:fld>
            <a:endParaRPr kumimoji="1" lang="ja-JP" altLang="en-US"/>
          </a:p>
        </p:txBody>
      </p:sp>
    </p:spTree>
    <p:extLst>
      <p:ext uri="{BB962C8B-B14F-4D97-AF65-F5344CB8AC3E}">
        <p14:creationId xmlns:p14="http://schemas.microsoft.com/office/powerpoint/2010/main" val="75844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u="none" dirty="0"/>
              <a:t>〇第４回の指導案検討会をもって、検討チームによる指導案の検討を終了し、授業者が学習指導案（第４稿）を作成しました。最後に、大学教員及び主担当の指導主事と文言や体裁を確認し、学習指導案（最終版）が完成しました。</a:t>
            </a:r>
            <a:endParaRPr kumimoji="1" lang="en-US" altLang="ja-JP" u="none" dirty="0"/>
          </a:p>
          <a:p>
            <a:r>
              <a:rPr kumimoji="1" lang="ja-JP" altLang="en-US" u="none" dirty="0"/>
              <a:t>〇では、研究授業の様子を、動画でご覧いただきます。</a:t>
            </a:r>
            <a:endParaRPr kumimoji="1" lang="en-US" altLang="ja-JP" u="none" dirty="0"/>
          </a:p>
          <a:p>
            <a:endParaRPr kumimoji="1" lang="en-US" altLang="ja-JP" u="none" dirty="0"/>
          </a:p>
          <a:p>
            <a:r>
              <a:rPr kumimoji="1" lang="en-US" altLang="ja-JP" u="none" dirty="0"/>
              <a:t>【</a:t>
            </a:r>
            <a:r>
              <a:rPr kumimoji="1" lang="ja-JP" altLang="en-US" u="none" dirty="0"/>
              <a:t>授業動画を挿入</a:t>
            </a:r>
            <a:r>
              <a:rPr kumimoji="1" lang="en-US" altLang="ja-JP" u="none" dirty="0"/>
              <a:t>】</a:t>
            </a:r>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18</a:t>
            </a:fld>
            <a:endParaRPr kumimoji="1" lang="ja-JP" altLang="en-US"/>
          </a:p>
        </p:txBody>
      </p:sp>
    </p:spTree>
    <p:extLst>
      <p:ext uri="{BB962C8B-B14F-4D97-AF65-F5344CB8AC3E}">
        <p14:creationId xmlns:p14="http://schemas.microsoft.com/office/powerpoint/2010/main" val="262383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a:t>〇第１回事後検討会では、研究セミナーの４日後に授業研究チームのみで、研究授業及び研究協議についての振り返りを行いました。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19</a:t>
            </a:fld>
            <a:endParaRPr kumimoji="1" lang="ja-JP" altLang="en-US"/>
          </a:p>
        </p:txBody>
      </p:sp>
    </p:spTree>
    <p:extLst>
      <p:ext uri="{BB962C8B-B14F-4D97-AF65-F5344CB8AC3E}">
        <p14:creationId xmlns:p14="http://schemas.microsoft.com/office/powerpoint/2010/main" val="123716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〇本ワークショップの内容は、記載のとおりとなります。</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2</a:t>
            </a:fld>
            <a:endParaRPr kumimoji="1" lang="ja-JP" altLang="en-US"/>
          </a:p>
        </p:txBody>
      </p:sp>
    </p:spTree>
    <p:extLst>
      <p:ext uri="{BB962C8B-B14F-4D97-AF65-F5344CB8AC3E}">
        <p14:creationId xmlns:p14="http://schemas.microsoft.com/office/powerpoint/2010/main" val="245173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授業者は、今回の授業研究セミナーを振り返って、英語指導におけるスモールステップの大切さに気付くよい経験となったと話しました。単元末のパフォーマンステストで必要になる要素を分析し、帯活動にその要素を盛り込んでいったことによって、生徒の変容が見られるなど、効果が大きかったことを実感していました。</a:t>
            </a:r>
            <a:endParaRPr kumimoji="1" lang="en-US" altLang="ja-JP" u="none" dirty="0"/>
          </a:p>
          <a:p>
            <a:r>
              <a:rPr kumimoji="1" lang="ja-JP" altLang="en-US" u="none" dirty="0"/>
              <a:t>〇ここまで見てきたとおり、この帯活動の効果については、今回の授業研究セミナーの核として検討チームでも拘ってきたところであったので、生徒の姿にその効果が見て取れたところは大きな成果であったと同時に、授業研究セミナーの参加者に十分に伝え切れていなかったところは課題として残ったところでした。</a:t>
            </a:r>
            <a:endParaRPr kumimoji="1" lang="en-US" altLang="ja-JP" u="none" dirty="0"/>
          </a:p>
          <a:p>
            <a:r>
              <a:rPr kumimoji="1" lang="ja-JP" altLang="en-US" u="none" dirty="0"/>
              <a:t>〇また、授業者は、本文読解後のＱ＆Ａについては、もう少し時間を確保して話し合いをするなど、工夫していきたいと振り返りました。</a:t>
            </a:r>
            <a:endParaRPr kumimoji="1" lang="en-US" altLang="ja-JP" u="none" dirty="0"/>
          </a:p>
          <a:p>
            <a:r>
              <a:rPr kumimoji="1" lang="ja-JP" altLang="en-US" u="none" dirty="0"/>
              <a:t>〇このことに対し、検討チームからは今後も継続的に生徒が自分事として捉えることができる質問を行い、正確性に拘りすぎずに、英語で自然にやり取りできるようにしていくとよいとの助言がありました。</a:t>
            </a:r>
            <a:endParaRPr kumimoji="1" lang="en-US" altLang="ja-JP" u="none" dirty="0"/>
          </a:p>
          <a:p>
            <a:r>
              <a:rPr kumimoji="1" lang="ja-JP" altLang="en-US" u="none" dirty="0"/>
              <a:t>〇さらに、検討チームからは研究授業を振り返って、英語が得意な生徒が苦手な生徒に発音の仕方をアドバイスしていた場面を振り返り、ピアサポートにより生徒自身で改善を図ろうとする雰囲気が感じられるよい授業であったことを賞賛する声も挙がり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20</a:t>
            </a:fld>
            <a:endParaRPr kumimoji="1" lang="ja-JP" altLang="en-US"/>
          </a:p>
        </p:txBody>
      </p:sp>
    </p:spTree>
    <p:extLst>
      <p:ext uri="{BB962C8B-B14F-4D97-AF65-F5344CB8AC3E}">
        <p14:creationId xmlns:p14="http://schemas.microsoft.com/office/powerpoint/2010/main" val="919630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u="none" dirty="0"/>
              <a:t>〇第２回事後検討会では、「研究セミナー振り返り」として研究セミナー参加者にも検討会への参加を可能とし、研究セミナー当日に案内を行いました。長い時間をかけて指導案検討を行ってきた検討チームとは異なる視点で事後検討会を行えたことは非常に重要な時間となりました。ここでは、本単元のねらいについて、本単元を通した生徒の変容や研究セミナー後の生徒の様子及び授業研究セミナー全体の振り返りを行い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21</a:t>
            </a:fld>
            <a:endParaRPr kumimoji="1" lang="ja-JP" altLang="en-US"/>
          </a:p>
        </p:txBody>
      </p:sp>
    </p:spTree>
    <p:extLst>
      <p:ext uri="{BB962C8B-B14F-4D97-AF65-F5344CB8AC3E}">
        <p14:creationId xmlns:p14="http://schemas.microsoft.com/office/powerpoint/2010/main" val="86871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〇第２回事後検討会では、改めて「本単元の目標」及び「意識した言語活動」を授業者から説明した上で、意識したねらいは達成されていたのかを検証しました。</a:t>
            </a:r>
            <a:endParaRPr kumimoji="1" lang="en-US" altLang="ja-JP" u="none" dirty="0"/>
          </a:p>
          <a:p>
            <a:r>
              <a:rPr kumimoji="1" lang="ja-JP" altLang="en-US" u="none" dirty="0"/>
              <a:t>〇「本単元の目標」及び「意識した言語活動」は、スライドにあるとおりです。</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22</a:t>
            </a:fld>
            <a:endParaRPr kumimoji="1" lang="ja-JP" altLang="en-US"/>
          </a:p>
        </p:txBody>
      </p:sp>
    </p:spTree>
    <p:extLst>
      <p:ext uri="{BB962C8B-B14F-4D97-AF65-F5344CB8AC3E}">
        <p14:creationId xmlns:p14="http://schemas.microsoft.com/office/powerpoint/2010/main" val="2866396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第２回事後検討会で、研究セミナー参加者の先生は、帯活動の振り返りにおいて、生徒同士がポジティブなフィードバックをし合っていたことが非常に印象的であったことを話した後に、どのように指導しているのか知りたいと質問がありました。また、授業研究セミナーに参加して戻った後に、単元の目標を考えるために、自校の学校教育目標を確認したことも伝えてくれました。</a:t>
            </a:r>
            <a:endParaRPr kumimoji="1" lang="en-US" altLang="ja-JP" u="none" dirty="0"/>
          </a:p>
          <a:p>
            <a:r>
              <a:rPr kumimoji="1" lang="ja-JP" altLang="en-US" u="none" dirty="0"/>
              <a:t>〇授業者は、以前から帯活動を行う際に、話したかったけど話せなかった表現をスプレッドシートに入力させるようにして、同じことを何度も繰り返してきた成果であることを話しました。また、論理･表現</a:t>
            </a:r>
            <a:r>
              <a:rPr kumimoji="1" lang="en-US" altLang="ja-JP" u="none" dirty="0"/>
              <a:t>Ⅰ</a:t>
            </a:r>
            <a:r>
              <a:rPr kumimoji="1" lang="ja-JP" altLang="en-US" u="none" dirty="0"/>
              <a:t>でスピーチを行った際に、振り返りの仕方やルールを指導してきたことも大きいと話しました。</a:t>
            </a:r>
            <a:endParaRPr kumimoji="1" lang="en-US" altLang="ja-JP" u="none" dirty="0"/>
          </a:p>
          <a:p>
            <a:r>
              <a:rPr kumimoji="1" lang="ja-JP" altLang="en-US" u="none" dirty="0"/>
              <a:t>〇検討チームからは、授業者が生徒の研究授業後の様子として、パフォーマンステストの準備を進める中で、紹介しようとする商品が作られた理由や背景などに生徒の興味がどんどん向いていると話したことを受けて、非常に興味深く、何かの商品の説明をただ英語に直しているのではなく、考えを深めている証拠であると話しました。</a:t>
            </a:r>
            <a:endParaRPr kumimoji="1" lang="en-US" altLang="ja-JP" u="none" dirty="0"/>
          </a:p>
          <a:p>
            <a:r>
              <a:rPr kumimoji="1" lang="ja-JP" altLang="en-US" u="none" dirty="0"/>
              <a:t>〇また、自分自身の指導を振り返って、教科書の内容把握を確認する際に、答の決まったＱ＆Ａに終始していることに課題を感じている参加者の先生もいたことを指摘しました。その上で、本単元では、教科書にたくさんあるよい題材を、生徒が英語で話したくなるようにうまく引き出していたことがよかったことを話しました。そして、教科書の内容を教えることに集中するのではなく、教科書でどのように４技能５領域の資質・能力を育て、どのようにその力を測るのかが重要であることを確認しました。</a:t>
            </a:r>
            <a:endParaRPr kumimoji="1" lang="en-US" altLang="ja-JP" u="none" dirty="0"/>
          </a:p>
          <a:p>
            <a:r>
              <a:rPr kumimoji="1" lang="ja-JP" altLang="en-US" u="none" dirty="0"/>
              <a:t>〇また、スライドには示していませんが、授業研究セミナーの取組全体を振り返って、検討チームからは、指導案検討の最初から資質･能力ベースで単元のデザインを全員で考えられたところがよかったと評価する声が挙がりました。また、育てたい生徒像があって、その観点から教科書の内容を検討できたことも有意義であり、この外国語科のアプローチが高校教育の授業研究のよい例の一つとなるのではないかとの話もありました。</a:t>
            </a:r>
            <a:endParaRPr kumimoji="1" lang="en-US" altLang="ja-JP" u="none" dirty="0"/>
          </a:p>
          <a:p>
            <a:r>
              <a:rPr kumimoji="1" lang="ja-JP" altLang="en-US" u="none" dirty="0"/>
              <a:t>〇これらのことから、組織的な授業研究の意義についても、一定の成果を示すことができたのではないでしょうか。</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23</a:t>
            </a:fld>
            <a:endParaRPr kumimoji="1" lang="ja-JP" altLang="en-US"/>
          </a:p>
        </p:txBody>
      </p:sp>
    </p:spTree>
    <p:extLst>
      <p:ext uri="{BB962C8B-B14F-4D97-AF65-F5344CB8AC3E}">
        <p14:creationId xmlns:p14="http://schemas.microsoft.com/office/powerpoint/2010/main" val="3728942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〇各学校において授業案検討会を行う際には、スライドにある「高等学校外国語科におけるパフォーマンステスト参考資料」（文部科学省）を参考とすることができます。</a:t>
            </a:r>
            <a:endParaRPr kumimoji="1" lang="en-US" altLang="ja-JP" u="none" dirty="0"/>
          </a:p>
          <a:p>
            <a:r>
              <a:rPr kumimoji="1" lang="ja-JP" altLang="en-US" u="none" dirty="0"/>
              <a:t>〇また、北海道教育委員会で毎年作成している「高等学校教育課程編成・実施の手引」には、新学習指導要領における学習評価や探究的な学びの実践について記載されているので、こちらも併せて参照してください。</a:t>
            </a:r>
            <a:endParaRPr kumimoji="1" lang="en-US" altLang="ja-JP" u="none" dirty="0"/>
          </a:p>
          <a:p>
            <a:r>
              <a:rPr kumimoji="1" lang="ja-JP" altLang="en-US" u="none" dirty="0"/>
              <a:t>〇次のスライドでそれぞれのＵＲＬについてお知らせします。</a:t>
            </a:r>
            <a:endParaRPr kumimoji="1" lang="en-US" altLang="ja-JP" u="none" dirty="0"/>
          </a:p>
          <a:p>
            <a:r>
              <a:rPr kumimoji="1" lang="ja-JP" altLang="en-US" u="none" dirty="0"/>
              <a:t>〇これらの他にも、様々な外部資料や、本研修セミナーの中で指導案検討会で行った取組を参考に、今後教育現場において、教員による研修等が活発に実施されることを期待しています。</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24</a:t>
            </a:fld>
            <a:endParaRPr kumimoji="1" lang="ja-JP" altLang="en-US"/>
          </a:p>
        </p:txBody>
      </p:sp>
    </p:spTree>
    <p:extLst>
      <p:ext uri="{BB962C8B-B14F-4D97-AF65-F5344CB8AC3E}">
        <p14:creationId xmlns:p14="http://schemas.microsoft.com/office/powerpoint/2010/main" val="139276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〇これらは、各種参考資料等のＵＲＬです。</a:t>
            </a:r>
            <a:endParaRPr kumimoji="1" lang="en-US" altLang="ja-JP" u="none" dirty="0"/>
          </a:p>
          <a:p>
            <a:r>
              <a:rPr kumimoji="1" lang="ja-JP" altLang="en-US" u="none" dirty="0"/>
              <a:t>〇必要に応じて、御活用ください。</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25</a:t>
            </a:fld>
            <a:endParaRPr kumimoji="1" lang="ja-JP" altLang="en-US"/>
          </a:p>
        </p:txBody>
      </p:sp>
    </p:spTree>
    <p:extLst>
      <p:ext uri="{BB962C8B-B14F-4D97-AF65-F5344CB8AC3E}">
        <p14:creationId xmlns:p14="http://schemas.microsoft.com/office/powerpoint/2010/main" val="58468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○以上で、ワークショップを終了します。</a:t>
            </a:r>
            <a:endParaRPr kumimoji="1" lang="en-US" altLang="ja-JP" u="none" dirty="0"/>
          </a:p>
          <a:p>
            <a:r>
              <a:rPr lang="ja-JP" altLang="en-US" dirty="0"/>
              <a:t>○各学校において、授業研究を通して、</a:t>
            </a:r>
            <a:r>
              <a:rPr kumimoji="1" lang="ja-JP" altLang="en-US" u="none" dirty="0"/>
              <a:t>学習指導要領を基に、</a:t>
            </a:r>
            <a:r>
              <a:rPr kumimoji="1" lang="ja-JP" altLang="en-US" dirty="0"/>
              <a:t>身に付けるべき資質・能力が明確化され、</a:t>
            </a:r>
            <a:r>
              <a:rPr kumimoji="1" lang="ja-JP" altLang="en-US" u="none" dirty="0"/>
              <a:t>主体的・対話的で深い学びの視点からの授業改善及び言語活動の充実が図られることを願っています。</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26</a:t>
            </a:fld>
            <a:endParaRPr kumimoji="1" lang="ja-JP" altLang="en-US"/>
          </a:p>
        </p:txBody>
      </p:sp>
    </p:spTree>
    <p:extLst>
      <p:ext uri="{BB962C8B-B14F-4D97-AF65-F5344CB8AC3E}">
        <p14:creationId xmlns:p14="http://schemas.microsoft.com/office/powerpoint/2010/main" val="249859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〇では、本研究授業がどのように実施されたのかを見てみましょう。</a:t>
            </a:r>
            <a:endParaRPr kumimoji="1" lang="en-US" altLang="ja-JP" u="none" dirty="0"/>
          </a:p>
          <a:p>
            <a:r>
              <a:rPr kumimoji="1" lang="ja-JP" altLang="en-US" u="none" dirty="0"/>
              <a:t>〇研究授業に向けて、授業者を含む高校教員、大学教員、指導主事等からなる授業研究チームを編成し、チームで指導案検討を行いながら一つの授業をつくり上げます。</a:t>
            </a:r>
            <a:endParaRPr kumimoji="1" lang="en-US" altLang="ja-JP" u="none" dirty="0"/>
          </a:p>
          <a:p>
            <a:r>
              <a:rPr kumimoji="1" lang="ja-JP" altLang="en-US" u="none" dirty="0"/>
              <a:t>〇ただし、私たち外国語科の授業研究チームは、昨年度に引き続き、１回の特別な授業をつくり上げるのではなく、あくまでもねらいを明確にした単元をつくり上げること、授業研究セミナーで行う研究授業はいわゆる「うまい」授業ではなく、「</a:t>
            </a:r>
            <a:r>
              <a:rPr kumimoji="1" lang="en-US" altLang="ja-JP" u="none" dirty="0"/>
              <a:t>meaningful</a:t>
            </a:r>
            <a:r>
              <a:rPr kumimoji="1" lang="ja-JP" altLang="en-US" u="none" dirty="0"/>
              <a:t>」な「意図のある」授業を行うことを目指して、この研究を行いました。また、「お手本となる授業実践を提示する」こと以上に、「チームで組織的に、指導案を検討して、単元や授業をブラッシュアップしていくプロセス」を見てもらい、「授業研究セミナー参加者にもこのような授業研究のスタイル」を広めていくことが、本研究の目的の一つであり、発信していくべきことであることを全員で共有しました。</a:t>
            </a:r>
            <a:endParaRPr kumimoji="1" lang="en-US" altLang="ja-JP" u="none" dirty="0"/>
          </a:p>
          <a:p>
            <a:r>
              <a:rPr kumimoji="1" lang="ja-JP" altLang="en-US" u="none" dirty="0"/>
              <a:t>〇なお、指導案検討会については授業研究セミナー前に全４回実施、授業研究セミナー後の振り返りとして事後検討会を全２回実施しました。第２回の事後検討会は、授業研究セミナーに参加した先生も参加可能とし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3</a:t>
            </a:fld>
            <a:endParaRPr kumimoji="1" lang="ja-JP" altLang="en-US"/>
          </a:p>
        </p:txBody>
      </p:sp>
    </p:spTree>
    <p:extLst>
      <p:ext uri="{BB962C8B-B14F-4D97-AF65-F5344CB8AC3E}">
        <p14:creationId xmlns:p14="http://schemas.microsoft.com/office/powerpoint/2010/main" val="193688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〇はじめに、目指す授業を明確化していきます。</a:t>
            </a:r>
            <a:endParaRPr kumimoji="1" lang="en-US" altLang="ja-JP" u="none" dirty="0"/>
          </a:p>
          <a:p>
            <a:r>
              <a:rPr kumimoji="1" lang="ja-JP" altLang="en-US" u="none" dirty="0"/>
              <a:t>〇目指す授業を明確化するにあたり、学校教育目標等から自校における外国語科の目標を整理します。この際、外国語科の目標や</a:t>
            </a:r>
            <a:r>
              <a:rPr kumimoji="1" lang="en-US" altLang="ja-JP" u="none" dirty="0"/>
              <a:t>Can-Do</a:t>
            </a:r>
            <a:r>
              <a:rPr kumimoji="1" lang="ja-JP" altLang="en-US" u="none" dirty="0"/>
              <a:t>リストとも整合が取れていることを確認します。</a:t>
            </a:r>
            <a:endParaRPr kumimoji="1" lang="en-US" altLang="ja-JP" u="none" dirty="0"/>
          </a:p>
          <a:p>
            <a:r>
              <a:rPr kumimoji="1" lang="ja-JP" altLang="en-US" u="none" dirty="0"/>
              <a:t>〇次に、外国語科の目標に照らして生徒の現状を把握し、単元の目標として本単元で育成する資質・能力を明確にします。</a:t>
            </a:r>
            <a:endParaRPr kumimoji="1" lang="en-US" altLang="ja-JP" u="none" dirty="0"/>
          </a:p>
          <a:p>
            <a:r>
              <a:rPr kumimoji="1" lang="ja-JP" altLang="en-US" u="none" dirty="0"/>
              <a:t>〇さらに、本単元で育成する資質・能力（単元の目標）から逆向き設計で単元の指導と評価の計画を作成します。</a:t>
            </a:r>
            <a:endParaRPr kumimoji="1" lang="en-US" altLang="ja-JP" u="none" dirty="0"/>
          </a:p>
          <a:p>
            <a:r>
              <a:rPr kumimoji="1" lang="ja-JP" altLang="en-US" u="none" dirty="0"/>
              <a:t>〇最後に、単元の指導と評価の計画から本時の学習指導案に落とし込みます。</a:t>
            </a:r>
            <a:endParaRPr kumimoji="1" lang="en-US" altLang="ja-JP" u="none" dirty="0"/>
          </a:p>
          <a:p>
            <a:r>
              <a:rPr kumimoji="1" lang="ja-JP" altLang="en-US" u="none" dirty="0"/>
              <a:t>〇この一連の流れを指導案検討会で行いました。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4</a:t>
            </a:fld>
            <a:endParaRPr kumimoji="1" lang="ja-JP" altLang="en-US"/>
          </a:p>
        </p:txBody>
      </p:sp>
    </p:spTree>
    <p:extLst>
      <p:ext uri="{BB962C8B-B14F-4D97-AF65-F5344CB8AC3E}">
        <p14:creationId xmlns:p14="http://schemas.microsoft.com/office/powerpoint/2010/main" val="50471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第１回指導案検討会では、初めての顔合わせだったのでアイスブレイクを行うとともに、先ほど確認した、①の「学校教育目標等から外国語科の目標へ」落とし込むことや、②の「外国語科の目標に照らして生徒の現状を把握し、本単元で育成する資質・能力（単元の目標）を明確化」することの重要性について共通理解をもつことに特に時間を割きました。また、今回研究授業を行うクラスの生徒の実態、及び対象の単元で授業者が生徒に身に付けさせたい資質・能力について、チームで共有しました。</a:t>
            </a:r>
            <a:endParaRPr kumimoji="1" lang="en-US" altLang="ja-JP" u="none" dirty="0"/>
          </a:p>
          <a:p>
            <a:r>
              <a:rPr kumimoji="1" lang="ja-JP" altLang="en-US" u="none" dirty="0"/>
              <a:t>〇第２回指導案検討会では、②の「外国語科の目標に照らして生徒の現状を把握し、本単元で育成する資質・能力（単元の目標）を明確化」することに特化して、協議を行いました。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5</a:t>
            </a:fld>
            <a:endParaRPr kumimoji="1" lang="ja-JP" altLang="en-US"/>
          </a:p>
        </p:txBody>
      </p:sp>
    </p:spTree>
    <p:extLst>
      <p:ext uri="{BB962C8B-B14F-4D97-AF65-F5344CB8AC3E}">
        <p14:creationId xmlns:p14="http://schemas.microsoft.com/office/powerpoint/2010/main" val="429055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〇では、第１回・第２回で重点的に検討を行った内容について、詳細を見ていきましょう。</a:t>
            </a:r>
            <a:endParaRPr kumimoji="1" lang="en-US" altLang="ja-JP" u="none" dirty="0"/>
          </a:p>
          <a:p>
            <a:r>
              <a:rPr kumimoji="1" lang="ja-JP" altLang="en-US" u="none" dirty="0"/>
              <a:t>〇これらは、授業者が対象生徒の実態として語ったものです。授業者は、今回の授業研究セミナーで研究授業を行う単元において、これらの課題を少しでも解決したいと考えていることが分かりました。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6</a:t>
            </a:fld>
            <a:endParaRPr kumimoji="1" lang="ja-JP" altLang="en-US"/>
          </a:p>
        </p:txBody>
      </p:sp>
    </p:spTree>
    <p:extLst>
      <p:ext uri="{BB962C8B-B14F-4D97-AF65-F5344CB8AC3E}">
        <p14:creationId xmlns:p14="http://schemas.microsoft.com/office/powerpoint/2010/main" val="224326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また、授業者は、学校教育目標の「新しい価値を創造し、未来を切り開く人材を育てる」の下位目標の一つである「学ぶ喜びを知り、教養と専門性を高める人」の育成と結び付け、生徒たちには卒業後も英語を学び続け、英語学習を通して、英語の背景にある様々な価値観を知り、自分自身の生き方を考える糧としてほしいとの考えをもっていることを共有し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7</a:t>
            </a:fld>
            <a:endParaRPr kumimoji="1" lang="ja-JP" altLang="en-US"/>
          </a:p>
        </p:txBody>
      </p:sp>
    </p:spTree>
    <p:extLst>
      <p:ext uri="{BB962C8B-B14F-4D97-AF65-F5344CB8AC3E}">
        <p14:creationId xmlns:p14="http://schemas.microsoft.com/office/powerpoint/2010/main" val="187996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〇授業者の先生は、生徒の実態から本単元では「話すこと</a:t>
            </a:r>
            <a:r>
              <a:rPr kumimoji="1" lang="en-US" altLang="ja-JP" u="none" dirty="0"/>
              <a:t>[</a:t>
            </a:r>
            <a:r>
              <a:rPr kumimoji="1" lang="ja-JP" altLang="en-US" u="none" dirty="0"/>
              <a:t>発表</a:t>
            </a:r>
            <a:r>
              <a:rPr kumimoji="1" lang="en-US" altLang="ja-JP" u="none" dirty="0"/>
              <a:t>]</a:t>
            </a:r>
            <a:r>
              <a:rPr kumimoji="1" lang="ja-JP" altLang="en-US" u="none" dirty="0"/>
              <a:t>」の資質・能力を育てたいと思っています。そのため、単元の目標の方向性は定まっていると言えます。</a:t>
            </a:r>
            <a:endParaRPr kumimoji="1" lang="en-US" altLang="ja-JP" u="none" dirty="0"/>
          </a:p>
          <a:p>
            <a:r>
              <a:rPr kumimoji="1" lang="ja-JP" altLang="en-US" u="none" dirty="0"/>
              <a:t>〇一方で、単元末のパフォーマンステストに関しては、まだ具体的なものとはなっていません。また、パフォーマンステストに至るまでにどのような言語活動を通して、「話すこと</a:t>
            </a:r>
            <a:r>
              <a:rPr kumimoji="1" lang="en-US" altLang="ja-JP" u="none" dirty="0"/>
              <a:t>[</a:t>
            </a:r>
            <a:r>
              <a:rPr kumimoji="1" lang="ja-JP" altLang="en-US" u="none" dirty="0"/>
              <a:t>発表</a:t>
            </a:r>
            <a:r>
              <a:rPr kumimoji="1" lang="en-US" altLang="ja-JP" u="none" dirty="0"/>
              <a:t>]</a:t>
            </a:r>
            <a:r>
              <a:rPr kumimoji="1" lang="ja-JP" altLang="en-US" u="none" dirty="0"/>
              <a:t>」の資質・能力を育てるのかについての具体的な計画は、この時点では出来ていませんでした。</a:t>
            </a:r>
            <a:endParaRPr kumimoji="1" lang="en-US" altLang="ja-JP" u="none" dirty="0"/>
          </a:p>
          <a:p>
            <a:r>
              <a:rPr kumimoji="1" lang="ja-JP" altLang="en-US" u="none" dirty="0"/>
              <a:t>〇ここまでの検討会を受けて、本単元では「話すこと</a:t>
            </a:r>
            <a:r>
              <a:rPr kumimoji="1" lang="en-US" altLang="ja-JP" u="none" dirty="0"/>
              <a:t>[</a:t>
            </a:r>
            <a:r>
              <a:rPr kumimoji="1" lang="ja-JP" altLang="en-US" u="none" dirty="0"/>
              <a:t>発表</a:t>
            </a:r>
            <a:r>
              <a:rPr kumimoji="1" lang="en-US" altLang="ja-JP" u="none" dirty="0"/>
              <a:t>]</a:t>
            </a:r>
            <a:r>
              <a:rPr kumimoji="1" lang="ja-JP" altLang="en-US" u="none" dirty="0"/>
              <a:t>」の資質・能力を育てることをゴールとし、授業者が次回の指導案検討会までに指導案を作成することとしました。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8</a:t>
            </a:fld>
            <a:endParaRPr kumimoji="1" lang="ja-JP" altLang="en-US"/>
          </a:p>
        </p:txBody>
      </p:sp>
    </p:spTree>
    <p:extLst>
      <p:ext uri="{BB962C8B-B14F-4D97-AF65-F5344CB8AC3E}">
        <p14:creationId xmlns:p14="http://schemas.microsoft.com/office/powerpoint/2010/main" val="1060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〇第３回指導案検討会では、第２回までの検討会の内容を踏まえて授業者が作成した、指導案について協議を行いました。</a:t>
            </a:r>
            <a:endParaRPr kumimoji="1" lang="en-US" altLang="ja-JP" u="none" dirty="0"/>
          </a:p>
          <a:p>
            <a:pPr>
              <a:lnSpc>
                <a:spcPts val="1487"/>
              </a:lnSpc>
            </a:pPr>
            <a:r>
              <a:rPr kumimoji="1" lang="ja-JP" altLang="en-US" u="none" dirty="0"/>
              <a:t>〇「本単元で育成する資質・能力（単元の目標）から逆向き設計で単元の指導と評価の計画を作成すること」について検討を行い、本単元で育成する資質・能力をどのようなパフォーマンステストで見取るのかについて、協議を行いました。</a:t>
            </a:r>
            <a:endParaRPr kumimoji="1" lang="en-US" altLang="ja-JP" u="none" dirty="0"/>
          </a:p>
          <a:p>
            <a:pPr>
              <a:lnSpc>
                <a:spcPts val="1487"/>
              </a:lnSpc>
            </a:pPr>
            <a:r>
              <a:rPr kumimoji="1" lang="ja-JP" altLang="en-US" u="none" dirty="0"/>
              <a:t>〇併せて、「単元の指導と評価の計画から本時の学習指導案を作成すること」について検討を行い、パフォーマンステストに至るまでの授業において、どのように「話すこと</a:t>
            </a:r>
            <a:r>
              <a:rPr kumimoji="1" lang="en-US" altLang="ja-JP" u="none" dirty="0"/>
              <a:t>[</a:t>
            </a:r>
            <a:r>
              <a:rPr kumimoji="1" lang="ja-JP" altLang="en-US" u="none" dirty="0"/>
              <a:t>発表</a:t>
            </a:r>
            <a:r>
              <a:rPr kumimoji="1" lang="en-US" altLang="ja-JP" u="none" dirty="0"/>
              <a:t>]</a:t>
            </a:r>
            <a:r>
              <a:rPr kumimoji="1" lang="ja-JP" altLang="en-US" u="none" dirty="0"/>
              <a:t>」の資質・能力を育てていくのかについて、協議を行いました。</a:t>
            </a:r>
            <a:endParaRPr kumimoji="1" lang="en-US" altLang="ja-JP" u="none" dirty="0"/>
          </a:p>
        </p:txBody>
      </p:sp>
      <p:sp>
        <p:nvSpPr>
          <p:cNvPr id="4" name="スライド番号プレースホルダー 3"/>
          <p:cNvSpPr>
            <a:spLocks noGrp="1"/>
          </p:cNvSpPr>
          <p:nvPr>
            <p:ph type="sldNum" sz="quarter" idx="10"/>
          </p:nvPr>
        </p:nvSpPr>
        <p:spPr/>
        <p:txBody>
          <a:bodyPr/>
          <a:lstStyle/>
          <a:p>
            <a:fld id="{F5C9F94C-8A22-48D0-81DB-1F78CD09D1E1}" type="slidenum">
              <a:rPr kumimoji="1" lang="ja-JP" altLang="en-US" smtClean="0"/>
              <a:t>9</a:t>
            </a:fld>
            <a:endParaRPr kumimoji="1" lang="ja-JP" altLang="en-US"/>
          </a:p>
        </p:txBody>
      </p:sp>
    </p:spTree>
    <p:extLst>
      <p:ext uri="{BB962C8B-B14F-4D97-AF65-F5344CB8AC3E}">
        <p14:creationId xmlns:p14="http://schemas.microsoft.com/office/powerpoint/2010/main" val="381441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169831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158759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46DF50-604D-4906-A97F-C9BA43F69381}"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086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205415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46DF50-604D-4906-A97F-C9BA43F69381}"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9832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2047062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156482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99571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149096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149787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295269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110674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118539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36981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251434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C8EFAE-E3C2-4F18-8C90-272E2A6753A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221386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C8EFAE-E3C2-4F18-8C90-272E2A6753A5}" type="datetimeFigureOut">
              <a:rPr kumimoji="1" lang="ja-JP" altLang="en-US" smtClean="0"/>
              <a:t>2024/4/9</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046DF50-604D-4906-A97F-C9BA43F69381}" type="slidenum">
              <a:rPr kumimoji="1" lang="ja-JP" altLang="en-US" smtClean="0"/>
              <a:t>‹#›</a:t>
            </a:fld>
            <a:endParaRPr kumimoji="1" lang="ja-JP" altLang="en-US"/>
          </a:p>
        </p:txBody>
      </p:sp>
    </p:spTree>
    <p:extLst>
      <p:ext uri="{BB962C8B-B14F-4D97-AF65-F5344CB8AC3E}">
        <p14:creationId xmlns:p14="http://schemas.microsoft.com/office/powerpoint/2010/main" val="4177717002"/>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alJJKO5Mqt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A9ED4-BECE-4F61-A5E1-31BFE39F68AD}"/>
              </a:ext>
            </a:extLst>
          </p:cNvPr>
          <p:cNvSpPr>
            <a:spLocks noGrp="1"/>
          </p:cNvSpPr>
          <p:nvPr>
            <p:ph type="ctrTitle"/>
          </p:nvPr>
        </p:nvSpPr>
        <p:spPr>
          <a:xfrm>
            <a:off x="1413458" y="1884367"/>
            <a:ext cx="10162195" cy="2262781"/>
          </a:xfrm>
        </p:spPr>
        <p:txBody>
          <a:bodyPr>
            <a:noAutofit/>
          </a:bodyPr>
          <a:lstStyle/>
          <a:p>
            <a:pPr algn="l"/>
            <a:r>
              <a:rPr kumimoji="1" lang="ja-JP" altLang="en-US" sz="4800" b="1" dirty="0">
                <a:solidFill>
                  <a:schemeClr val="tx1"/>
                </a:solidFill>
                <a:latin typeface="+mn-ea"/>
                <a:ea typeface="+mn-ea"/>
              </a:rPr>
              <a:t>外国語科における</a:t>
            </a:r>
            <a:br>
              <a:rPr kumimoji="1" lang="en-US" altLang="ja-JP" sz="4800" b="1" dirty="0">
                <a:solidFill>
                  <a:schemeClr val="tx1"/>
                </a:solidFill>
                <a:latin typeface="+mn-ea"/>
                <a:ea typeface="+mn-ea"/>
              </a:rPr>
            </a:br>
            <a:r>
              <a:rPr kumimoji="1" lang="ja-JP" altLang="en-US" sz="4800" b="1" dirty="0">
                <a:solidFill>
                  <a:schemeClr val="tx1"/>
                </a:solidFill>
                <a:latin typeface="+mn-ea"/>
                <a:ea typeface="+mn-ea"/>
              </a:rPr>
              <a:t>探究的な学びの充実に向けた</a:t>
            </a:r>
            <a:br>
              <a:rPr kumimoji="1" lang="en-US" altLang="ja-JP" sz="4800" b="1" dirty="0">
                <a:solidFill>
                  <a:schemeClr val="tx1"/>
                </a:solidFill>
                <a:latin typeface="+mn-ea"/>
                <a:ea typeface="+mn-ea"/>
              </a:rPr>
            </a:br>
            <a:r>
              <a:rPr kumimoji="1" lang="ja-JP" altLang="en-US" sz="4800" b="1" dirty="0">
                <a:solidFill>
                  <a:schemeClr val="tx1"/>
                </a:solidFill>
                <a:latin typeface="+mn-ea"/>
                <a:ea typeface="+mn-ea"/>
              </a:rPr>
              <a:t>単元のデザイン及び</a:t>
            </a:r>
            <a:br>
              <a:rPr kumimoji="1" lang="en-US" altLang="ja-JP" sz="4800" b="1" dirty="0">
                <a:solidFill>
                  <a:schemeClr val="tx1"/>
                </a:solidFill>
                <a:latin typeface="+mn-ea"/>
                <a:ea typeface="+mn-ea"/>
              </a:rPr>
            </a:br>
            <a:r>
              <a:rPr kumimoji="1" lang="ja-JP" altLang="en-US" sz="4800" b="1" dirty="0">
                <a:solidFill>
                  <a:schemeClr val="tx1"/>
                </a:solidFill>
                <a:latin typeface="+mn-ea"/>
                <a:ea typeface="+mn-ea"/>
              </a:rPr>
              <a:t>組織的な授業研究について</a:t>
            </a:r>
          </a:p>
        </p:txBody>
      </p:sp>
    </p:spTree>
    <p:extLst>
      <p:ext uri="{BB962C8B-B14F-4D97-AF65-F5344CB8AC3E}">
        <p14:creationId xmlns:p14="http://schemas.microsoft.com/office/powerpoint/2010/main" val="111215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8" name="テキスト ボックス 7"/>
          <p:cNvSpPr txBox="1"/>
          <p:nvPr/>
        </p:nvSpPr>
        <p:spPr>
          <a:xfrm>
            <a:off x="699715" y="2264364"/>
            <a:ext cx="9144000" cy="1569660"/>
          </a:xfrm>
          <a:prstGeom prst="rect">
            <a:avLst/>
          </a:prstGeom>
          <a:noFill/>
        </p:spPr>
        <p:txBody>
          <a:bodyPr wrap="square" rtlCol="0">
            <a:spAutoFit/>
          </a:bodyPr>
          <a:lstStyle/>
          <a:p>
            <a:pPr hangingPunct="0"/>
            <a:r>
              <a:rPr lang="ja-JP" altLang="en-US" sz="2400" dirty="0"/>
              <a:t>１</a:t>
            </a:r>
            <a:r>
              <a:rPr lang="ja-JP" altLang="ja-JP" sz="2400" dirty="0"/>
              <a:t>　</a:t>
            </a:r>
            <a:r>
              <a:rPr lang="ja-JP" altLang="en-US" sz="2400" dirty="0"/>
              <a:t>単元名</a:t>
            </a:r>
            <a:endParaRPr lang="en-US" altLang="ja-JP" sz="2400" dirty="0"/>
          </a:p>
          <a:p>
            <a:pPr algn="just" hangingPunct="0"/>
            <a:r>
              <a:rPr lang="ja-JP" altLang="en-US" sz="2400" dirty="0"/>
              <a:t>　　</a:t>
            </a:r>
            <a:r>
              <a:rPr lang="en-US" altLang="ja-JP" sz="2400" dirty="0">
                <a:solidFill>
                  <a:srgbClr val="000000"/>
                </a:solidFill>
                <a:effectLst/>
                <a:latin typeface="+mn-ea"/>
                <a:cs typeface="ＭＳ ゴシック" panose="020B0609070205080204" pitchFamily="49" charset="-128"/>
              </a:rPr>
              <a:t>Lesson 7 Dear World; Bana’s War</a:t>
            </a:r>
            <a:endParaRPr lang="ja-JP" altLang="ja-JP" sz="2400" dirty="0">
              <a:solidFill>
                <a:srgbClr val="000000"/>
              </a:solidFill>
              <a:effectLst/>
              <a:latin typeface="+mn-ea"/>
              <a:cs typeface="ＭＳ 明朝" panose="02020609040205080304" pitchFamily="17" charset="-128"/>
            </a:endParaRPr>
          </a:p>
          <a:p>
            <a:r>
              <a:rPr lang="ja-JP" altLang="ja-JP" sz="2400" kern="0" dirty="0">
                <a:solidFill>
                  <a:srgbClr val="000000"/>
                </a:solidFill>
                <a:effectLst/>
                <a:ea typeface="ＭＳ 明朝" panose="02020609040205080304" pitchFamily="17" charset="-128"/>
                <a:cs typeface="ＭＳ ゴシック" panose="020B0609070205080204" pitchFamily="49" charset="-128"/>
              </a:rPr>
              <a:t>　　</a:t>
            </a:r>
            <a:r>
              <a:rPr lang="en-US" altLang="ja-JP" sz="2400" kern="0" dirty="0">
                <a:solidFill>
                  <a:srgbClr val="000000"/>
                </a:solidFill>
                <a:effectLst/>
                <a:latin typeface="+mn-ea"/>
                <a:cs typeface="ＭＳ ゴシック" panose="020B0609070205080204" pitchFamily="49" charset="-128"/>
              </a:rPr>
              <a:t>Lesson 8 The Best Education to Everyone, Everywhere</a:t>
            </a:r>
          </a:p>
          <a:p>
            <a:r>
              <a:rPr lang="ja-JP" altLang="en-US" sz="2400" kern="0" dirty="0">
                <a:solidFill>
                  <a:srgbClr val="000000"/>
                </a:solidFill>
                <a:effectLst/>
                <a:latin typeface="+mn-ea"/>
                <a:cs typeface="ＭＳ ゴシック" panose="020B0609070205080204" pitchFamily="49" charset="-128"/>
              </a:rPr>
              <a:t>　　</a:t>
            </a:r>
            <a:r>
              <a:rPr lang="ja-JP" altLang="ja-JP" sz="2400" kern="0" dirty="0">
                <a:solidFill>
                  <a:srgbClr val="000000"/>
                </a:solidFill>
                <a:effectLst/>
                <a:latin typeface="+mn-ea"/>
                <a:cs typeface="ＭＳ ゴシック" panose="020B0609070205080204" pitchFamily="49" charset="-128"/>
              </a:rPr>
              <a:t>教科書：</a:t>
            </a:r>
            <a:r>
              <a:rPr lang="en-US" altLang="ja-JP" sz="2400" kern="0" dirty="0">
                <a:solidFill>
                  <a:srgbClr val="000000"/>
                </a:solidFill>
                <a:effectLst/>
                <a:latin typeface="+mn-ea"/>
                <a:cs typeface="ＭＳ ゴシック" panose="020B0609070205080204" pitchFamily="49" charset="-128"/>
              </a:rPr>
              <a:t>Landmark FIT English Communication </a:t>
            </a:r>
            <a:r>
              <a:rPr lang="ja-JP" altLang="ja-JP" sz="2400" kern="0" dirty="0">
                <a:solidFill>
                  <a:srgbClr val="000000"/>
                </a:solidFill>
                <a:effectLst/>
                <a:latin typeface="+mn-ea"/>
                <a:cs typeface="ＭＳ ゴシック" panose="020B0609070205080204" pitchFamily="49" charset="-128"/>
              </a:rPr>
              <a:t>Ⅰ</a:t>
            </a:r>
            <a:endParaRPr lang="ja-JP" altLang="ja-JP" sz="2400" dirty="0">
              <a:latin typeface="+mn-ea"/>
            </a:endParaRPr>
          </a:p>
        </p:txBody>
      </p:sp>
    </p:spTree>
    <p:extLst>
      <p:ext uri="{BB962C8B-B14F-4D97-AF65-F5344CB8AC3E}">
        <p14:creationId xmlns:p14="http://schemas.microsoft.com/office/powerpoint/2010/main" val="193753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4" name="四角形吹き出し 3"/>
          <p:cNvSpPr/>
          <p:nvPr/>
        </p:nvSpPr>
        <p:spPr>
          <a:xfrm>
            <a:off x="842838" y="2039129"/>
            <a:ext cx="8962899" cy="1778888"/>
          </a:xfrm>
          <a:prstGeom prst="wedgeRectCallout">
            <a:avLst>
              <a:gd name="adj1" fmla="val 58051"/>
              <a:gd name="adj2" fmla="val 325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en-US" altLang="ja-JP" dirty="0">
                <a:solidFill>
                  <a:schemeClr val="tx1"/>
                </a:solidFill>
              </a:rPr>
              <a:t>Lesson 7</a:t>
            </a:r>
            <a:r>
              <a:rPr kumimoji="1" lang="ja-JP" altLang="en-US" dirty="0">
                <a:solidFill>
                  <a:schemeClr val="tx1"/>
                </a:solidFill>
              </a:rPr>
              <a:t>と</a:t>
            </a:r>
            <a:r>
              <a:rPr kumimoji="1" lang="en-US" altLang="ja-JP" dirty="0">
                <a:solidFill>
                  <a:schemeClr val="tx1"/>
                </a:solidFill>
              </a:rPr>
              <a:t>Lesson 8</a:t>
            </a:r>
            <a:r>
              <a:rPr kumimoji="1" lang="ja-JP" altLang="en-US" dirty="0">
                <a:solidFill>
                  <a:schemeClr val="tx1"/>
                </a:solidFill>
              </a:rPr>
              <a:t>を併せて、単元計画を立ててみた。どちらのレッスンも主人公が課題に直面し、それを乗り越えた話である。題材・内容に着目し、２つの単元を１つにまとめて、単元の計画を立てた。生徒たちには、</a:t>
            </a:r>
            <a:r>
              <a:rPr kumimoji="1" lang="en-US" altLang="ja-JP" dirty="0">
                <a:solidFill>
                  <a:schemeClr val="tx1"/>
                </a:solidFill>
              </a:rPr>
              <a:t> Lesson 8</a:t>
            </a:r>
            <a:r>
              <a:rPr kumimoji="1" lang="ja-JP" altLang="en-US" dirty="0">
                <a:solidFill>
                  <a:schemeClr val="tx1"/>
                </a:solidFill>
              </a:rPr>
              <a:t>の終わりに、社会課題を解決する発明品や取組を考え出してもらい、パフォーマンステストとしてスピーチを行ってもらう計画である。スピーチでは、自分が考えた発明品は何かやそれを考えた理由まで話をさせたいと考えている。</a:t>
            </a:r>
            <a:endParaRPr lang="ja-JP" altLang="en-US" dirty="0">
              <a:solidFill>
                <a:schemeClr val="tx1"/>
              </a:solidFill>
            </a:endParaRPr>
          </a:p>
        </p:txBody>
      </p:sp>
      <p:sp>
        <p:nvSpPr>
          <p:cNvPr id="6" name="正方形/長方形 5"/>
          <p:cNvSpPr/>
          <p:nvPr/>
        </p:nvSpPr>
        <p:spPr>
          <a:xfrm>
            <a:off x="10419430" y="2054483"/>
            <a:ext cx="1130358" cy="3498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授業者</a:t>
            </a:r>
          </a:p>
        </p:txBody>
      </p:sp>
      <p:sp>
        <p:nvSpPr>
          <p:cNvPr id="7" name="正方形/長方形 6"/>
          <p:cNvSpPr/>
          <p:nvPr/>
        </p:nvSpPr>
        <p:spPr>
          <a:xfrm>
            <a:off x="842838" y="3941625"/>
            <a:ext cx="1130358" cy="6740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授業研究</a:t>
            </a:r>
            <a:endParaRPr kumimoji="1" lang="en-US" altLang="ja-JP" dirty="0">
              <a:solidFill>
                <a:schemeClr val="tx1"/>
              </a:solidFill>
            </a:endParaRPr>
          </a:p>
          <a:p>
            <a:pPr algn="ctr"/>
            <a:r>
              <a:rPr kumimoji="1" lang="ja-JP" altLang="en-US" dirty="0">
                <a:solidFill>
                  <a:schemeClr val="tx1"/>
                </a:solidFill>
              </a:rPr>
              <a:t>チーム</a:t>
            </a:r>
          </a:p>
        </p:txBody>
      </p:sp>
      <p:sp>
        <p:nvSpPr>
          <p:cNvPr id="8" name="四角形吹き出し 7"/>
          <p:cNvSpPr/>
          <p:nvPr/>
        </p:nvSpPr>
        <p:spPr>
          <a:xfrm>
            <a:off x="2926080" y="5187143"/>
            <a:ext cx="8684847" cy="1536675"/>
          </a:xfrm>
          <a:prstGeom prst="wedgeRectCallout">
            <a:avLst>
              <a:gd name="adj1" fmla="val -62222"/>
              <a:gd name="adj2" fmla="val 272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自分が考えた発明品は何かやそれを考えた理由まで話をさせたいとのことだが、どのように指導していくのかが大切。高校生にふさわしいレベルで、どのように説明したら説得力が出るのかについて、単元を通して指導していく必要がある。聴衆に対し説得力のあるスピーチができると、英語を話すことに自信をもつことにつながると思うので、帯活動の中に必要な要素を少しずつ盛り込むとよいと思う。</a:t>
            </a:r>
          </a:p>
        </p:txBody>
      </p:sp>
      <p:sp>
        <p:nvSpPr>
          <p:cNvPr id="9" name="四角形吹き出し 8"/>
          <p:cNvSpPr/>
          <p:nvPr/>
        </p:nvSpPr>
        <p:spPr>
          <a:xfrm>
            <a:off x="2926080" y="3993898"/>
            <a:ext cx="8684847" cy="1017364"/>
          </a:xfrm>
          <a:prstGeom prst="wedgeRectCallout">
            <a:avLst>
              <a:gd name="adj1" fmla="val -61691"/>
              <a:gd name="adj2" fmla="val 555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en-US" altLang="ja-JP" dirty="0">
                <a:solidFill>
                  <a:schemeClr val="tx1"/>
                </a:solidFill>
              </a:rPr>
              <a:t> </a:t>
            </a:r>
            <a:r>
              <a:rPr kumimoji="1" lang="ja-JP" altLang="en-US" dirty="0">
                <a:solidFill>
                  <a:schemeClr val="tx1"/>
                </a:solidFill>
              </a:rPr>
              <a:t>両レッスンの内容に共通点があり、</a:t>
            </a:r>
            <a:r>
              <a:rPr kumimoji="1" lang="en-US" altLang="ja-JP" dirty="0">
                <a:solidFill>
                  <a:schemeClr val="tx1"/>
                </a:solidFill>
              </a:rPr>
              <a:t>Lesson 7</a:t>
            </a:r>
            <a:r>
              <a:rPr kumimoji="1" lang="ja-JP" altLang="en-US" dirty="0">
                <a:solidFill>
                  <a:schemeClr val="tx1"/>
                </a:solidFill>
              </a:rPr>
              <a:t>で学んだ内容や表現をパフォーマンステストに生かすことも可能。しかし、本単元で育てたい資質・能力が共通しているのでなければ、あえて複数単元で計画を立てなくてもよいのではないか。</a:t>
            </a:r>
          </a:p>
        </p:txBody>
      </p:sp>
      <p:sp>
        <p:nvSpPr>
          <p:cNvPr id="13" name="スマイル 12"/>
          <p:cNvSpPr/>
          <p:nvPr/>
        </p:nvSpPr>
        <p:spPr>
          <a:xfrm>
            <a:off x="10541263" y="2626078"/>
            <a:ext cx="886691" cy="85325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964671" y="4651278"/>
            <a:ext cx="886691" cy="853253"/>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マイル 15"/>
          <p:cNvSpPr/>
          <p:nvPr/>
        </p:nvSpPr>
        <p:spPr>
          <a:xfrm>
            <a:off x="964671" y="5762232"/>
            <a:ext cx="886691" cy="853253"/>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842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graphicFrame>
        <p:nvGraphicFramePr>
          <p:cNvPr id="6" name="図表 5"/>
          <p:cNvGraphicFramePr/>
          <p:nvPr>
            <p:extLst>
              <p:ext uri="{D42A27DB-BD31-4B8C-83A1-F6EECF244321}">
                <p14:modId xmlns:p14="http://schemas.microsoft.com/office/powerpoint/2010/main" val="3641877552"/>
              </p:ext>
            </p:extLst>
          </p:nvPr>
        </p:nvGraphicFramePr>
        <p:xfrm>
          <a:off x="330431" y="2009275"/>
          <a:ext cx="11478637" cy="404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659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8" name="テキスト ボックス 7"/>
          <p:cNvSpPr txBox="1"/>
          <p:nvPr/>
        </p:nvSpPr>
        <p:spPr>
          <a:xfrm>
            <a:off x="699715" y="2056539"/>
            <a:ext cx="9144000" cy="461665"/>
          </a:xfrm>
          <a:prstGeom prst="rect">
            <a:avLst/>
          </a:prstGeom>
          <a:noFill/>
        </p:spPr>
        <p:txBody>
          <a:bodyPr wrap="square" rtlCol="0">
            <a:spAutoFit/>
          </a:bodyPr>
          <a:lstStyle/>
          <a:p>
            <a:pPr hangingPunct="0"/>
            <a:r>
              <a:rPr lang="ja-JP" altLang="en-US" sz="2400" dirty="0"/>
              <a:t>４</a:t>
            </a:r>
            <a:r>
              <a:rPr lang="ja-JP" altLang="ja-JP" sz="2400" dirty="0"/>
              <a:t>　</a:t>
            </a:r>
            <a:r>
              <a:rPr lang="ja-JP" altLang="en-US" sz="2400" dirty="0"/>
              <a:t>指導と評価の計画（計</a:t>
            </a:r>
            <a:r>
              <a:rPr lang="en-US" altLang="ja-JP" sz="2400" dirty="0"/>
              <a:t>17</a:t>
            </a:r>
            <a:r>
              <a:rPr lang="ja-JP" altLang="en-US" sz="2400" dirty="0"/>
              <a:t>時間）</a:t>
            </a:r>
            <a:endParaRPr lang="en-US" altLang="ja-JP" sz="2400" dirty="0"/>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64" y="5016296"/>
            <a:ext cx="9663481" cy="1557236"/>
          </a:xfrm>
          <a:prstGeom prst="rect">
            <a:avLst/>
          </a:prstGeom>
        </p:spPr>
      </p:pic>
      <p:cxnSp>
        <p:nvCxnSpPr>
          <p:cNvPr id="10" name="直線コネクタ 9"/>
          <p:cNvCxnSpPr/>
          <p:nvPr/>
        </p:nvCxnSpPr>
        <p:spPr>
          <a:xfrm>
            <a:off x="1205346" y="3298330"/>
            <a:ext cx="10390909" cy="0"/>
          </a:xfrm>
          <a:prstGeom prst="line">
            <a:avLst/>
          </a:prstGeom>
          <a:ln w="28575">
            <a:prstDash val="lgDash"/>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1205343" y="3450730"/>
            <a:ext cx="10390909" cy="0"/>
          </a:xfrm>
          <a:prstGeom prst="line">
            <a:avLst/>
          </a:prstGeom>
          <a:ln w="28575">
            <a:prstDash val="lgDash"/>
          </a:ln>
        </p:spPr>
        <p:style>
          <a:lnRef idx="1">
            <a:schemeClr val="dk1"/>
          </a:lnRef>
          <a:fillRef idx="0">
            <a:schemeClr val="dk1"/>
          </a:fillRef>
          <a:effectRef idx="0">
            <a:schemeClr val="dk1"/>
          </a:effectRef>
          <a:fontRef idx="minor">
            <a:schemeClr val="tx1"/>
          </a:fontRef>
        </p:style>
      </p:cxnSp>
      <p:pic>
        <p:nvPicPr>
          <p:cNvPr id="7" name="図 6"/>
          <p:cNvPicPr>
            <a:picLocks noChangeAspect="1"/>
          </p:cNvPicPr>
          <p:nvPr/>
        </p:nvPicPr>
        <p:blipFill>
          <a:blip r:embed="rId4"/>
          <a:stretch>
            <a:fillRect/>
          </a:stretch>
        </p:blipFill>
        <p:spPr>
          <a:xfrm>
            <a:off x="1600264" y="2519106"/>
            <a:ext cx="9558749" cy="687995"/>
          </a:xfrm>
          <a:prstGeom prst="rect">
            <a:avLst/>
          </a:prstGeom>
        </p:spPr>
      </p:pic>
      <p:pic>
        <p:nvPicPr>
          <p:cNvPr id="13" name="図 12"/>
          <p:cNvPicPr>
            <a:picLocks noChangeAspect="1"/>
          </p:cNvPicPr>
          <p:nvPr/>
        </p:nvPicPr>
        <p:blipFill>
          <a:blip r:embed="rId5"/>
          <a:stretch>
            <a:fillRect/>
          </a:stretch>
        </p:blipFill>
        <p:spPr>
          <a:xfrm>
            <a:off x="1660378" y="3571774"/>
            <a:ext cx="9498635" cy="903244"/>
          </a:xfrm>
          <a:prstGeom prst="rect">
            <a:avLst/>
          </a:prstGeom>
        </p:spPr>
      </p:pic>
      <p:cxnSp>
        <p:nvCxnSpPr>
          <p:cNvPr id="14" name="直線コネクタ 13"/>
          <p:cNvCxnSpPr/>
          <p:nvPr/>
        </p:nvCxnSpPr>
        <p:spPr>
          <a:xfrm>
            <a:off x="1205346" y="4711496"/>
            <a:ext cx="10390909" cy="0"/>
          </a:xfrm>
          <a:prstGeom prst="line">
            <a:avLst/>
          </a:prstGeom>
          <a:ln w="28575">
            <a:prstDash val="lgDash"/>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1205343" y="4863896"/>
            <a:ext cx="10390909" cy="0"/>
          </a:xfrm>
          <a:prstGeom prst="line">
            <a:avLst/>
          </a:prstGeom>
          <a:ln w="28575">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385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4" name="四角形吹き出し 3"/>
          <p:cNvSpPr/>
          <p:nvPr/>
        </p:nvSpPr>
        <p:spPr>
          <a:xfrm>
            <a:off x="842838" y="5458691"/>
            <a:ext cx="8564398" cy="1153370"/>
          </a:xfrm>
          <a:prstGeom prst="wedgeRectCallout">
            <a:avLst>
              <a:gd name="adj1" fmla="val 62846"/>
              <a:gd name="adj2" fmla="val 355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指摘されたとおり、本単元だけで</a:t>
            </a:r>
            <a:r>
              <a:rPr kumimoji="1" lang="en-US" altLang="ja-JP" dirty="0">
                <a:solidFill>
                  <a:schemeClr val="tx1"/>
                </a:solidFill>
              </a:rPr>
              <a:t>17</a:t>
            </a:r>
            <a:r>
              <a:rPr kumimoji="1" lang="ja-JP" altLang="en-US" dirty="0">
                <a:solidFill>
                  <a:schemeClr val="tx1"/>
                </a:solidFill>
              </a:rPr>
              <a:t>時間も使ってしまうとバランスが悪いと思うので、単元計画をスリム化したいと思う。帯活動で行う</a:t>
            </a:r>
            <a:r>
              <a:rPr kumimoji="1" lang="en-US" altLang="ja-JP" dirty="0">
                <a:solidFill>
                  <a:schemeClr val="tx1"/>
                </a:solidFill>
              </a:rPr>
              <a:t>Small Talk</a:t>
            </a:r>
            <a:r>
              <a:rPr kumimoji="1" lang="ja-JP" altLang="en-US" dirty="0">
                <a:solidFill>
                  <a:schemeClr val="tx1"/>
                </a:solidFill>
              </a:rPr>
              <a:t>の話題は、生徒たち自身で探したものにすることを検討してみようと思う。</a:t>
            </a:r>
            <a:endParaRPr kumimoji="1" lang="en-US" altLang="ja-JP" dirty="0">
              <a:solidFill>
                <a:schemeClr val="tx1"/>
              </a:solidFill>
            </a:endParaRPr>
          </a:p>
        </p:txBody>
      </p:sp>
      <p:sp>
        <p:nvSpPr>
          <p:cNvPr id="6" name="正方形/長方形 5"/>
          <p:cNvSpPr/>
          <p:nvPr/>
        </p:nvSpPr>
        <p:spPr>
          <a:xfrm>
            <a:off x="10279067" y="4925906"/>
            <a:ext cx="1130358" cy="3498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授業者</a:t>
            </a:r>
          </a:p>
        </p:txBody>
      </p:sp>
      <p:sp>
        <p:nvSpPr>
          <p:cNvPr id="7" name="正方形/長方形 6"/>
          <p:cNvSpPr/>
          <p:nvPr/>
        </p:nvSpPr>
        <p:spPr>
          <a:xfrm>
            <a:off x="842838" y="2040630"/>
            <a:ext cx="1130358" cy="6740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授業研究</a:t>
            </a:r>
            <a:endParaRPr kumimoji="1" lang="en-US" altLang="ja-JP" dirty="0">
              <a:solidFill>
                <a:schemeClr val="tx1"/>
              </a:solidFill>
            </a:endParaRPr>
          </a:p>
          <a:p>
            <a:pPr algn="ctr"/>
            <a:r>
              <a:rPr kumimoji="1" lang="ja-JP" altLang="en-US" dirty="0">
                <a:solidFill>
                  <a:schemeClr val="tx1"/>
                </a:solidFill>
              </a:rPr>
              <a:t>チーム</a:t>
            </a:r>
          </a:p>
        </p:txBody>
      </p:sp>
      <p:sp>
        <p:nvSpPr>
          <p:cNvPr id="8" name="四角形吹き出し 7"/>
          <p:cNvSpPr/>
          <p:nvPr/>
        </p:nvSpPr>
        <p:spPr>
          <a:xfrm>
            <a:off x="2926080" y="1949117"/>
            <a:ext cx="8563860" cy="1527780"/>
          </a:xfrm>
          <a:prstGeom prst="wedgeRectCallout">
            <a:avLst>
              <a:gd name="adj1" fmla="val -62222"/>
              <a:gd name="adj2" fmla="val 538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１つの単元で</a:t>
            </a:r>
            <a:r>
              <a:rPr kumimoji="1" lang="en-US" altLang="ja-JP" dirty="0">
                <a:solidFill>
                  <a:schemeClr val="tx1"/>
                </a:solidFill>
              </a:rPr>
              <a:t>17</a:t>
            </a:r>
            <a:r>
              <a:rPr kumimoji="1" lang="ja-JP" altLang="en-US" dirty="0">
                <a:solidFill>
                  <a:schemeClr val="tx1"/>
                </a:solidFill>
              </a:rPr>
              <a:t>時間かけてしまうのは、他の単元とのバランスが合わなくならないか心配。本単元の目標を達成するために、それだけの時間を費やす必要があるのか、年間を通して４技能５領域をバランスよく育てられているかなどを再度確認しておく必要があるのではないか。話すこと</a:t>
            </a:r>
            <a:r>
              <a:rPr kumimoji="1" lang="en-US" altLang="ja-JP" dirty="0">
                <a:solidFill>
                  <a:schemeClr val="tx1"/>
                </a:solidFill>
              </a:rPr>
              <a:t>[</a:t>
            </a:r>
            <a:r>
              <a:rPr kumimoji="1" lang="ja-JP" altLang="en-US" dirty="0">
                <a:solidFill>
                  <a:schemeClr val="tx1"/>
                </a:solidFill>
              </a:rPr>
              <a:t>発表</a:t>
            </a:r>
            <a:r>
              <a:rPr kumimoji="1" lang="en-US" altLang="ja-JP" dirty="0">
                <a:solidFill>
                  <a:schemeClr val="tx1"/>
                </a:solidFill>
              </a:rPr>
              <a:t>]</a:t>
            </a:r>
            <a:r>
              <a:rPr kumimoji="1" lang="ja-JP" altLang="en-US" dirty="0">
                <a:solidFill>
                  <a:schemeClr val="tx1"/>
                </a:solidFill>
              </a:rPr>
              <a:t>の資質・能力を育てることに焦点を当てるのであれば、自分で発明品を考えなくてもよいかもしれない。</a:t>
            </a:r>
          </a:p>
        </p:txBody>
      </p:sp>
      <p:sp>
        <p:nvSpPr>
          <p:cNvPr id="9" name="四角形吹き出し 8"/>
          <p:cNvSpPr/>
          <p:nvPr/>
        </p:nvSpPr>
        <p:spPr>
          <a:xfrm>
            <a:off x="2926080" y="3603456"/>
            <a:ext cx="8563860" cy="1212095"/>
          </a:xfrm>
          <a:prstGeom prst="wedgeRectCallout">
            <a:avLst>
              <a:gd name="adj1" fmla="val -62180"/>
              <a:gd name="adj2" fmla="val 340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教科書の内容について、前回のように短いやり取りだけではなく、パフォーマンステストにつながるような帯活動に工夫されていると思う。教師側から情報を与えてしまうよりも、生徒が自分たちで興味のある発明品等についての情報を探し、英語で説明させる形になると、より話す意欲の向上につながると思う。</a:t>
            </a:r>
          </a:p>
        </p:txBody>
      </p:sp>
      <p:sp>
        <p:nvSpPr>
          <p:cNvPr id="14" name="スマイル 13"/>
          <p:cNvSpPr/>
          <p:nvPr/>
        </p:nvSpPr>
        <p:spPr>
          <a:xfrm>
            <a:off x="10400900" y="5504531"/>
            <a:ext cx="886691" cy="85325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964671" y="2760757"/>
            <a:ext cx="886691" cy="853253"/>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マイル 15"/>
          <p:cNvSpPr/>
          <p:nvPr/>
        </p:nvSpPr>
        <p:spPr>
          <a:xfrm>
            <a:off x="964671" y="3980166"/>
            <a:ext cx="886691" cy="853253"/>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474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graphicFrame>
        <p:nvGraphicFramePr>
          <p:cNvPr id="6" name="図表 5"/>
          <p:cNvGraphicFramePr/>
          <p:nvPr>
            <p:extLst>
              <p:ext uri="{D42A27DB-BD31-4B8C-83A1-F6EECF244321}">
                <p14:modId xmlns:p14="http://schemas.microsoft.com/office/powerpoint/2010/main" val="925084170"/>
              </p:ext>
            </p:extLst>
          </p:nvPr>
        </p:nvGraphicFramePr>
        <p:xfrm>
          <a:off x="330431" y="2009275"/>
          <a:ext cx="11478637" cy="404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03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115602"/>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pic>
        <p:nvPicPr>
          <p:cNvPr id="4" name="図 3">
            <a:extLst>
              <a:ext uri="{FF2B5EF4-FFF2-40B4-BE49-F238E27FC236}">
                <a16:creationId xmlns:a16="http://schemas.microsoft.com/office/drawing/2014/main" id="{E0C8EFA3-3AC2-88B8-4308-D4D480F8BE05}"/>
              </a:ext>
            </a:extLst>
          </p:cNvPr>
          <p:cNvPicPr>
            <a:picLocks noChangeAspect="1"/>
          </p:cNvPicPr>
          <p:nvPr/>
        </p:nvPicPr>
        <p:blipFill rotWithShape="1">
          <a:blip r:embed="rId3"/>
          <a:srcRect l="4053" t="5062" b="22950"/>
          <a:stretch/>
        </p:blipFill>
        <p:spPr>
          <a:xfrm>
            <a:off x="1564104" y="2265532"/>
            <a:ext cx="9985869" cy="4473723"/>
          </a:xfrm>
          <a:prstGeom prst="rect">
            <a:avLst/>
          </a:prstGeom>
        </p:spPr>
      </p:pic>
      <p:sp>
        <p:nvSpPr>
          <p:cNvPr id="6" name="テキスト ボックス 5">
            <a:extLst>
              <a:ext uri="{FF2B5EF4-FFF2-40B4-BE49-F238E27FC236}">
                <a16:creationId xmlns:a16="http://schemas.microsoft.com/office/drawing/2014/main" id="{D5E1BEE9-BE60-6BD3-EB22-D1FA0D91C692}"/>
              </a:ext>
            </a:extLst>
          </p:cNvPr>
          <p:cNvSpPr txBox="1"/>
          <p:nvPr/>
        </p:nvSpPr>
        <p:spPr>
          <a:xfrm>
            <a:off x="1060671" y="1803867"/>
            <a:ext cx="9144000" cy="461665"/>
          </a:xfrm>
          <a:prstGeom prst="rect">
            <a:avLst/>
          </a:prstGeom>
          <a:noFill/>
        </p:spPr>
        <p:txBody>
          <a:bodyPr wrap="square" rtlCol="0">
            <a:spAutoFit/>
          </a:bodyPr>
          <a:lstStyle/>
          <a:p>
            <a:pPr hangingPunct="0"/>
            <a:r>
              <a:rPr lang="ja-JP" altLang="en-US" sz="2400" dirty="0"/>
              <a:t>５</a:t>
            </a:r>
            <a:r>
              <a:rPr lang="ja-JP" altLang="ja-JP" sz="2400" dirty="0"/>
              <a:t>　</a:t>
            </a:r>
            <a:r>
              <a:rPr lang="ja-JP" altLang="en-US" sz="2400" dirty="0"/>
              <a:t>パフォーマンステスト実施計画</a:t>
            </a:r>
            <a:endParaRPr lang="en-US" altLang="ja-JP" sz="2400" dirty="0"/>
          </a:p>
        </p:txBody>
      </p:sp>
      <p:cxnSp>
        <p:nvCxnSpPr>
          <p:cNvPr id="7" name="直線コネクタ 6">
            <a:extLst>
              <a:ext uri="{FF2B5EF4-FFF2-40B4-BE49-F238E27FC236}">
                <a16:creationId xmlns:a16="http://schemas.microsoft.com/office/drawing/2014/main" id="{3C6F1A52-C2C1-B17B-2388-BDB00D07A959}"/>
              </a:ext>
            </a:extLst>
          </p:cNvPr>
          <p:cNvCxnSpPr>
            <a:cxnSpLocks/>
          </p:cNvCxnSpPr>
          <p:nvPr/>
        </p:nvCxnSpPr>
        <p:spPr>
          <a:xfrm>
            <a:off x="3162847" y="4369890"/>
            <a:ext cx="421251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9EC9E97A-DA91-B638-88AD-DC8592C58A55}"/>
              </a:ext>
            </a:extLst>
          </p:cNvPr>
          <p:cNvSpPr/>
          <p:nvPr/>
        </p:nvSpPr>
        <p:spPr>
          <a:xfrm>
            <a:off x="3501189" y="5077329"/>
            <a:ext cx="770022" cy="324852"/>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E5C3779-5135-480E-5759-A26B1A4E9ACC}"/>
              </a:ext>
            </a:extLst>
          </p:cNvPr>
          <p:cNvSpPr/>
          <p:nvPr/>
        </p:nvSpPr>
        <p:spPr>
          <a:xfrm>
            <a:off x="4411586" y="5073313"/>
            <a:ext cx="2217814" cy="324829"/>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4AD23786-D8CA-BBD0-1FF0-47AB8218F673}"/>
              </a:ext>
            </a:extLst>
          </p:cNvPr>
          <p:cNvCxnSpPr>
            <a:cxnSpLocks/>
          </p:cNvCxnSpPr>
          <p:nvPr/>
        </p:nvCxnSpPr>
        <p:spPr>
          <a:xfrm>
            <a:off x="3989744" y="4642604"/>
            <a:ext cx="734400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ABEFBA3-8904-9DDA-6DDC-75365F85A5B5}"/>
              </a:ext>
            </a:extLst>
          </p:cNvPr>
          <p:cNvCxnSpPr>
            <a:cxnSpLocks/>
          </p:cNvCxnSpPr>
          <p:nvPr/>
        </p:nvCxnSpPr>
        <p:spPr>
          <a:xfrm>
            <a:off x="3086645" y="4931370"/>
            <a:ext cx="108831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0598727" y="2545954"/>
            <a:ext cx="37407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99608" y="2517767"/>
            <a:ext cx="92974" cy="436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07993" y="3559434"/>
            <a:ext cx="80208" cy="45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442363" y="3635229"/>
            <a:ext cx="37407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906500" y="4123968"/>
            <a:ext cx="295391" cy="22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0017634" y="4691411"/>
            <a:ext cx="37407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192742" y="6129152"/>
            <a:ext cx="37407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781845" y="5751796"/>
            <a:ext cx="140003" cy="349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790231" y="4410189"/>
            <a:ext cx="187037" cy="479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747035" y="5856730"/>
            <a:ext cx="37407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934071" y="5441639"/>
            <a:ext cx="302947" cy="114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803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4" name="四角形吹き出し 3"/>
          <p:cNvSpPr/>
          <p:nvPr/>
        </p:nvSpPr>
        <p:spPr>
          <a:xfrm>
            <a:off x="842838" y="4926712"/>
            <a:ext cx="9160143" cy="1685349"/>
          </a:xfrm>
          <a:prstGeom prst="wedgeRectCallout">
            <a:avLst>
              <a:gd name="adj1" fmla="val 54677"/>
              <a:gd name="adj2" fmla="val 289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帯活動ではスピーチに慣れさせることも目的としているので、テーマは全てを商品とするのではなく、最初の段階では身近で答えやすいものにしたいと思う。後半からは、テーマを商品中心にしながら、探究的な要素を加えていきたい。</a:t>
            </a:r>
            <a:endParaRPr kumimoji="1" lang="en-US" altLang="ja-JP" dirty="0">
              <a:solidFill>
                <a:schemeClr val="tx1"/>
              </a:solidFill>
            </a:endParaRPr>
          </a:p>
          <a:p>
            <a:r>
              <a:rPr kumimoji="1" lang="ja-JP" altLang="en-US" dirty="0">
                <a:solidFill>
                  <a:schemeClr val="tx1"/>
                </a:solidFill>
              </a:rPr>
              <a:t>　本文読解後のＱ＆Ａについては、内容理解の程度を測ることにしか意識が向いていなかったが、読んだものを基に自分の考えを話させるために問いを工夫したいと思う。</a:t>
            </a:r>
            <a:endParaRPr kumimoji="1" lang="en-US" altLang="ja-JP" dirty="0">
              <a:solidFill>
                <a:schemeClr val="tx1"/>
              </a:solidFill>
            </a:endParaRPr>
          </a:p>
        </p:txBody>
      </p:sp>
      <p:sp>
        <p:nvSpPr>
          <p:cNvPr id="6" name="正方形/長方形 5"/>
          <p:cNvSpPr/>
          <p:nvPr/>
        </p:nvSpPr>
        <p:spPr>
          <a:xfrm>
            <a:off x="10347249" y="4925906"/>
            <a:ext cx="1130358" cy="3498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授業者</a:t>
            </a:r>
          </a:p>
        </p:txBody>
      </p:sp>
      <p:sp>
        <p:nvSpPr>
          <p:cNvPr id="7" name="正方形/長方形 6"/>
          <p:cNvSpPr/>
          <p:nvPr/>
        </p:nvSpPr>
        <p:spPr>
          <a:xfrm>
            <a:off x="842838" y="2040630"/>
            <a:ext cx="1130358" cy="6740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授業研究</a:t>
            </a:r>
            <a:endParaRPr kumimoji="1" lang="en-US" altLang="ja-JP" dirty="0">
              <a:solidFill>
                <a:schemeClr val="tx1"/>
              </a:solidFill>
            </a:endParaRPr>
          </a:p>
          <a:p>
            <a:pPr algn="ctr"/>
            <a:r>
              <a:rPr kumimoji="1" lang="ja-JP" altLang="en-US" dirty="0">
                <a:solidFill>
                  <a:schemeClr val="tx1"/>
                </a:solidFill>
              </a:rPr>
              <a:t>チーム</a:t>
            </a:r>
          </a:p>
        </p:txBody>
      </p:sp>
      <p:sp>
        <p:nvSpPr>
          <p:cNvPr id="8" name="四角形吹き出し 7"/>
          <p:cNvSpPr/>
          <p:nvPr/>
        </p:nvSpPr>
        <p:spPr>
          <a:xfrm>
            <a:off x="2660073" y="2174432"/>
            <a:ext cx="8829867" cy="1206232"/>
          </a:xfrm>
          <a:prstGeom prst="wedgeRectCallout">
            <a:avLst>
              <a:gd name="adj1" fmla="val -58770"/>
              <a:gd name="adj2" fmla="val 536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パフォーマンステストで使用する語彙や文法の定着の観点から考えると、帯活動のテーマは場所や人など多岐にわたるよりも、商品に絞った方がよいのではないか。実生活の中で商品を売り込む際にはいかに買いたい気持ちにさせるかがポイントになると思うので、改善点よりもＰＲポイントを入れるようにするとよい。</a:t>
            </a:r>
          </a:p>
        </p:txBody>
      </p:sp>
      <p:sp>
        <p:nvSpPr>
          <p:cNvPr id="9" name="四角形吹き出し 8"/>
          <p:cNvSpPr/>
          <p:nvPr/>
        </p:nvSpPr>
        <p:spPr>
          <a:xfrm>
            <a:off x="2660073" y="3465661"/>
            <a:ext cx="8829867" cy="1308326"/>
          </a:xfrm>
          <a:prstGeom prst="wedgeRectCallout">
            <a:avLst>
              <a:gd name="adj1" fmla="val -59042"/>
              <a:gd name="adj2" fmla="val 340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本時等で行う教科書の本文理解のＱ＆Ａを行う際にも、本文に書いてあることを問うものだけでなく、読んだ内容に対して自分の考えを話すようなものを取り入れると、パフォーマンステストにつながっていくのではないか。普段の読む活動も単元末のパフォーマンステストにつながっていることが生徒と共有されているとよい。</a:t>
            </a:r>
          </a:p>
        </p:txBody>
      </p:sp>
      <p:sp>
        <p:nvSpPr>
          <p:cNvPr id="12" name="スマイル 11"/>
          <p:cNvSpPr/>
          <p:nvPr/>
        </p:nvSpPr>
        <p:spPr>
          <a:xfrm>
            <a:off x="10469082" y="5591662"/>
            <a:ext cx="886691" cy="85325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マイル 12"/>
          <p:cNvSpPr/>
          <p:nvPr/>
        </p:nvSpPr>
        <p:spPr>
          <a:xfrm>
            <a:off x="964671" y="2850180"/>
            <a:ext cx="886691" cy="853253"/>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マイル 13"/>
          <p:cNvSpPr/>
          <p:nvPr/>
        </p:nvSpPr>
        <p:spPr>
          <a:xfrm>
            <a:off x="964671" y="3961134"/>
            <a:ext cx="886691" cy="853253"/>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649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330431" y="1100620"/>
            <a:ext cx="11478638" cy="486385"/>
          </a:xfrm>
          <a:prstGeom prst="rect">
            <a:avLst/>
          </a:prstGeom>
        </p:spPr>
        <p:txBody>
          <a:bodyPr vert="horz" lIns="91440" tIns="45720" rIns="91440" bIns="45720" rtlCol="0" anchor="t">
            <a:normAutofit fontScale="62500" lnSpcReduction="20000"/>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３　研究授業の実施及び振り返り</a:t>
            </a:r>
          </a:p>
        </p:txBody>
      </p:sp>
      <p:sp>
        <p:nvSpPr>
          <p:cNvPr id="2" name="テキスト ボックス 1"/>
          <p:cNvSpPr txBox="1"/>
          <p:nvPr/>
        </p:nvSpPr>
        <p:spPr>
          <a:xfrm>
            <a:off x="544747" y="1587005"/>
            <a:ext cx="11370161" cy="1569660"/>
          </a:xfrm>
          <a:prstGeom prst="rect">
            <a:avLst/>
          </a:prstGeom>
          <a:noFill/>
        </p:spPr>
        <p:txBody>
          <a:bodyPr wrap="square" rtlCol="0">
            <a:spAutoFit/>
          </a:bodyPr>
          <a:lstStyle/>
          <a:p>
            <a:r>
              <a:rPr kumimoji="1" lang="ja-JP" altLang="en-US" sz="3200" b="1" dirty="0"/>
              <a:t>研究授業の様子　</a:t>
            </a:r>
            <a:r>
              <a:rPr kumimoji="1" lang="en-US" altLang="ja-JP" sz="2400" u="sng"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u="sng" dirty="0">
                <a:solidFill>
                  <a:srgbClr val="FF0000"/>
                </a:solidFill>
                <a:latin typeface="HG丸ｺﾞｼｯｸM-PRO" panose="020F0600000000000000" pitchFamily="50" charset="-128"/>
                <a:ea typeface="HG丸ｺﾞｼｯｸM-PRO" panose="020F0600000000000000" pitchFamily="50" charset="-128"/>
              </a:rPr>
              <a:t>参考：学習指導案（第４稿）</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u="sng" dirty="0">
                <a:solidFill>
                  <a:srgbClr val="FF0000"/>
                </a:solidFill>
                <a:latin typeface="HG丸ｺﾞｼｯｸM-PRO" panose="020F0600000000000000" pitchFamily="50" charset="-128"/>
                <a:ea typeface="HG丸ｺﾞｼｯｸM-PRO" panose="020F0600000000000000" pitchFamily="50" charset="-128"/>
              </a:rPr>
              <a:t>学習指導要領（完成版）</a:t>
            </a:r>
            <a:endParaRPr kumimoji="1" lang="ja-JP" altLang="en-US" sz="3200" b="1" dirty="0">
              <a:latin typeface="+mj-ea"/>
            </a:endParaRPr>
          </a:p>
          <a:p>
            <a:r>
              <a:rPr kumimoji="1" lang="ja-JP" altLang="en-US" sz="3200" b="1" dirty="0">
                <a:latin typeface="+mj-ea"/>
              </a:rPr>
              <a:t>　</a:t>
            </a:r>
          </a:p>
          <a:p>
            <a:endParaRPr kumimoji="1" lang="ja-JP" altLang="en-US" sz="3200" b="1" dirty="0"/>
          </a:p>
        </p:txBody>
      </p:sp>
      <p:sp>
        <p:nvSpPr>
          <p:cNvPr id="7"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pic>
        <p:nvPicPr>
          <p:cNvPr id="4" name="図 3">
            <a:hlinkClick r:id="rId3"/>
            <a:extLst>
              <a:ext uri="{FF2B5EF4-FFF2-40B4-BE49-F238E27FC236}">
                <a16:creationId xmlns:a16="http://schemas.microsoft.com/office/drawing/2014/main" id="{FFB8F63B-DB15-442A-A89F-37545C983343}"/>
              </a:ext>
            </a:extLst>
          </p:cNvPr>
          <p:cNvPicPr>
            <a:picLocks noChangeAspect="1"/>
          </p:cNvPicPr>
          <p:nvPr/>
        </p:nvPicPr>
        <p:blipFill>
          <a:blip r:embed="rId4"/>
          <a:stretch>
            <a:fillRect/>
          </a:stretch>
        </p:blipFill>
        <p:spPr>
          <a:xfrm>
            <a:off x="3361501" y="2371835"/>
            <a:ext cx="6096528" cy="3426249"/>
          </a:xfrm>
          <a:prstGeom prst="rect">
            <a:avLst/>
          </a:prstGeom>
        </p:spPr>
      </p:pic>
      <p:sp>
        <p:nvSpPr>
          <p:cNvPr id="5" name="テキスト ボックス 4">
            <a:extLst>
              <a:ext uri="{FF2B5EF4-FFF2-40B4-BE49-F238E27FC236}">
                <a16:creationId xmlns:a16="http://schemas.microsoft.com/office/drawing/2014/main" id="{34F29D64-7DB9-4489-9BDF-55E7339CC9D3}"/>
              </a:ext>
            </a:extLst>
          </p:cNvPr>
          <p:cNvSpPr txBox="1"/>
          <p:nvPr/>
        </p:nvSpPr>
        <p:spPr>
          <a:xfrm>
            <a:off x="3361501" y="6096000"/>
            <a:ext cx="5854217" cy="369332"/>
          </a:xfrm>
          <a:prstGeom prst="rect">
            <a:avLst/>
          </a:prstGeom>
          <a:noFill/>
        </p:spPr>
        <p:txBody>
          <a:bodyPr wrap="square" rtlCol="0">
            <a:spAutoFit/>
          </a:bodyPr>
          <a:lstStyle/>
          <a:p>
            <a:r>
              <a:rPr kumimoji="1" lang="ja-JP" altLang="en-US" dirty="0"/>
              <a:t>　授業動画：</a:t>
            </a:r>
            <a:r>
              <a:rPr kumimoji="1" lang="en-US" altLang="ja-JP" dirty="0">
                <a:hlinkClick r:id="rId3"/>
              </a:rPr>
              <a:t>https://youtu.be/alJJKO5Mqtk</a:t>
            </a:r>
            <a:endParaRPr kumimoji="1" lang="ja-JP" altLang="en-US" dirty="0"/>
          </a:p>
        </p:txBody>
      </p:sp>
    </p:spTree>
    <p:extLst>
      <p:ext uri="{BB962C8B-B14F-4D97-AF65-F5344CB8AC3E}">
        <p14:creationId xmlns:p14="http://schemas.microsoft.com/office/powerpoint/2010/main" val="425972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sz="4800" b="1" dirty="0">
                <a:latin typeface="+mn-ea"/>
                <a:ea typeface="+mn-ea"/>
              </a:rPr>
              <a:t>３　研究授業の実施及び振り返り</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graphicFrame>
        <p:nvGraphicFramePr>
          <p:cNvPr id="6" name="図表 5"/>
          <p:cNvGraphicFramePr/>
          <p:nvPr>
            <p:extLst>
              <p:ext uri="{D42A27DB-BD31-4B8C-83A1-F6EECF244321}">
                <p14:modId xmlns:p14="http://schemas.microsoft.com/office/powerpoint/2010/main" val="412196795"/>
              </p:ext>
            </p:extLst>
          </p:nvPr>
        </p:nvGraphicFramePr>
        <p:xfrm>
          <a:off x="330431" y="2009275"/>
          <a:ext cx="11478637" cy="404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05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A9ED4-BECE-4F61-A5E1-31BFE39F68AD}"/>
              </a:ext>
            </a:extLst>
          </p:cNvPr>
          <p:cNvSpPr>
            <a:spLocks noGrp="1"/>
          </p:cNvSpPr>
          <p:nvPr>
            <p:ph type="ctrTitle"/>
          </p:nvPr>
        </p:nvSpPr>
        <p:spPr>
          <a:xfrm>
            <a:off x="642026" y="2344083"/>
            <a:ext cx="11225719" cy="4338537"/>
          </a:xfrm>
        </p:spPr>
        <p:txBody>
          <a:bodyPr anchor="t">
            <a:normAutofit/>
          </a:bodyPr>
          <a:lstStyle/>
          <a:p>
            <a:pPr algn="l">
              <a:lnSpc>
                <a:spcPct val="150000"/>
              </a:lnSpc>
            </a:pPr>
            <a:r>
              <a:rPr kumimoji="1" lang="ja-JP" altLang="en-US" b="1" dirty="0">
                <a:solidFill>
                  <a:schemeClr val="tx1"/>
                </a:solidFill>
                <a:latin typeface="+mn-ea"/>
                <a:ea typeface="+mn-ea"/>
              </a:rPr>
              <a:t>　１　目指す授業の明確化</a:t>
            </a:r>
            <a:br>
              <a:rPr kumimoji="1" lang="en-US" altLang="ja-JP" b="1" dirty="0">
                <a:solidFill>
                  <a:schemeClr val="tx1"/>
                </a:solidFill>
                <a:latin typeface="+mn-ea"/>
                <a:ea typeface="+mn-ea"/>
              </a:rPr>
            </a:br>
            <a:r>
              <a:rPr kumimoji="1" lang="ja-JP" altLang="en-US" b="1" dirty="0">
                <a:solidFill>
                  <a:schemeClr val="tx1"/>
                </a:solidFill>
                <a:latin typeface="+mn-ea"/>
                <a:ea typeface="+mn-ea"/>
              </a:rPr>
              <a:t>　２　単元のデザイン</a:t>
            </a:r>
            <a:br>
              <a:rPr kumimoji="1" lang="en-US" altLang="ja-JP" b="1" dirty="0">
                <a:solidFill>
                  <a:schemeClr val="tx1"/>
                </a:solidFill>
                <a:latin typeface="+mn-ea"/>
                <a:ea typeface="+mn-ea"/>
              </a:rPr>
            </a:br>
            <a:r>
              <a:rPr kumimoji="1" lang="ja-JP" altLang="en-US" b="1" dirty="0">
                <a:solidFill>
                  <a:schemeClr val="tx1"/>
                </a:solidFill>
                <a:latin typeface="+mn-ea"/>
                <a:ea typeface="+mn-ea"/>
              </a:rPr>
              <a:t>　３　研究授業の実施及び振り返り</a:t>
            </a:r>
          </a:p>
        </p:txBody>
      </p:sp>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4" name="タイトル 1">
            <a:extLst>
              <a:ext uri="{FF2B5EF4-FFF2-40B4-BE49-F238E27FC236}">
                <a16:creationId xmlns:a16="http://schemas.microsoft.com/office/drawing/2014/main" id="{A10A9ED4-BECE-4F61-A5E1-31BFE39F68AD}"/>
              </a:ext>
            </a:extLst>
          </p:cNvPr>
          <p:cNvSpPr txBox="1">
            <a:spLocks/>
          </p:cNvSpPr>
          <p:nvPr/>
        </p:nvSpPr>
        <p:spPr>
          <a:xfrm>
            <a:off x="709222" y="1418854"/>
            <a:ext cx="8739577" cy="925229"/>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b="1" dirty="0">
                <a:solidFill>
                  <a:schemeClr val="tx1"/>
                </a:solidFill>
                <a:latin typeface="+mn-ea"/>
                <a:ea typeface="+mn-ea"/>
              </a:rPr>
              <a:t>ワークショップの内容</a:t>
            </a:r>
          </a:p>
        </p:txBody>
      </p:sp>
    </p:spTree>
    <p:extLst>
      <p:ext uri="{BB962C8B-B14F-4D97-AF65-F5344CB8AC3E}">
        <p14:creationId xmlns:p14="http://schemas.microsoft.com/office/powerpoint/2010/main" val="3061552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sz="4800" b="1" dirty="0">
                <a:latin typeface="+mn-ea"/>
                <a:ea typeface="+mn-ea"/>
              </a:rPr>
              <a:t>３　研究授業の実施及び振り返り</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4" name="四角形吹き出し 3"/>
          <p:cNvSpPr/>
          <p:nvPr/>
        </p:nvSpPr>
        <p:spPr>
          <a:xfrm>
            <a:off x="842838" y="2039129"/>
            <a:ext cx="8962899" cy="929930"/>
          </a:xfrm>
          <a:prstGeom prst="wedgeRectCallout">
            <a:avLst>
              <a:gd name="adj1" fmla="val 57783"/>
              <a:gd name="adj2" fmla="val 182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英語指導におけるスモールステップの大切さに気付くよい経験となった。帯活動で丁寧に一つずつ積み上げたことの効果は大きいと感じた。また、本文読解後のＱ＆Ａについては、もう少し時間を確保して話し合いをするなど、工夫していきたい。</a:t>
            </a:r>
          </a:p>
        </p:txBody>
      </p:sp>
      <p:sp>
        <p:nvSpPr>
          <p:cNvPr id="6" name="正方形/長方形 5"/>
          <p:cNvSpPr/>
          <p:nvPr/>
        </p:nvSpPr>
        <p:spPr>
          <a:xfrm>
            <a:off x="10419430" y="1320557"/>
            <a:ext cx="1130358" cy="3498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授業者</a:t>
            </a:r>
          </a:p>
        </p:txBody>
      </p:sp>
      <p:sp>
        <p:nvSpPr>
          <p:cNvPr id="7" name="正方形/長方形 6"/>
          <p:cNvSpPr/>
          <p:nvPr/>
        </p:nvSpPr>
        <p:spPr>
          <a:xfrm>
            <a:off x="842838" y="3231750"/>
            <a:ext cx="1130358" cy="6740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授業研究</a:t>
            </a:r>
            <a:endParaRPr kumimoji="1" lang="en-US" altLang="ja-JP" dirty="0">
              <a:solidFill>
                <a:schemeClr val="tx1"/>
              </a:solidFill>
            </a:endParaRPr>
          </a:p>
          <a:p>
            <a:pPr algn="ctr"/>
            <a:r>
              <a:rPr kumimoji="1" lang="ja-JP" altLang="en-US" dirty="0">
                <a:solidFill>
                  <a:schemeClr val="tx1"/>
                </a:solidFill>
              </a:rPr>
              <a:t>チーム</a:t>
            </a:r>
          </a:p>
        </p:txBody>
      </p:sp>
      <p:sp>
        <p:nvSpPr>
          <p:cNvPr id="8" name="四角形吹き出し 7"/>
          <p:cNvSpPr/>
          <p:nvPr/>
        </p:nvSpPr>
        <p:spPr>
          <a:xfrm>
            <a:off x="2926080" y="4994251"/>
            <a:ext cx="8684847" cy="1729567"/>
          </a:xfrm>
          <a:prstGeom prst="wedgeRectCallout">
            <a:avLst>
              <a:gd name="adj1" fmla="val -62222"/>
              <a:gd name="adj2" fmla="val 115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研究協議でグループを運営していると、帯活動のねらいがうまく伝わっておらず、ゴールとなるパフォーマンステストにつながっているイメージがうまく共有できていない部分があったかもしれない。この点を指導案にもう少しはっきりと記載するとよかったかもしれない。</a:t>
            </a:r>
            <a:endParaRPr kumimoji="1" lang="en-US" altLang="ja-JP" dirty="0">
              <a:solidFill>
                <a:schemeClr val="tx1"/>
              </a:solidFill>
            </a:endParaRPr>
          </a:p>
          <a:p>
            <a:r>
              <a:rPr kumimoji="1" lang="ja-JP" altLang="en-US" dirty="0">
                <a:solidFill>
                  <a:schemeClr val="tx1"/>
                </a:solidFill>
              </a:rPr>
              <a:t>　一方で、昨年の授業者が昨年の経験を生かし、検討チームでよい働きをするなど、組織で授業研究を行うメリットが感じられた研究セミナーになったと思う。</a:t>
            </a:r>
            <a:endParaRPr kumimoji="1" lang="en-US" altLang="ja-JP" dirty="0">
              <a:solidFill>
                <a:schemeClr val="tx1"/>
              </a:solidFill>
            </a:endParaRPr>
          </a:p>
        </p:txBody>
      </p:sp>
      <p:sp>
        <p:nvSpPr>
          <p:cNvPr id="9" name="四角形吹き出し 8"/>
          <p:cNvSpPr/>
          <p:nvPr/>
        </p:nvSpPr>
        <p:spPr>
          <a:xfrm>
            <a:off x="2926080" y="3115579"/>
            <a:ext cx="8684847" cy="761480"/>
          </a:xfrm>
          <a:prstGeom prst="wedgeRectCallout">
            <a:avLst>
              <a:gd name="adj1" fmla="val -60167"/>
              <a:gd name="adj2" fmla="val 581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本文読解後のＱ＆Ａは、生徒が自分事として捉えることができる質問を日常的に続けていくとよい。正確性にこだわりすぎずに、英語で自然にやり取りできるようにしていくとよい。</a:t>
            </a:r>
          </a:p>
        </p:txBody>
      </p:sp>
      <p:sp>
        <p:nvSpPr>
          <p:cNvPr id="2" name="四角形吹き出し 8">
            <a:extLst>
              <a:ext uri="{FF2B5EF4-FFF2-40B4-BE49-F238E27FC236}">
                <a16:creationId xmlns:a16="http://schemas.microsoft.com/office/drawing/2014/main" id="{E072AE60-AE64-0521-9B82-8E76A348D913}"/>
              </a:ext>
            </a:extLst>
          </p:cNvPr>
          <p:cNvSpPr/>
          <p:nvPr/>
        </p:nvSpPr>
        <p:spPr>
          <a:xfrm>
            <a:off x="2926080" y="3970690"/>
            <a:ext cx="8684847" cy="929930"/>
          </a:xfrm>
          <a:prstGeom prst="wedgeRectCallout">
            <a:avLst>
              <a:gd name="adj1" fmla="val -61137"/>
              <a:gd name="adj2" fmla="val 18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ペアワークの際、英語が得意な生徒が苦手な生徒に発音の仕方を教えるなど、ピアサポートしている場面が見られ、生徒たちが自分たちで改善を図ろうとする非常によい雰囲気が感じられる授業であった。</a:t>
            </a:r>
          </a:p>
        </p:txBody>
      </p:sp>
      <p:sp>
        <p:nvSpPr>
          <p:cNvPr id="13" name="スマイル 12"/>
          <p:cNvSpPr/>
          <p:nvPr/>
        </p:nvSpPr>
        <p:spPr>
          <a:xfrm>
            <a:off x="10541263" y="1891523"/>
            <a:ext cx="886691" cy="85325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964670" y="3951641"/>
            <a:ext cx="886691" cy="853253"/>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マイル 15"/>
          <p:cNvSpPr/>
          <p:nvPr/>
        </p:nvSpPr>
        <p:spPr>
          <a:xfrm>
            <a:off x="964669" y="5432407"/>
            <a:ext cx="886691" cy="853253"/>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8576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sz="4800" b="1" dirty="0">
                <a:latin typeface="+mn-ea"/>
                <a:ea typeface="+mn-ea"/>
              </a:rPr>
              <a:t>３　研究授業の実施及び振り返り</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graphicFrame>
        <p:nvGraphicFramePr>
          <p:cNvPr id="6" name="図表 5"/>
          <p:cNvGraphicFramePr/>
          <p:nvPr>
            <p:extLst>
              <p:ext uri="{D42A27DB-BD31-4B8C-83A1-F6EECF244321}">
                <p14:modId xmlns:p14="http://schemas.microsoft.com/office/powerpoint/2010/main" val="141811137"/>
              </p:ext>
            </p:extLst>
          </p:nvPr>
        </p:nvGraphicFramePr>
        <p:xfrm>
          <a:off x="330431" y="2009275"/>
          <a:ext cx="11478637" cy="404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19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sz="4800" b="1" dirty="0">
                <a:latin typeface="+mn-ea"/>
                <a:ea typeface="+mn-ea"/>
              </a:rPr>
              <a:t>３　研究授業の実施及び振り返り</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2" name="テキスト ボックス 1">
            <a:extLst>
              <a:ext uri="{FF2B5EF4-FFF2-40B4-BE49-F238E27FC236}">
                <a16:creationId xmlns:a16="http://schemas.microsoft.com/office/drawing/2014/main" id="{865474B7-237E-249B-8EDC-D8F79D5E6CAD}"/>
              </a:ext>
            </a:extLst>
          </p:cNvPr>
          <p:cNvSpPr txBox="1"/>
          <p:nvPr/>
        </p:nvSpPr>
        <p:spPr>
          <a:xfrm>
            <a:off x="699714" y="2071852"/>
            <a:ext cx="11127328" cy="1692771"/>
          </a:xfrm>
          <a:prstGeom prst="rect">
            <a:avLst/>
          </a:prstGeom>
          <a:noFill/>
        </p:spPr>
        <p:txBody>
          <a:bodyPr wrap="square" rtlCol="0">
            <a:spAutoFit/>
          </a:bodyPr>
          <a:lstStyle/>
          <a:p>
            <a:pPr indent="-97200" hangingPunct="0"/>
            <a:r>
              <a:rPr lang="ja-JP" altLang="en-US" sz="3200" b="1" dirty="0">
                <a:latin typeface="+mn-ea"/>
              </a:rPr>
              <a:t>本単元の目標</a:t>
            </a:r>
            <a:endParaRPr lang="en-US" altLang="ja-JP" sz="3200" b="1" dirty="0">
              <a:latin typeface="+mn-ea"/>
            </a:endParaRPr>
          </a:p>
          <a:p>
            <a:pPr indent="-97200" hangingPunct="0"/>
            <a:r>
              <a:rPr lang="ja-JP" altLang="en-US" sz="2400" b="1" dirty="0">
                <a:latin typeface="+mn-ea"/>
              </a:rPr>
              <a:t>　本文の内容、内容に関する実際の例、友人の提供する情報などを踏まえ、自分たちの日常生活をよりよく改善する商品と、それを選んだ理由などを、相手にわかりやすく、自信を持って英語で説明することができる。</a:t>
            </a:r>
            <a:endParaRPr lang="en-US" altLang="ja-JP" sz="2400" b="1" dirty="0">
              <a:latin typeface="+mn-ea"/>
            </a:endParaRPr>
          </a:p>
        </p:txBody>
      </p:sp>
      <p:sp>
        <p:nvSpPr>
          <p:cNvPr id="11" name="矢印: 下 10">
            <a:extLst>
              <a:ext uri="{FF2B5EF4-FFF2-40B4-BE49-F238E27FC236}">
                <a16:creationId xmlns:a16="http://schemas.microsoft.com/office/drawing/2014/main" id="{C859C441-1162-DE5F-D9E1-D4420B25DDB5}"/>
              </a:ext>
            </a:extLst>
          </p:cNvPr>
          <p:cNvSpPr/>
          <p:nvPr/>
        </p:nvSpPr>
        <p:spPr>
          <a:xfrm>
            <a:off x="4884825" y="3741813"/>
            <a:ext cx="2755231" cy="4932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15793E4-FF0D-993E-2790-822391E11552}"/>
              </a:ext>
            </a:extLst>
          </p:cNvPr>
          <p:cNvSpPr txBox="1"/>
          <p:nvPr/>
        </p:nvSpPr>
        <p:spPr>
          <a:xfrm>
            <a:off x="695698" y="4329791"/>
            <a:ext cx="11127328" cy="2431435"/>
          </a:xfrm>
          <a:prstGeom prst="rect">
            <a:avLst/>
          </a:prstGeom>
          <a:noFill/>
        </p:spPr>
        <p:txBody>
          <a:bodyPr wrap="square" rtlCol="0">
            <a:spAutoFit/>
          </a:bodyPr>
          <a:lstStyle/>
          <a:p>
            <a:pPr indent="-97200" hangingPunct="0"/>
            <a:r>
              <a:rPr lang="ja-JP" altLang="en-US" sz="3200" b="1" dirty="0">
                <a:latin typeface="+mn-ea"/>
              </a:rPr>
              <a:t>意識した言語活動</a:t>
            </a:r>
            <a:endParaRPr lang="en-US" altLang="ja-JP" sz="3200" b="1" dirty="0">
              <a:latin typeface="+mn-ea"/>
            </a:endParaRPr>
          </a:p>
          <a:p>
            <a:pPr indent="-97200" hangingPunct="0"/>
            <a:r>
              <a:rPr lang="ja-JP" altLang="en-US" sz="2400" b="1" dirty="0">
                <a:latin typeface="+mn-ea"/>
              </a:rPr>
              <a:t>　・「帯活動」によって、最後のパフォーマンステストに少しずつ近付けて、</a:t>
            </a:r>
            <a:r>
              <a:rPr lang="en-US" altLang="ja-JP" sz="2400" b="1" dirty="0">
                <a:latin typeface="+mn-ea"/>
              </a:rPr>
              <a:t>	 </a:t>
            </a:r>
            <a:r>
              <a:rPr lang="ja-JP" altLang="en-US" sz="2400" b="1" dirty="0">
                <a:latin typeface="+mn-ea"/>
              </a:rPr>
              <a:t>テーマやスピーチの技能を少しずつ確認しながら練習を積み重ねること。</a:t>
            </a:r>
            <a:endParaRPr lang="en-US" altLang="ja-JP" sz="2400" b="1" dirty="0">
              <a:latin typeface="+mn-ea"/>
            </a:endParaRPr>
          </a:p>
          <a:p>
            <a:pPr indent="-97200" hangingPunct="0"/>
            <a:r>
              <a:rPr lang="ja-JP" altLang="en-US" sz="2400" b="1" dirty="0">
                <a:latin typeface="+mn-ea"/>
              </a:rPr>
              <a:t>　・「教科書の学びとの連動」によって、教科書本文から主人公がどんな課題</a:t>
            </a:r>
            <a:r>
              <a:rPr lang="en-US" altLang="ja-JP" sz="2400" b="1" dirty="0">
                <a:latin typeface="+mn-ea"/>
              </a:rPr>
              <a:t>	 </a:t>
            </a:r>
            <a:r>
              <a:rPr lang="ja-JP" altLang="en-US" sz="2400" b="1" dirty="0">
                <a:latin typeface="+mn-ea"/>
              </a:rPr>
              <a:t>をどのように乗り越えたかを読み取って、そこで学んだ語彙や表現などをパ</a:t>
            </a:r>
            <a:r>
              <a:rPr lang="en-US" altLang="ja-JP" sz="2400" b="1" dirty="0">
                <a:latin typeface="+mn-ea"/>
              </a:rPr>
              <a:t>	 </a:t>
            </a:r>
            <a:r>
              <a:rPr lang="ja-JP" altLang="en-US" sz="2400" b="1" dirty="0">
                <a:latin typeface="+mn-ea"/>
              </a:rPr>
              <a:t>フォーマンステストに生かすこと。</a:t>
            </a:r>
            <a:endParaRPr lang="en-US" altLang="ja-JP" sz="2400" b="1" dirty="0">
              <a:latin typeface="+mn-ea"/>
            </a:endParaRPr>
          </a:p>
        </p:txBody>
      </p:sp>
    </p:spTree>
    <p:extLst>
      <p:ext uri="{BB962C8B-B14F-4D97-AF65-F5344CB8AC3E}">
        <p14:creationId xmlns:p14="http://schemas.microsoft.com/office/powerpoint/2010/main" val="1614070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sz="4800" b="1" dirty="0">
                <a:latin typeface="+mn-ea"/>
                <a:ea typeface="+mn-ea"/>
              </a:rPr>
              <a:t>３　研究授業の実施及び振り返り</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4" name="四角形吹き出し 3"/>
          <p:cNvSpPr/>
          <p:nvPr/>
        </p:nvSpPr>
        <p:spPr>
          <a:xfrm>
            <a:off x="842838" y="2039129"/>
            <a:ext cx="8962899" cy="929930"/>
          </a:xfrm>
          <a:prstGeom prst="wedgeRectCallout">
            <a:avLst>
              <a:gd name="adj1" fmla="val 57783"/>
              <a:gd name="adj2" fmla="val 182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帯活動の振り返りにおいて、生徒同士のポジティブなフィードバックが印象的だった。どのように指導しているのか知りたい。また、授業研究セミナーに参加して戻った後に、単元の目標を考えるために、自校の学校教育目標を確認した。</a:t>
            </a:r>
          </a:p>
        </p:txBody>
      </p:sp>
      <p:sp>
        <p:nvSpPr>
          <p:cNvPr id="6" name="正方形/長方形 5"/>
          <p:cNvSpPr/>
          <p:nvPr/>
        </p:nvSpPr>
        <p:spPr>
          <a:xfrm>
            <a:off x="10419430" y="1368685"/>
            <a:ext cx="1130358" cy="3498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参加者</a:t>
            </a:r>
          </a:p>
        </p:txBody>
      </p:sp>
      <p:sp>
        <p:nvSpPr>
          <p:cNvPr id="7" name="正方形/長方形 6"/>
          <p:cNvSpPr/>
          <p:nvPr/>
        </p:nvSpPr>
        <p:spPr>
          <a:xfrm>
            <a:off x="642025" y="3006017"/>
            <a:ext cx="1520729" cy="8998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授業者及び</a:t>
            </a:r>
            <a:endParaRPr kumimoji="1" lang="en-US" altLang="ja-JP" dirty="0">
              <a:solidFill>
                <a:schemeClr val="tx1"/>
              </a:solidFill>
            </a:endParaRPr>
          </a:p>
          <a:p>
            <a:pPr algn="ctr"/>
            <a:r>
              <a:rPr kumimoji="1" lang="ja-JP" altLang="en-US" dirty="0">
                <a:solidFill>
                  <a:schemeClr val="tx1"/>
                </a:solidFill>
              </a:rPr>
              <a:t>授業研究チーム</a:t>
            </a:r>
          </a:p>
        </p:txBody>
      </p:sp>
      <p:sp>
        <p:nvSpPr>
          <p:cNvPr id="8" name="四角形吹き出し 7"/>
          <p:cNvSpPr/>
          <p:nvPr/>
        </p:nvSpPr>
        <p:spPr>
          <a:xfrm>
            <a:off x="2926080" y="5322223"/>
            <a:ext cx="8684847" cy="1425659"/>
          </a:xfrm>
          <a:prstGeom prst="wedgeRectCallout">
            <a:avLst>
              <a:gd name="adj1" fmla="val -61668"/>
              <a:gd name="adj2" fmla="val 290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自分の指導を振り返って、教科書の内容把握を確認する際に、答えの決まったＱ＆Ａに終始していることに課題を感じている参加者もいた。本単元では、教科書にたくさんあるよい題材を、生徒が英語で話したくなるようにうまく引き出していたことがよかった。教科書の内容を教えることに集中するのではなく、教科書でどのように４技能５領域の資質・能力を育て、どのようにその力を測るのかが重要。</a:t>
            </a:r>
            <a:endParaRPr kumimoji="1" lang="en-US" altLang="ja-JP" dirty="0">
              <a:solidFill>
                <a:schemeClr val="tx1"/>
              </a:solidFill>
            </a:endParaRPr>
          </a:p>
        </p:txBody>
      </p:sp>
      <p:sp>
        <p:nvSpPr>
          <p:cNvPr id="9" name="四角形吹き出し 8"/>
          <p:cNvSpPr/>
          <p:nvPr/>
        </p:nvSpPr>
        <p:spPr>
          <a:xfrm>
            <a:off x="2926080" y="3043386"/>
            <a:ext cx="8684847" cy="929929"/>
          </a:xfrm>
          <a:prstGeom prst="wedgeRectCallout">
            <a:avLst>
              <a:gd name="adj1" fmla="val -60998"/>
              <a:gd name="adj2" fmla="val 581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以前から帯活動を行う際に、話したかったけど話せなかった表現をスプレッドシートに入力させるようにして、同じことを何度も繰り返してきた。また、「論理･表現</a:t>
            </a:r>
            <a:r>
              <a:rPr kumimoji="1" lang="en-US" altLang="ja-JP" dirty="0">
                <a:solidFill>
                  <a:schemeClr val="tx1"/>
                </a:solidFill>
              </a:rPr>
              <a:t>Ⅰ</a:t>
            </a:r>
            <a:r>
              <a:rPr kumimoji="1" lang="ja-JP" altLang="en-US" dirty="0">
                <a:solidFill>
                  <a:schemeClr val="tx1"/>
                </a:solidFill>
              </a:rPr>
              <a:t>」でスピーチを行った際に、振り返りの仕方やルールを指導した。</a:t>
            </a:r>
          </a:p>
        </p:txBody>
      </p:sp>
      <p:sp>
        <p:nvSpPr>
          <p:cNvPr id="2" name="四角形吹き出し 8">
            <a:extLst>
              <a:ext uri="{FF2B5EF4-FFF2-40B4-BE49-F238E27FC236}">
                <a16:creationId xmlns:a16="http://schemas.microsoft.com/office/drawing/2014/main" id="{E072AE60-AE64-0521-9B82-8E76A348D913}"/>
              </a:ext>
            </a:extLst>
          </p:cNvPr>
          <p:cNvSpPr/>
          <p:nvPr/>
        </p:nvSpPr>
        <p:spPr>
          <a:xfrm>
            <a:off x="2926080" y="4054913"/>
            <a:ext cx="8684847" cy="1178823"/>
          </a:xfrm>
          <a:prstGeom prst="wedgeRectCallout">
            <a:avLst>
              <a:gd name="adj1" fmla="val -61553"/>
              <a:gd name="adj2" fmla="val 561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生徒がパフォーマンステストの準備を進める中で、紹介しようとする商品が作られた理由や背景などに生徒の興味がどんどん向くようになっているというのは、とても興味深い。何かの商品の説明をただ英語に直しているのではなく、考えを深めている証拠だと思う。</a:t>
            </a:r>
          </a:p>
        </p:txBody>
      </p:sp>
      <p:sp>
        <p:nvSpPr>
          <p:cNvPr id="14" name="スマイル 13"/>
          <p:cNvSpPr/>
          <p:nvPr/>
        </p:nvSpPr>
        <p:spPr>
          <a:xfrm>
            <a:off x="10541263" y="1894343"/>
            <a:ext cx="886691" cy="85325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マイル 16"/>
          <p:cNvSpPr/>
          <p:nvPr/>
        </p:nvSpPr>
        <p:spPr>
          <a:xfrm>
            <a:off x="959043" y="3980776"/>
            <a:ext cx="886691" cy="853253"/>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マイル 17"/>
          <p:cNvSpPr/>
          <p:nvPr/>
        </p:nvSpPr>
        <p:spPr>
          <a:xfrm>
            <a:off x="959043" y="4905034"/>
            <a:ext cx="886691" cy="853253"/>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マイル 18"/>
          <p:cNvSpPr/>
          <p:nvPr/>
        </p:nvSpPr>
        <p:spPr>
          <a:xfrm>
            <a:off x="959043" y="5829292"/>
            <a:ext cx="886691" cy="853253"/>
          </a:xfrm>
          <a:prstGeom prst="smileyFac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1376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330431" y="1227836"/>
            <a:ext cx="11478638" cy="486385"/>
          </a:xfrm>
          <a:prstGeom prst="rect">
            <a:avLst/>
          </a:prstGeom>
        </p:spPr>
        <p:txBody>
          <a:bodyPr vert="horz" lIns="91440" tIns="45720" rIns="91440" bIns="45720" rtlCol="0" anchor="t">
            <a:normAutofit fontScale="62500" lnSpcReduction="20000"/>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rPr>
              <a:t>★　各種参考資料等について</a:t>
            </a:r>
          </a:p>
        </p:txBody>
      </p:sp>
      <p:pic>
        <p:nvPicPr>
          <p:cNvPr id="2" name="図 1"/>
          <p:cNvPicPr>
            <a:picLocks noChangeAspect="1"/>
          </p:cNvPicPr>
          <p:nvPr/>
        </p:nvPicPr>
        <p:blipFill>
          <a:blip r:embed="rId3"/>
          <a:stretch>
            <a:fillRect/>
          </a:stretch>
        </p:blipFill>
        <p:spPr>
          <a:xfrm>
            <a:off x="2520962" y="1829255"/>
            <a:ext cx="8229201" cy="4674911"/>
          </a:xfrm>
          <a:prstGeom prst="rect">
            <a:avLst/>
          </a:prstGeom>
        </p:spPr>
      </p:pic>
      <p:sp>
        <p:nvSpPr>
          <p:cNvPr id="7"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Tree>
    <p:extLst>
      <p:ext uri="{BB962C8B-B14F-4D97-AF65-F5344CB8AC3E}">
        <p14:creationId xmlns:p14="http://schemas.microsoft.com/office/powerpoint/2010/main" val="417427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330431" y="1100620"/>
            <a:ext cx="11478638" cy="48638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sz="3200" b="1" dirty="0">
                <a:latin typeface="+mn-ea"/>
                <a:ea typeface="+mn-ea"/>
              </a:rPr>
              <a:t>★　各種参考資料等について</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b="24697"/>
          <a:stretch/>
        </p:blipFill>
        <p:spPr>
          <a:xfrm>
            <a:off x="1573618" y="1587005"/>
            <a:ext cx="9440894" cy="4471889"/>
          </a:xfrm>
          <a:prstGeom prst="rect">
            <a:avLst/>
          </a:prstGeom>
        </p:spPr>
      </p:pic>
    </p:spTree>
    <p:extLst>
      <p:ext uri="{BB962C8B-B14F-4D97-AF65-F5344CB8AC3E}">
        <p14:creationId xmlns:p14="http://schemas.microsoft.com/office/powerpoint/2010/main" val="237970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A9ED4-BECE-4F61-A5E1-31BFE39F68AD}"/>
              </a:ext>
            </a:extLst>
          </p:cNvPr>
          <p:cNvSpPr>
            <a:spLocks noGrp="1"/>
          </p:cNvSpPr>
          <p:nvPr>
            <p:ph type="ctrTitle"/>
          </p:nvPr>
        </p:nvSpPr>
        <p:spPr>
          <a:xfrm>
            <a:off x="1011676" y="2106039"/>
            <a:ext cx="10162195" cy="4333672"/>
          </a:xfrm>
        </p:spPr>
        <p:txBody>
          <a:bodyPr>
            <a:normAutofit fontScale="90000"/>
          </a:bodyPr>
          <a:lstStyle/>
          <a:p>
            <a:pPr algn="l"/>
            <a:r>
              <a:rPr kumimoji="1" lang="ja-JP" altLang="en-US" sz="5400" b="1">
                <a:solidFill>
                  <a:schemeClr val="tx1"/>
                </a:solidFill>
                <a:latin typeface="+mn-ea"/>
                <a:ea typeface="+mn-ea"/>
              </a:rPr>
              <a:t>外国語科に</a:t>
            </a:r>
            <a:r>
              <a:rPr kumimoji="1" lang="ja-JP" altLang="en-US" sz="5400" b="1" dirty="0">
                <a:solidFill>
                  <a:schemeClr val="tx1"/>
                </a:solidFill>
                <a:latin typeface="+mn-ea"/>
                <a:ea typeface="+mn-ea"/>
              </a:rPr>
              <a:t>おける</a:t>
            </a:r>
            <a:br>
              <a:rPr kumimoji="1" lang="en-US" altLang="ja-JP" sz="5400" b="1" dirty="0">
                <a:solidFill>
                  <a:schemeClr val="tx1"/>
                </a:solidFill>
                <a:latin typeface="+mn-ea"/>
                <a:ea typeface="+mn-ea"/>
              </a:rPr>
            </a:br>
            <a:r>
              <a:rPr kumimoji="1" lang="ja-JP" altLang="en-US" sz="5400" b="1" dirty="0">
                <a:solidFill>
                  <a:schemeClr val="tx1"/>
                </a:solidFill>
                <a:latin typeface="+mn-ea"/>
                <a:ea typeface="+mn-ea"/>
              </a:rPr>
              <a:t>探究的な学びの充実に向けた</a:t>
            </a:r>
            <a:br>
              <a:rPr kumimoji="1" lang="en-US" altLang="ja-JP" sz="5400" b="1" dirty="0">
                <a:solidFill>
                  <a:schemeClr val="tx1"/>
                </a:solidFill>
                <a:latin typeface="+mn-ea"/>
                <a:ea typeface="+mn-ea"/>
              </a:rPr>
            </a:br>
            <a:r>
              <a:rPr kumimoji="1" lang="ja-JP" altLang="en-US" sz="5400" b="1" dirty="0">
                <a:solidFill>
                  <a:schemeClr val="tx1"/>
                </a:solidFill>
                <a:latin typeface="+mn-ea"/>
                <a:ea typeface="+mn-ea"/>
              </a:rPr>
              <a:t>単元のデザイン及び</a:t>
            </a:r>
            <a:br>
              <a:rPr kumimoji="1" lang="en-US" altLang="ja-JP" sz="5400" b="1" dirty="0">
                <a:solidFill>
                  <a:schemeClr val="tx1"/>
                </a:solidFill>
                <a:latin typeface="+mn-ea"/>
                <a:ea typeface="+mn-ea"/>
              </a:rPr>
            </a:br>
            <a:r>
              <a:rPr kumimoji="1" lang="ja-JP" altLang="en-US" sz="5400" b="1" dirty="0">
                <a:solidFill>
                  <a:schemeClr val="tx1"/>
                </a:solidFill>
                <a:latin typeface="+mn-ea"/>
                <a:ea typeface="+mn-ea"/>
              </a:rPr>
              <a:t>組織的な授業研究について</a:t>
            </a:r>
            <a:br>
              <a:rPr kumimoji="1" lang="en-US" altLang="ja-JP" b="1" dirty="0">
                <a:solidFill>
                  <a:schemeClr val="tx1"/>
                </a:solidFill>
                <a:latin typeface="+mn-ea"/>
                <a:ea typeface="+mn-ea"/>
              </a:rPr>
            </a:br>
            <a:br>
              <a:rPr lang="en-US" altLang="ja-JP" b="1" dirty="0">
                <a:solidFill>
                  <a:schemeClr val="tx1"/>
                </a:solidFill>
                <a:latin typeface="+mn-ea"/>
                <a:ea typeface="+mn-ea"/>
              </a:rPr>
            </a:br>
            <a:br>
              <a:rPr lang="en-US" altLang="ja-JP" b="1" dirty="0">
                <a:solidFill>
                  <a:schemeClr val="tx1"/>
                </a:solidFill>
                <a:latin typeface="+mn-ea"/>
                <a:ea typeface="+mn-ea"/>
              </a:rPr>
            </a:br>
            <a:r>
              <a:rPr lang="ja-JP" altLang="en-US" b="1" dirty="0">
                <a:solidFill>
                  <a:schemeClr val="tx1"/>
                </a:solidFill>
                <a:latin typeface="+mn-ea"/>
                <a:ea typeface="+mn-ea"/>
              </a:rPr>
              <a:t>　</a:t>
            </a:r>
            <a:r>
              <a:rPr lang="ja-JP" altLang="en-US" sz="2800" b="1" dirty="0">
                <a:solidFill>
                  <a:schemeClr val="tx1"/>
                </a:solidFill>
                <a:latin typeface="+mn-ea"/>
                <a:ea typeface="+mn-ea"/>
              </a:rPr>
              <a:t>制作・協力　北海道教育委員会　国立大学法人東京学芸大学</a:t>
            </a:r>
            <a:endParaRPr kumimoji="1" lang="ja-JP" altLang="en-US" sz="2800" b="1" dirty="0">
              <a:solidFill>
                <a:schemeClr val="tx1"/>
              </a:solidFill>
              <a:latin typeface="+mn-ea"/>
              <a:ea typeface="+mn-ea"/>
            </a:endParaRPr>
          </a:p>
        </p:txBody>
      </p:sp>
    </p:spTree>
    <p:extLst>
      <p:ext uri="{BB962C8B-B14F-4D97-AF65-F5344CB8AC3E}">
        <p14:creationId xmlns:p14="http://schemas.microsoft.com/office/powerpoint/2010/main" val="67231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4" name="タイトル 1">
            <a:extLst>
              <a:ext uri="{FF2B5EF4-FFF2-40B4-BE49-F238E27FC236}">
                <a16:creationId xmlns:a16="http://schemas.microsoft.com/office/drawing/2014/main" id="{A10A9ED4-BECE-4F61-A5E1-31BFE39F68AD}"/>
              </a:ext>
            </a:extLst>
          </p:cNvPr>
          <p:cNvSpPr txBox="1">
            <a:spLocks/>
          </p:cNvSpPr>
          <p:nvPr/>
        </p:nvSpPr>
        <p:spPr>
          <a:xfrm>
            <a:off x="692717" y="1182952"/>
            <a:ext cx="11277610" cy="925229"/>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b="1" dirty="0">
                <a:solidFill>
                  <a:schemeClr val="tx1"/>
                </a:solidFill>
                <a:latin typeface="+mn-ea"/>
                <a:ea typeface="+mn-ea"/>
              </a:rPr>
              <a:t>指導案検討会等の流れ</a:t>
            </a:r>
          </a:p>
        </p:txBody>
      </p:sp>
      <p:sp>
        <p:nvSpPr>
          <p:cNvPr id="8" name="正方形/長方形 7"/>
          <p:cNvSpPr/>
          <p:nvPr/>
        </p:nvSpPr>
        <p:spPr>
          <a:xfrm>
            <a:off x="692718" y="2272145"/>
            <a:ext cx="3034155" cy="8035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第１回指導案検討会</a:t>
            </a:r>
          </a:p>
        </p:txBody>
      </p:sp>
      <p:sp>
        <p:nvSpPr>
          <p:cNvPr id="9" name="正方形/長方形 8"/>
          <p:cNvSpPr/>
          <p:nvPr/>
        </p:nvSpPr>
        <p:spPr>
          <a:xfrm>
            <a:off x="4724401" y="3104985"/>
            <a:ext cx="3034155" cy="1124620"/>
          </a:xfrm>
          <a:prstGeom prst="rect">
            <a:avLst/>
          </a:prstGeom>
          <a:solidFill>
            <a:srgbClr val="66FFFF"/>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第２回事後検討会兼</a:t>
            </a:r>
            <a:r>
              <a:rPr kumimoji="1" lang="ja-JP" altLang="en-US" sz="2400" b="1" dirty="0">
                <a:solidFill>
                  <a:schemeClr val="tx1"/>
                </a:solidFill>
              </a:rPr>
              <a:t>セミナー振り返り</a:t>
            </a:r>
          </a:p>
        </p:txBody>
      </p:sp>
      <p:sp>
        <p:nvSpPr>
          <p:cNvPr id="10" name="正方形/長方形 9"/>
          <p:cNvSpPr/>
          <p:nvPr/>
        </p:nvSpPr>
        <p:spPr>
          <a:xfrm>
            <a:off x="4724401" y="4597656"/>
            <a:ext cx="3034155" cy="8035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第１回事後検討会</a:t>
            </a:r>
          </a:p>
        </p:txBody>
      </p:sp>
      <p:sp>
        <p:nvSpPr>
          <p:cNvPr id="11" name="正方形/長方形 10"/>
          <p:cNvSpPr/>
          <p:nvPr/>
        </p:nvSpPr>
        <p:spPr>
          <a:xfrm>
            <a:off x="692716" y="3431273"/>
            <a:ext cx="3034155" cy="8035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第２回指導案検討会</a:t>
            </a:r>
          </a:p>
        </p:txBody>
      </p:sp>
      <p:sp>
        <p:nvSpPr>
          <p:cNvPr id="12" name="正方形/長方形 11"/>
          <p:cNvSpPr/>
          <p:nvPr/>
        </p:nvSpPr>
        <p:spPr>
          <a:xfrm>
            <a:off x="692716" y="4590401"/>
            <a:ext cx="3034155" cy="8035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第３回指導案検討会</a:t>
            </a:r>
          </a:p>
        </p:txBody>
      </p:sp>
      <p:sp>
        <p:nvSpPr>
          <p:cNvPr id="13" name="正方形/長方形 12"/>
          <p:cNvSpPr/>
          <p:nvPr/>
        </p:nvSpPr>
        <p:spPr>
          <a:xfrm>
            <a:off x="692716" y="5749529"/>
            <a:ext cx="3034155" cy="8035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第４回指導案検討会</a:t>
            </a:r>
          </a:p>
        </p:txBody>
      </p:sp>
      <p:sp>
        <p:nvSpPr>
          <p:cNvPr id="14" name="下矢印 13"/>
          <p:cNvSpPr/>
          <p:nvPr/>
        </p:nvSpPr>
        <p:spPr>
          <a:xfrm>
            <a:off x="1600193" y="3104985"/>
            <a:ext cx="1219200" cy="3048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1600193" y="4274858"/>
            <a:ext cx="1219200" cy="3048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1614046" y="5418705"/>
            <a:ext cx="1219200" cy="3048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6200000">
            <a:off x="3851568" y="5791092"/>
            <a:ext cx="803564" cy="720437"/>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flipV="1">
            <a:off x="5631878" y="4243597"/>
            <a:ext cx="1219200" cy="3048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flipV="1">
            <a:off x="5631878" y="5425960"/>
            <a:ext cx="1219200" cy="3048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24401" y="5780019"/>
            <a:ext cx="3034155" cy="803564"/>
          </a:xfrm>
          <a:prstGeom prst="rect">
            <a:avLst/>
          </a:prstGeom>
          <a:solidFill>
            <a:srgbClr val="FFC000"/>
          </a:solidFill>
          <a:ln w="50800" cmpd="dbl">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授業研究セミナー</a:t>
            </a:r>
            <a:endParaRPr kumimoji="1" lang="ja-JP" altLang="en-US" sz="3200" b="1" dirty="0">
              <a:solidFill>
                <a:schemeClr val="tx1"/>
              </a:solidFill>
            </a:endParaRPr>
          </a:p>
        </p:txBody>
      </p:sp>
      <p:sp>
        <p:nvSpPr>
          <p:cNvPr id="21" name="正方形/長方形 20"/>
          <p:cNvSpPr/>
          <p:nvPr/>
        </p:nvSpPr>
        <p:spPr>
          <a:xfrm>
            <a:off x="8104909" y="2108181"/>
            <a:ext cx="3643746" cy="4444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u="sng" dirty="0">
                <a:solidFill>
                  <a:schemeClr val="tx1"/>
                </a:solidFill>
                <a:latin typeface="HG丸ｺﾞｼｯｸM-PRO" panose="020F0600000000000000" pitchFamily="50" charset="-128"/>
                <a:ea typeface="HG丸ｺﾞｼｯｸM-PRO" panose="020F0600000000000000" pitchFamily="50" charset="-128"/>
              </a:rPr>
              <a:t>授業研究チーム</a:t>
            </a:r>
            <a:endParaRPr kumimoji="1" lang="en-US" altLang="ja-JP" sz="32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3200" dirty="0">
              <a:solidFill>
                <a:schemeClr val="tx1"/>
              </a:solidFill>
            </a:endParaRPr>
          </a:p>
          <a:p>
            <a:pPr algn="ctr"/>
            <a:r>
              <a:rPr kumimoji="1" lang="ja-JP" altLang="en-US" sz="2400" dirty="0">
                <a:solidFill>
                  <a:schemeClr val="tx1"/>
                </a:solidFill>
              </a:rPr>
              <a:t>授業者を含む高校教員</a:t>
            </a:r>
            <a:endParaRPr kumimoji="1" lang="en-US" altLang="ja-JP" sz="2400" dirty="0">
              <a:solidFill>
                <a:schemeClr val="tx1"/>
              </a:solidFill>
            </a:endParaRPr>
          </a:p>
          <a:p>
            <a:pPr algn="ctr"/>
            <a:r>
              <a:rPr kumimoji="1" lang="ja-JP" altLang="en-US" sz="2400" dirty="0">
                <a:solidFill>
                  <a:schemeClr val="tx1"/>
                </a:solidFill>
              </a:rPr>
              <a:t>大学教員</a:t>
            </a:r>
            <a:endParaRPr kumimoji="1" lang="en-US" altLang="ja-JP" sz="2400" dirty="0">
              <a:solidFill>
                <a:schemeClr val="tx1"/>
              </a:solidFill>
            </a:endParaRPr>
          </a:p>
          <a:p>
            <a:pPr algn="ctr"/>
            <a:r>
              <a:rPr kumimoji="1" lang="ja-JP" altLang="en-US" sz="2400" dirty="0">
                <a:solidFill>
                  <a:schemeClr val="tx1"/>
                </a:solidFill>
              </a:rPr>
              <a:t>指導主事等</a:t>
            </a:r>
            <a:endParaRPr kumimoji="1" lang="en-US" altLang="ja-JP" sz="2400" dirty="0">
              <a:solidFill>
                <a:schemeClr val="tx1"/>
              </a:solidFill>
            </a:endParaRPr>
          </a:p>
        </p:txBody>
      </p:sp>
    </p:spTree>
    <p:extLst>
      <p:ext uri="{BB962C8B-B14F-4D97-AF65-F5344CB8AC3E}">
        <p14:creationId xmlns:p14="http://schemas.microsoft.com/office/powerpoint/2010/main" val="308383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１　目指す授業の明確化</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6" name="タイトル 1">
            <a:extLst>
              <a:ext uri="{FF2B5EF4-FFF2-40B4-BE49-F238E27FC236}">
                <a16:creationId xmlns:a16="http://schemas.microsoft.com/office/drawing/2014/main" id="{A10A9ED4-BECE-4F61-A5E1-31BFE39F68AD}"/>
              </a:ext>
            </a:extLst>
          </p:cNvPr>
          <p:cNvSpPr>
            <a:spLocks noGrp="1"/>
          </p:cNvSpPr>
          <p:nvPr>
            <p:ph type="ctrTitle"/>
          </p:nvPr>
        </p:nvSpPr>
        <p:spPr>
          <a:xfrm>
            <a:off x="349885" y="2830144"/>
            <a:ext cx="11790231" cy="3657600"/>
          </a:xfrm>
          <a:ln>
            <a:noFill/>
          </a:ln>
        </p:spPr>
        <p:txBody>
          <a:bodyPr anchor="t">
            <a:noAutofit/>
          </a:bodyPr>
          <a:lstStyle/>
          <a:p>
            <a:pPr algn="l"/>
            <a:r>
              <a:rPr lang="ja-JP" altLang="en-US" sz="3200" b="1" dirty="0">
                <a:solidFill>
                  <a:schemeClr val="tx1"/>
                </a:solidFill>
                <a:latin typeface="+mn-ea"/>
                <a:ea typeface="+mn-ea"/>
              </a:rPr>
              <a:t>①学校教育目標等から外国語科の目標へ</a:t>
            </a:r>
            <a:br>
              <a:rPr lang="en-US" altLang="ja-JP" sz="3200" b="1" dirty="0">
                <a:solidFill>
                  <a:schemeClr val="tx1"/>
                </a:solidFill>
                <a:latin typeface="+mn-ea"/>
                <a:ea typeface="+mn-ea"/>
              </a:rPr>
            </a:br>
            <a:r>
              <a:rPr lang="ja-JP" altLang="en-US" sz="3200" b="1" dirty="0">
                <a:solidFill>
                  <a:schemeClr val="tx1"/>
                </a:solidFill>
                <a:latin typeface="+mn-ea"/>
                <a:ea typeface="+mn-ea"/>
              </a:rPr>
              <a:t>②外国語科の目標に照らして生徒の現状を把握し、本単元で育</a:t>
            </a:r>
            <a:br>
              <a:rPr lang="en-US" altLang="ja-JP" sz="3200" b="1" dirty="0">
                <a:solidFill>
                  <a:schemeClr val="tx1"/>
                </a:solidFill>
                <a:latin typeface="+mn-ea"/>
                <a:ea typeface="+mn-ea"/>
              </a:rPr>
            </a:br>
            <a:r>
              <a:rPr lang="ja-JP" altLang="en-US" sz="3200" b="1" dirty="0">
                <a:solidFill>
                  <a:schemeClr val="tx1"/>
                </a:solidFill>
                <a:latin typeface="+mn-ea"/>
                <a:ea typeface="+mn-ea"/>
              </a:rPr>
              <a:t>　</a:t>
            </a:r>
            <a:r>
              <a:rPr lang="ja-JP" altLang="en-US" sz="3200" b="1" dirty="0" err="1">
                <a:solidFill>
                  <a:schemeClr val="tx1"/>
                </a:solidFill>
                <a:latin typeface="+mn-ea"/>
                <a:ea typeface="+mn-ea"/>
              </a:rPr>
              <a:t>成する</a:t>
            </a:r>
            <a:r>
              <a:rPr lang="ja-JP" altLang="en-US" sz="3200" b="1" dirty="0">
                <a:solidFill>
                  <a:schemeClr val="tx1"/>
                </a:solidFill>
                <a:latin typeface="+mn-ea"/>
                <a:ea typeface="+mn-ea"/>
              </a:rPr>
              <a:t>資質・能力（単元の目標）を明確化</a:t>
            </a:r>
            <a:br>
              <a:rPr lang="en-US" altLang="ja-JP" sz="3200" b="1" dirty="0">
                <a:solidFill>
                  <a:schemeClr val="tx1"/>
                </a:solidFill>
                <a:latin typeface="+mn-ea"/>
                <a:ea typeface="+mn-ea"/>
              </a:rPr>
            </a:br>
            <a:r>
              <a:rPr lang="ja-JP" altLang="en-US" sz="3200" b="1" dirty="0">
                <a:solidFill>
                  <a:schemeClr val="tx1"/>
                </a:solidFill>
                <a:latin typeface="+mn-ea"/>
                <a:ea typeface="+mn-ea"/>
              </a:rPr>
              <a:t>③</a:t>
            </a:r>
            <a:r>
              <a:rPr lang="ja-JP" altLang="en-US" sz="3200" b="1" dirty="0">
                <a:solidFill>
                  <a:schemeClr val="tx1"/>
                </a:solidFill>
                <a:latin typeface="+mn-ea"/>
              </a:rPr>
              <a:t>本単元で育成する資質・能力（単元の目標）から逆向き設計</a:t>
            </a:r>
            <a:br>
              <a:rPr lang="en-US" altLang="ja-JP" sz="3200" b="1" dirty="0">
                <a:solidFill>
                  <a:schemeClr val="tx1"/>
                </a:solidFill>
                <a:latin typeface="+mn-ea"/>
              </a:rPr>
            </a:br>
            <a:r>
              <a:rPr lang="ja-JP" altLang="en-US" sz="3200" b="1" dirty="0">
                <a:solidFill>
                  <a:schemeClr val="tx1"/>
                </a:solidFill>
                <a:latin typeface="+mn-ea"/>
              </a:rPr>
              <a:t>　で単元の指導と評価の計画を作成</a:t>
            </a:r>
            <a:br>
              <a:rPr lang="en-US" altLang="ja-JP" sz="3200" b="1" dirty="0">
                <a:solidFill>
                  <a:schemeClr val="tx1"/>
                </a:solidFill>
                <a:latin typeface="+mn-ea"/>
                <a:ea typeface="+mn-ea"/>
              </a:rPr>
            </a:br>
            <a:r>
              <a:rPr lang="ja-JP" altLang="en-US" sz="3200" b="1" dirty="0">
                <a:solidFill>
                  <a:schemeClr val="tx1"/>
                </a:solidFill>
                <a:latin typeface="+mn-ea"/>
                <a:ea typeface="+mn-ea"/>
              </a:rPr>
              <a:t>④</a:t>
            </a:r>
            <a:r>
              <a:rPr lang="ja-JP" altLang="en-US" sz="3200" b="1" dirty="0">
                <a:solidFill>
                  <a:schemeClr val="tx1"/>
                </a:solidFill>
                <a:latin typeface="+mn-ea"/>
              </a:rPr>
              <a:t>単元の指導と評価の計画から本時の学習指導案を作成</a:t>
            </a:r>
            <a:endParaRPr kumimoji="1" lang="ja-JP" altLang="en-US" sz="3200" b="1" dirty="0">
              <a:solidFill>
                <a:schemeClr val="tx1"/>
              </a:solidFill>
              <a:latin typeface="+mn-ea"/>
              <a:ea typeface="+mn-ea"/>
            </a:endParaRPr>
          </a:p>
        </p:txBody>
      </p:sp>
    </p:spTree>
    <p:extLst>
      <p:ext uri="{BB962C8B-B14F-4D97-AF65-F5344CB8AC3E}">
        <p14:creationId xmlns:p14="http://schemas.microsoft.com/office/powerpoint/2010/main" val="94431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１　目指す授業の明確化</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graphicFrame>
        <p:nvGraphicFramePr>
          <p:cNvPr id="7" name="図表 6"/>
          <p:cNvGraphicFramePr/>
          <p:nvPr>
            <p:extLst>
              <p:ext uri="{D42A27DB-BD31-4B8C-83A1-F6EECF244321}">
                <p14:modId xmlns:p14="http://schemas.microsoft.com/office/powerpoint/2010/main" val="2305614907"/>
              </p:ext>
            </p:extLst>
          </p:nvPr>
        </p:nvGraphicFramePr>
        <p:xfrm>
          <a:off x="25632" y="1870364"/>
          <a:ext cx="12166368" cy="4783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2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１　目指す授業の明確化</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6" name="テキスト ボックス 5"/>
          <p:cNvSpPr txBox="1"/>
          <p:nvPr/>
        </p:nvSpPr>
        <p:spPr>
          <a:xfrm>
            <a:off x="699714" y="2288428"/>
            <a:ext cx="11127328" cy="4031873"/>
          </a:xfrm>
          <a:prstGeom prst="rect">
            <a:avLst/>
          </a:prstGeom>
          <a:noFill/>
        </p:spPr>
        <p:txBody>
          <a:bodyPr wrap="square" rtlCol="0">
            <a:spAutoFit/>
          </a:bodyPr>
          <a:lstStyle/>
          <a:p>
            <a:pPr hangingPunct="0"/>
            <a:r>
              <a:rPr lang="ja-JP" altLang="ja-JP" sz="3200" b="1" dirty="0">
                <a:latin typeface="+mn-ea"/>
              </a:rPr>
              <a:t>⑴　</a:t>
            </a:r>
            <a:r>
              <a:rPr lang="ja-JP" altLang="en-US" sz="3200" b="1" dirty="0">
                <a:latin typeface="+mn-ea"/>
              </a:rPr>
              <a:t>対象生徒の実態</a:t>
            </a:r>
            <a:endParaRPr lang="ja-JP" altLang="ja-JP" sz="3200" b="1" dirty="0">
              <a:latin typeface="+mn-ea"/>
            </a:endParaRPr>
          </a:p>
          <a:p>
            <a:pPr marL="360000" lvl="1" hangingPunct="0"/>
            <a:r>
              <a:rPr lang="ja-JP" altLang="en-US" sz="3200" b="1" dirty="0">
                <a:latin typeface="+mn-ea"/>
              </a:rPr>
              <a:t>・英語学習への意欲が高く、言語活動にも積極的に取り組</a:t>
            </a:r>
            <a:endParaRPr lang="en-US" altLang="ja-JP" sz="3200" b="1" dirty="0">
              <a:latin typeface="+mn-ea"/>
            </a:endParaRPr>
          </a:p>
          <a:p>
            <a:pPr marL="360000" lvl="1" hangingPunct="0"/>
            <a:r>
              <a:rPr lang="ja-JP" altLang="en-US" sz="3200" b="1" dirty="0">
                <a:latin typeface="+mn-ea"/>
              </a:rPr>
              <a:t>　むなど、力のある生徒は多いが、学力差は大きい。</a:t>
            </a:r>
            <a:endParaRPr lang="en-US" altLang="ja-JP" sz="3200" b="1" dirty="0">
              <a:latin typeface="+mn-ea"/>
            </a:endParaRPr>
          </a:p>
          <a:p>
            <a:pPr marL="360000" lvl="1" hangingPunct="0"/>
            <a:r>
              <a:rPr lang="ja-JP" altLang="en-US" sz="3200" b="1" dirty="0">
                <a:latin typeface="+mn-ea"/>
              </a:rPr>
              <a:t>・英語学習の目的が、受験で合格するためとなって</a:t>
            </a:r>
            <a:r>
              <a:rPr lang="ja-JP" altLang="en-US" sz="3200" b="1" dirty="0" err="1">
                <a:latin typeface="+mn-ea"/>
              </a:rPr>
              <a:t>しまっ</a:t>
            </a:r>
            <a:r>
              <a:rPr lang="ja-JP" altLang="en-US" sz="3200" b="1" dirty="0">
                <a:latin typeface="+mn-ea"/>
              </a:rPr>
              <a:t>　</a:t>
            </a:r>
            <a:endParaRPr lang="en-US" altLang="ja-JP" sz="3200" b="1" dirty="0">
              <a:latin typeface="+mn-ea"/>
            </a:endParaRPr>
          </a:p>
          <a:p>
            <a:pPr marL="360000" lvl="1" hangingPunct="0"/>
            <a:r>
              <a:rPr lang="ja-JP" altLang="en-US" sz="3200" b="1" dirty="0">
                <a:latin typeface="+mn-ea"/>
              </a:rPr>
              <a:t>　</a:t>
            </a:r>
            <a:r>
              <a:rPr lang="ja-JP" altLang="en-US" sz="3200" b="1" dirty="0" err="1">
                <a:latin typeface="+mn-ea"/>
              </a:rPr>
              <a:t>て</a:t>
            </a:r>
            <a:r>
              <a:rPr lang="ja-JP" altLang="en-US" sz="3200" b="1" dirty="0">
                <a:latin typeface="+mn-ea"/>
              </a:rPr>
              <a:t>いる生徒もいる。</a:t>
            </a:r>
            <a:endParaRPr lang="en-US" altLang="ja-JP" sz="3200" b="1" dirty="0">
              <a:latin typeface="+mn-ea"/>
            </a:endParaRPr>
          </a:p>
          <a:p>
            <a:pPr marL="360000" lvl="1" hangingPunct="0"/>
            <a:r>
              <a:rPr lang="ja-JP" altLang="en-US" sz="3200" b="1" dirty="0">
                <a:latin typeface="+mn-ea"/>
              </a:rPr>
              <a:t>・スピーチの際、ミスを恐れて、覚えていても原稿を見て</a:t>
            </a:r>
            <a:endParaRPr lang="en-US" altLang="ja-JP" sz="3200" b="1" dirty="0">
              <a:latin typeface="+mn-ea"/>
            </a:endParaRPr>
          </a:p>
          <a:p>
            <a:pPr marL="360000" lvl="1" hangingPunct="0"/>
            <a:r>
              <a:rPr lang="ja-JP" altLang="en-US" sz="3200" b="1" dirty="0">
                <a:latin typeface="+mn-ea"/>
              </a:rPr>
              <a:t>　発表したり、暗記した原稿をただ再生するだけになって</a:t>
            </a:r>
            <a:endParaRPr lang="en-US" altLang="ja-JP" sz="3200" b="1" dirty="0">
              <a:latin typeface="+mn-ea"/>
            </a:endParaRPr>
          </a:p>
          <a:p>
            <a:pPr marL="360000" lvl="1" hangingPunct="0"/>
            <a:r>
              <a:rPr lang="ja-JP" altLang="en-US" sz="3200" b="1" dirty="0">
                <a:latin typeface="+mn-ea"/>
              </a:rPr>
              <a:t>　いたりする生徒も目立つ。</a:t>
            </a:r>
            <a:endParaRPr lang="en-US" altLang="ja-JP" sz="3200" b="1" dirty="0">
              <a:latin typeface="+mn-ea"/>
            </a:endParaRPr>
          </a:p>
        </p:txBody>
      </p:sp>
    </p:spTree>
    <p:extLst>
      <p:ext uri="{BB962C8B-B14F-4D97-AF65-F5344CB8AC3E}">
        <p14:creationId xmlns:p14="http://schemas.microsoft.com/office/powerpoint/2010/main" val="187243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１　目指す授業の明確化</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6" name="テキスト ボックス 5"/>
          <p:cNvSpPr txBox="1"/>
          <p:nvPr/>
        </p:nvSpPr>
        <p:spPr>
          <a:xfrm>
            <a:off x="699714" y="2264364"/>
            <a:ext cx="11127328" cy="2062103"/>
          </a:xfrm>
          <a:prstGeom prst="rect">
            <a:avLst/>
          </a:prstGeom>
          <a:noFill/>
        </p:spPr>
        <p:txBody>
          <a:bodyPr wrap="square" rtlCol="0">
            <a:spAutoFit/>
          </a:bodyPr>
          <a:lstStyle/>
          <a:p>
            <a:pPr indent="-97200" hangingPunct="0"/>
            <a:r>
              <a:rPr lang="ja-JP" altLang="en-US" sz="3200" b="1" dirty="0">
                <a:latin typeface="+mn-ea"/>
              </a:rPr>
              <a:t>⑵</a:t>
            </a:r>
            <a:r>
              <a:rPr lang="ja-JP" altLang="ja-JP" sz="3200" b="1" dirty="0">
                <a:latin typeface="+mn-ea"/>
              </a:rPr>
              <a:t>　</a:t>
            </a:r>
            <a:r>
              <a:rPr lang="ja-JP" altLang="en-US" sz="3200" b="1" dirty="0">
                <a:latin typeface="+mn-ea"/>
              </a:rPr>
              <a:t>学校教育目標との関連</a:t>
            </a:r>
            <a:endParaRPr lang="ja-JP" altLang="ja-JP" sz="3200" b="1" dirty="0">
              <a:latin typeface="+mn-ea"/>
            </a:endParaRPr>
          </a:p>
          <a:p>
            <a:pPr marL="360000" lvl="1" hangingPunct="0"/>
            <a:r>
              <a:rPr lang="ja-JP" altLang="en-US" sz="3200" b="1" dirty="0">
                <a:latin typeface="+mn-ea"/>
              </a:rPr>
              <a:t>　新しい価値を創造し、未来を切り開く人材を育てる</a:t>
            </a:r>
            <a:endParaRPr lang="en-US" altLang="ja-JP" sz="3200" b="1" dirty="0">
              <a:latin typeface="+mn-ea"/>
            </a:endParaRPr>
          </a:p>
          <a:p>
            <a:pPr marL="360000" lvl="1" hangingPunct="0"/>
            <a:r>
              <a:rPr lang="ja-JP" altLang="en-US" sz="3200" b="1" dirty="0">
                <a:latin typeface="+mn-ea"/>
              </a:rPr>
              <a:t>　①学ぶ喜びを知り、教養と専門性を高める人</a:t>
            </a:r>
            <a:endParaRPr lang="en-US" altLang="ja-JP" sz="3200" b="1" dirty="0">
              <a:latin typeface="+mn-ea"/>
            </a:endParaRPr>
          </a:p>
          <a:p>
            <a:pPr marL="360000" lvl="1" hangingPunct="0"/>
            <a:r>
              <a:rPr lang="ja-JP" altLang="en-US" sz="3200" b="1" dirty="0">
                <a:latin typeface="+mn-ea"/>
              </a:rPr>
              <a:t>　（後略）</a:t>
            </a:r>
            <a:endParaRPr lang="en-US" altLang="ja-JP" sz="3200" b="1" dirty="0">
              <a:latin typeface="+mn-ea"/>
            </a:endParaRPr>
          </a:p>
        </p:txBody>
      </p:sp>
      <p:sp>
        <p:nvSpPr>
          <p:cNvPr id="2" name="テキスト ボックス 1">
            <a:extLst>
              <a:ext uri="{FF2B5EF4-FFF2-40B4-BE49-F238E27FC236}">
                <a16:creationId xmlns:a16="http://schemas.microsoft.com/office/drawing/2014/main" id="{62C5E381-51C4-7841-E96D-0D0AFC58F280}"/>
              </a:ext>
            </a:extLst>
          </p:cNvPr>
          <p:cNvSpPr txBox="1"/>
          <p:nvPr/>
        </p:nvSpPr>
        <p:spPr>
          <a:xfrm>
            <a:off x="707730" y="4702770"/>
            <a:ext cx="11127328" cy="1569660"/>
          </a:xfrm>
          <a:prstGeom prst="rect">
            <a:avLst/>
          </a:prstGeom>
          <a:noFill/>
        </p:spPr>
        <p:txBody>
          <a:bodyPr wrap="square" rtlCol="0">
            <a:spAutoFit/>
          </a:bodyPr>
          <a:lstStyle/>
          <a:p>
            <a:pPr marL="360000" lvl="1" hangingPunct="0"/>
            <a:r>
              <a:rPr lang="ja-JP" altLang="en-US" sz="3200" b="1" dirty="0">
                <a:latin typeface="+mn-ea"/>
              </a:rPr>
              <a:t>・卒業後も英語を学び続ける生徒の育成</a:t>
            </a:r>
            <a:endParaRPr lang="en-US" altLang="ja-JP" sz="3200" b="1" dirty="0">
              <a:latin typeface="+mn-ea"/>
            </a:endParaRPr>
          </a:p>
          <a:p>
            <a:pPr marL="360000" lvl="1" hangingPunct="0"/>
            <a:r>
              <a:rPr lang="ja-JP" altLang="en-US" sz="3200" b="1" dirty="0">
                <a:latin typeface="+mn-ea"/>
              </a:rPr>
              <a:t>・英語学習を通して、様々な価値観を知り、自分自身の生</a:t>
            </a:r>
            <a:endParaRPr lang="en-US" altLang="ja-JP" sz="3200" b="1" dirty="0">
              <a:latin typeface="+mn-ea"/>
            </a:endParaRPr>
          </a:p>
          <a:p>
            <a:pPr marL="360000" lvl="1" hangingPunct="0"/>
            <a:r>
              <a:rPr lang="ja-JP" altLang="en-US" sz="3200" b="1" dirty="0">
                <a:latin typeface="+mn-ea"/>
              </a:rPr>
              <a:t>　き方を考えられる生徒の育成</a:t>
            </a:r>
            <a:endParaRPr lang="en-US" altLang="ja-JP" sz="3200" b="1" dirty="0">
              <a:latin typeface="+mn-ea"/>
            </a:endParaRPr>
          </a:p>
        </p:txBody>
      </p:sp>
      <p:sp>
        <p:nvSpPr>
          <p:cNvPr id="4" name="矢印: 下 3">
            <a:extLst>
              <a:ext uri="{FF2B5EF4-FFF2-40B4-BE49-F238E27FC236}">
                <a16:creationId xmlns:a16="http://schemas.microsoft.com/office/drawing/2014/main" id="{9F7A8F13-6AEB-DC4D-46EF-316C1BFA3653}"/>
              </a:ext>
            </a:extLst>
          </p:cNvPr>
          <p:cNvSpPr/>
          <p:nvPr/>
        </p:nvSpPr>
        <p:spPr>
          <a:xfrm>
            <a:off x="4884825" y="4078704"/>
            <a:ext cx="2755231" cy="4932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931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１　目指す授業の明確化</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sp>
        <p:nvSpPr>
          <p:cNvPr id="4" name="四角形吹き出し 3"/>
          <p:cNvSpPr/>
          <p:nvPr/>
        </p:nvSpPr>
        <p:spPr>
          <a:xfrm>
            <a:off x="842838" y="2043812"/>
            <a:ext cx="8766079" cy="1685349"/>
          </a:xfrm>
          <a:prstGeom prst="wedgeRectCallout">
            <a:avLst>
              <a:gd name="adj1" fmla="val 61228"/>
              <a:gd name="adj2" fmla="val 183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本単元の題材は、２人の日本人大学生がバングラデシュの教育のために尽力する話である。スピーチの際、ミスを恐れて、覚えていても原稿を見て発表したり、暗記した原稿をただ再生するだけになっていたりする生徒も目立つという課題から、本単元では話すこと</a:t>
            </a:r>
            <a:r>
              <a:rPr kumimoji="1" lang="en-US" altLang="ja-JP" dirty="0">
                <a:solidFill>
                  <a:schemeClr val="tx1"/>
                </a:solidFill>
              </a:rPr>
              <a:t>[</a:t>
            </a:r>
            <a:r>
              <a:rPr kumimoji="1" lang="ja-JP" altLang="en-US" dirty="0">
                <a:solidFill>
                  <a:schemeClr val="tx1"/>
                </a:solidFill>
              </a:rPr>
              <a:t>発表</a:t>
            </a:r>
            <a:r>
              <a:rPr kumimoji="1" lang="en-US" altLang="ja-JP" dirty="0">
                <a:solidFill>
                  <a:schemeClr val="tx1"/>
                </a:solidFill>
              </a:rPr>
              <a:t>]</a:t>
            </a:r>
            <a:r>
              <a:rPr kumimoji="1" lang="ja-JP" altLang="en-US" dirty="0">
                <a:solidFill>
                  <a:schemeClr val="tx1"/>
                </a:solidFill>
              </a:rPr>
              <a:t>の資質・能力を育てたいと考えている。単元終わりのパフォーマンステストは、世の中の課題の何か１つに着目し、それを解決するための発明品やサービスを考え、その内容を英語で発表させたい。</a:t>
            </a:r>
          </a:p>
        </p:txBody>
      </p:sp>
      <p:sp>
        <p:nvSpPr>
          <p:cNvPr id="6" name="正方形/長方形 5"/>
          <p:cNvSpPr/>
          <p:nvPr/>
        </p:nvSpPr>
        <p:spPr>
          <a:xfrm>
            <a:off x="10587884" y="1932166"/>
            <a:ext cx="1130358" cy="3498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授業者</a:t>
            </a:r>
          </a:p>
        </p:txBody>
      </p:sp>
      <p:sp>
        <p:nvSpPr>
          <p:cNvPr id="7" name="正方形/長方形 6"/>
          <p:cNvSpPr/>
          <p:nvPr/>
        </p:nvSpPr>
        <p:spPr>
          <a:xfrm>
            <a:off x="842838" y="3945630"/>
            <a:ext cx="1130358" cy="6740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授業研究</a:t>
            </a:r>
            <a:endParaRPr kumimoji="1" lang="en-US" altLang="ja-JP" dirty="0">
              <a:solidFill>
                <a:schemeClr val="tx1"/>
              </a:solidFill>
            </a:endParaRPr>
          </a:p>
          <a:p>
            <a:pPr algn="ctr"/>
            <a:r>
              <a:rPr kumimoji="1" lang="ja-JP" altLang="en-US" dirty="0">
                <a:solidFill>
                  <a:schemeClr val="tx1"/>
                </a:solidFill>
              </a:rPr>
              <a:t>チーム</a:t>
            </a:r>
          </a:p>
        </p:txBody>
      </p:sp>
      <p:sp>
        <p:nvSpPr>
          <p:cNvPr id="8" name="四角形吹き出し 7"/>
          <p:cNvSpPr/>
          <p:nvPr/>
        </p:nvSpPr>
        <p:spPr>
          <a:xfrm>
            <a:off x="2926080" y="3945631"/>
            <a:ext cx="8766079" cy="1312169"/>
          </a:xfrm>
          <a:prstGeom prst="wedgeRectCallout">
            <a:avLst>
              <a:gd name="adj1" fmla="val -63527"/>
              <a:gd name="adj2" fmla="val 560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学校教育目標の「新しい価値を創造し」の部分は重要で、ただ発明品やアイデアだけを伝えるような夢物語ではなく、その考えに至った経緯等もスピーチに盛り込ませるようにした方がよい。また、スピーチでは、聴衆を意識することが大切だと思う。</a:t>
            </a:r>
          </a:p>
        </p:txBody>
      </p:sp>
      <p:sp>
        <p:nvSpPr>
          <p:cNvPr id="9" name="四角形吹き出し 8"/>
          <p:cNvSpPr/>
          <p:nvPr/>
        </p:nvSpPr>
        <p:spPr>
          <a:xfrm>
            <a:off x="2926080" y="5474270"/>
            <a:ext cx="8766079" cy="1141215"/>
          </a:xfrm>
          <a:prstGeom prst="wedgeRectCallout">
            <a:avLst>
              <a:gd name="adj1" fmla="val -61691"/>
              <a:gd name="adj2" fmla="val 331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パフォーマンステストを実施するに当たっては、目的・場面・状況をしっかりと設定することが大切なので、この点を具体的に設定していけるとよいと思う。</a:t>
            </a:r>
          </a:p>
        </p:txBody>
      </p:sp>
      <p:sp>
        <p:nvSpPr>
          <p:cNvPr id="12" name="スマイル 11"/>
          <p:cNvSpPr/>
          <p:nvPr/>
        </p:nvSpPr>
        <p:spPr>
          <a:xfrm>
            <a:off x="10709717" y="2557517"/>
            <a:ext cx="886691" cy="85325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マイル 13"/>
          <p:cNvSpPr/>
          <p:nvPr/>
        </p:nvSpPr>
        <p:spPr>
          <a:xfrm>
            <a:off x="964671" y="4651278"/>
            <a:ext cx="886691" cy="853253"/>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964671" y="5762232"/>
            <a:ext cx="886691" cy="853253"/>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791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10A9ED4-BECE-4F61-A5E1-31BFE39F68AD}"/>
              </a:ext>
            </a:extLst>
          </p:cNvPr>
          <p:cNvSpPr txBox="1">
            <a:spLocks/>
          </p:cNvSpPr>
          <p:nvPr/>
        </p:nvSpPr>
        <p:spPr>
          <a:xfrm>
            <a:off x="642026" y="1284050"/>
            <a:ext cx="8875037" cy="805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ja-JP" altLang="en-US" b="1" dirty="0">
                <a:latin typeface="+mn-ea"/>
                <a:ea typeface="+mn-ea"/>
              </a:rPr>
              <a:t>２　単元のデザイン</a:t>
            </a:r>
          </a:p>
        </p:txBody>
      </p:sp>
      <p:sp>
        <p:nvSpPr>
          <p:cNvPr id="5" name="タイトル 1">
            <a:extLst>
              <a:ext uri="{FF2B5EF4-FFF2-40B4-BE49-F238E27FC236}">
                <a16:creationId xmlns:a16="http://schemas.microsoft.com/office/drawing/2014/main" id="{A10A9ED4-BECE-4F61-A5E1-31BFE39F68AD}"/>
              </a:ext>
            </a:extLst>
          </p:cNvPr>
          <p:cNvSpPr txBox="1">
            <a:spLocks/>
          </p:cNvSpPr>
          <p:nvPr/>
        </p:nvSpPr>
        <p:spPr>
          <a:xfrm>
            <a:off x="155643" y="205381"/>
            <a:ext cx="4221805" cy="864661"/>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solidFill>
                  <a:schemeClr val="tx1"/>
                </a:solidFill>
                <a:latin typeface="+mn-ea"/>
                <a:ea typeface="+mn-ea"/>
              </a:rPr>
              <a:t>探究的な学びの充実に向けた</a:t>
            </a:r>
            <a:br>
              <a:rPr lang="en-US" altLang="ja-JP" sz="1800" b="1" dirty="0">
                <a:solidFill>
                  <a:schemeClr val="tx1"/>
                </a:solidFill>
                <a:latin typeface="+mn-ea"/>
                <a:ea typeface="+mn-ea"/>
              </a:rPr>
            </a:br>
            <a:r>
              <a:rPr lang="ja-JP" altLang="en-US" sz="1800" b="1" dirty="0">
                <a:solidFill>
                  <a:schemeClr val="tx1"/>
                </a:solidFill>
                <a:latin typeface="+mn-ea"/>
                <a:ea typeface="+mn-ea"/>
              </a:rPr>
              <a:t>単元のデザイン及び</a:t>
            </a:r>
            <a:endParaRPr lang="en-US" altLang="ja-JP" sz="1800" b="1" dirty="0">
              <a:solidFill>
                <a:schemeClr val="tx1"/>
              </a:solidFill>
              <a:latin typeface="+mn-ea"/>
              <a:ea typeface="+mn-ea"/>
            </a:endParaRPr>
          </a:p>
          <a:p>
            <a:pPr algn="l"/>
            <a:r>
              <a:rPr lang="ja-JP" altLang="en-US" sz="1800" b="1" dirty="0">
                <a:solidFill>
                  <a:schemeClr val="tx1"/>
                </a:solidFill>
                <a:latin typeface="+mn-ea"/>
                <a:ea typeface="+mn-ea"/>
              </a:rPr>
              <a:t>組織的な授業研究について</a:t>
            </a:r>
          </a:p>
        </p:txBody>
      </p:sp>
      <p:graphicFrame>
        <p:nvGraphicFramePr>
          <p:cNvPr id="6" name="図表 5"/>
          <p:cNvGraphicFramePr/>
          <p:nvPr>
            <p:extLst>
              <p:ext uri="{D42A27DB-BD31-4B8C-83A1-F6EECF244321}">
                <p14:modId xmlns:p14="http://schemas.microsoft.com/office/powerpoint/2010/main" val="3843535573"/>
              </p:ext>
            </p:extLst>
          </p:nvPr>
        </p:nvGraphicFramePr>
        <p:xfrm>
          <a:off x="330431" y="2009275"/>
          <a:ext cx="11478637" cy="404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704567"/>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7527</TotalTime>
  <Words>6998</Words>
  <Application>Microsoft Office PowerPoint</Application>
  <PresentationFormat>ワイド画面</PresentationFormat>
  <Paragraphs>287</Paragraphs>
  <Slides>26</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HG丸ｺﾞｼｯｸM-PRO</vt:lpstr>
      <vt:lpstr>メイリオ</vt:lpstr>
      <vt:lpstr>游ゴシック</vt:lpstr>
      <vt:lpstr>Arial</vt:lpstr>
      <vt:lpstr>Century Gothic</vt:lpstr>
      <vt:lpstr>Wingdings 3</vt:lpstr>
      <vt:lpstr>ウィスプ</vt:lpstr>
      <vt:lpstr>外国語科における 探究的な学びの充実に向けた 単元のデザイン及び 組織的な授業研究について</vt:lpstr>
      <vt:lpstr>　１　目指す授業の明確化 　２　単元のデザイン 　３　研究授業の実施及び振り返り</vt:lpstr>
      <vt:lpstr>PowerPoint プレゼンテーション</vt:lpstr>
      <vt:lpstr>①学校教育目標等から外国語科の目標へ ②外国語科の目標に照らして生徒の現状を把握し、本単元で育 　成する資質・能力（単元の目標）を明確化 ③本単元で育成する資質・能力（単元の目標）から逆向き設計 　で単元の指導と評価の計画を作成 ④単元の指導と評価の計画から本時の学習指導案を作成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外国語科における 探究的な学びの充実に向けた 単元のデザイン及び 組織的な授業研究について   　制作・協力　北海道教育委員会　国立大学法人東京学芸大学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外国語科における 探究的な学びの充実に向けた 単元のデザイン及び 組織的な授業研究について</dc:title>
  <dc:creator>yfujimu</dc:creator>
  <cp:lastModifiedBy>藤村 祐子</cp:lastModifiedBy>
  <cp:revision>1</cp:revision>
  <dcterms:modified xsi:type="dcterms:W3CDTF">2024-04-09T08:28:36Z</dcterms:modified>
</cp:coreProperties>
</file>