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4"/>
  </p:notesMasterIdLst>
  <p:sldIdLst>
    <p:sldId id="258" r:id="rId2"/>
    <p:sldId id="305" r:id="rId3"/>
    <p:sldId id="316" r:id="rId4"/>
    <p:sldId id="259" r:id="rId5"/>
    <p:sldId id="319" r:id="rId6"/>
    <p:sldId id="318" r:id="rId7"/>
    <p:sldId id="338" r:id="rId8"/>
    <p:sldId id="307" r:id="rId9"/>
    <p:sldId id="312" r:id="rId10"/>
    <p:sldId id="320" r:id="rId11"/>
    <p:sldId id="308" r:id="rId12"/>
    <p:sldId id="321" r:id="rId13"/>
    <p:sldId id="260" r:id="rId14"/>
    <p:sldId id="285" r:id="rId15"/>
    <p:sldId id="324" r:id="rId16"/>
    <p:sldId id="325" r:id="rId17"/>
    <p:sldId id="326" r:id="rId18"/>
    <p:sldId id="327" r:id="rId19"/>
    <p:sldId id="323" r:id="rId20"/>
    <p:sldId id="322" r:id="rId21"/>
    <p:sldId id="328" r:id="rId22"/>
    <p:sldId id="330" r:id="rId23"/>
    <p:sldId id="332" r:id="rId24"/>
    <p:sldId id="295" r:id="rId25"/>
    <p:sldId id="339" r:id="rId26"/>
    <p:sldId id="298" r:id="rId27"/>
    <p:sldId id="341" r:id="rId28"/>
    <p:sldId id="345" r:id="rId29"/>
    <p:sldId id="342" r:id="rId30"/>
    <p:sldId id="344" r:id="rId31"/>
    <p:sldId id="282" r:id="rId32"/>
    <p:sldId id="283" r:id="rId33"/>
  </p:sldIdLst>
  <p:sldSz cx="12192000" cy="6858000"/>
  <p:notesSz cx="6711950" cy="9845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83273" autoAdjust="0"/>
  </p:normalViewPr>
  <p:slideViewPr>
    <p:cSldViewPr snapToGrid="0">
      <p:cViewPr varScale="1">
        <p:scale>
          <a:sx n="96" d="100"/>
          <a:sy n="96" d="100"/>
        </p:scale>
        <p:origin x="1146" y="78"/>
      </p:cViewPr>
      <p:guideLst/>
    </p:cSldViewPr>
  </p:slideViewPr>
  <p:outlineViewPr>
    <p:cViewPr>
      <p:scale>
        <a:sx n="33" d="100"/>
        <a:sy n="33" d="100"/>
      </p:scale>
      <p:origin x="0" y="-3510"/>
    </p:cViewPr>
  </p:outlineViewPr>
  <p:notesTextViewPr>
    <p:cViewPr>
      <p:scale>
        <a:sx n="1" d="1"/>
        <a:sy n="1" d="1"/>
      </p:scale>
      <p:origin x="0" y="0"/>
    </p:cViewPr>
  </p:notesTextViewPr>
  <p:sorterViewPr>
    <p:cViewPr>
      <p:scale>
        <a:sx n="100" d="100"/>
        <a:sy n="100" d="100"/>
      </p:scale>
      <p:origin x="0" y="-1962"/>
    </p:cViewPr>
  </p:sorterViewPr>
  <p:notesViewPr>
    <p:cSldViewPr snapToGrid="0">
      <p:cViewPr varScale="1">
        <p:scale>
          <a:sx n="85" d="100"/>
          <a:sy n="85" d="100"/>
        </p:scale>
        <p:origin x="380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08512" cy="493993"/>
          </a:xfrm>
          <a:prstGeom prst="rect">
            <a:avLst/>
          </a:prstGeom>
        </p:spPr>
        <p:txBody>
          <a:bodyPr vert="horz" lIns="91175" tIns="45587" rIns="91175" bIns="4558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01885" y="0"/>
            <a:ext cx="2908512" cy="493993"/>
          </a:xfrm>
          <a:prstGeom prst="rect">
            <a:avLst/>
          </a:prstGeom>
        </p:spPr>
        <p:txBody>
          <a:bodyPr vert="horz" lIns="91175" tIns="45587" rIns="91175" bIns="45587" rtlCol="0"/>
          <a:lstStyle>
            <a:lvl1pPr algn="r">
              <a:defRPr sz="1200"/>
            </a:lvl1pPr>
          </a:lstStyle>
          <a:p>
            <a:fld id="{48351E9F-D41E-4BE4-BDD0-BD97193EAE5D}" type="datetimeFigureOut">
              <a:rPr kumimoji="1" lang="ja-JP" altLang="en-US" smtClean="0"/>
              <a:t>2024/3/18</a:t>
            </a:fld>
            <a:endParaRPr kumimoji="1" lang="ja-JP" altLang="en-US"/>
          </a:p>
        </p:txBody>
      </p:sp>
      <p:sp>
        <p:nvSpPr>
          <p:cNvPr id="4" name="スライド イメージ プレースホルダー 3"/>
          <p:cNvSpPr>
            <a:spLocks noGrp="1" noRot="1" noChangeAspect="1"/>
          </p:cNvSpPr>
          <p:nvPr>
            <p:ph type="sldImg" idx="2"/>
          </p:nvPr>
        </p:nvSpPr>
        <p:spPr>
          <a:xfrm>
            <a:off x="403225" y="1230313"/>
            <a:ext cx="5905500" cy="3322637"/>
          </a:xfrm>
          <a:prstGeom prst="rect">
            <a:avLst/>
          </a:prstGeom>
          <a:noFill/>
          <a:ln w="12700">
            <a:solidFill>
              <a:prstClr val="black"/>
            </a:solidFill>
          </a:ln>
        </p:spPr>
        <p:txBody>
          <a:bodyPr vert="horz" lIns="91175" tIns="45587" rIns="91175" bIns="45587" rtlCol="0" anchor="ctr"/>
          <a:lstStyle/>
          <a:p>
            <a:endParaRPr lang="ja-JP" altLang="en-US"/>
          </a:p>
        </p:txBody>
      </p:sp>
      <p:sp>
        <p:nvSpPr>
          <p:cNvPr id="5" name="ノート プレースホルダー 4"/>
          <p:cNvSpPr>
            <a:spLocks noGrp="1"/>
          </p:cNvSpPr>
          <p:nvPr>
            <p:ph type="body" sz="quarter" idx="3"/>
          </p:nvPr>
        </p:nvSpPr>
        <p:spPr>
          <a:xfrm>
            <a:off x="671195" y="4738231"/>
            <a:ext cx="5369560" cy="3876735"/>
          </a:xfrm>
          <a:prstGeom prst="rect">
            <a:avLst/>
          </a:prstGeom>
        </p:spPr>
        <p:txBody>
          <a:bodyPr vert="horz" lIns="91175" tIns="45587" rIns="91175" bIns="4558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51683"/>
            <a:ext cx="2908512" cy="493992"/>
          </a:xfrm>
          <a:prstGeom prst="rect">
            <a:avLst/>
          </a:prstGeom>
        </p:spPr>
        <p:txBody>
          <a:bodyPr vert="horz" lIns="91175" tIns="45587" rIns="91175" bIns="4558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01885" y="9351683"/>
            <a:ext cx="2908512" cy="493992"/>
          </a:xfrm>
          <a:prstGeom prst="rect">
            <a:avLst/>
          </a:prstGeom>
        </p:spPr>
        <p:txBody>
          <a:bodyPr vert="horz" lIns="91175" tIns="45587" rIns="91175" bIns="45587" rtlCol="0" anchor="b"/>
          <a:lstStyle>
            <a:lvl1pPr algn="r">
              <a:defRPr sz="1200"/>
            </a:lvl1pPr>
          </a:lstStyle>
          <a:p>
            <a:fld id="{B6BE7C74-9F66-4384-83C9-323A735B64E3}" type="slidenum">
              <a:rPr kumimoji="1" lang="ja-JP" altLang="en-US" smtClean="0"/>
              <a:t>‹#›</a:t>
            </a:fld>
            <a:endParaRPr kumimoji="1" lang="ja-JP" altLang="en-US"/>
          </a:p>
        </p:txBody>
      </p:sp>
    </p:spTree>
    <p:extLst>
      <p:ext uri="{BB962C8B-B14F-4D97-AF65-F5344CB8AC3E}">
        <p14:creationId xmlns:p14="http://schemas.microsoft.com/office/powerpoint/2010/main" val="33735407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latin typeface="+mn-ea"/>
                <a:ea typeface="+mn-ea"/>
              </a:rPr>
              <a:t>・高等学校地理歴史「地理総合」における探究的な学びのための</a:t>
            </a:r>
            <a:r>
              <a:rPr kumimoji="1" lang="ja-JP" altLang="en-US" dirty="0" smtClean="0">
                <a:solidFill>
                  <a:schemeClr val="tx1"/>
                </a:solidFill>
                <a:latin typeface="+mn-ea"/>
                <a:ea typeface="+mn-ea"/>
              </a:rPr>
              <a:t>授業づくりに</a:t>
            </a:r>
            <a:r>
              <a:rPr kumimoji="1" lang="ja-JP" altLang="en-US" dirty="0" smtClean="0">
                <a:solidFill>
                  <a:schemeClr val="tx1"/>
                </a:solidFill>
                <a:latin typeface="+mn-ea"/>
                <a:ea typeface="+mn-ea"/>
              </a:rPr>
              <a:t>向けた研修を始めます。</a:t>
            </a:r>
            <a:endParaRPr kumimoji="1" lang="en-US" altLang="ja-JP" dirty="0" smtClean="0">
              <a:solidFill>
                <a:schemeClr val="tx1"/>
              </a:solidFill>
              <a:latin typeface="+mn-ea"/>
              <a:ea typeface="+mn-ea"/>
            </a:endParaRPr>
          </a:p>
          <a:p>
            <a:r>
              <a:rPr kumimoji="1" lang="ja-JP" altLang="en-US" dirty="0" smtClean="0">
                <a:solidFill>
                  <a:schemeClr val="tx1"/>
                </a:solidFill>
                <a:latin typeface="+mn-ea"/>
                <a:ea typeface="+mn-ea"/>
              </a:rPr>
              <a:t>・「地理総合」の指導案検討及び研究授業を通して、地理領域科目における探究活動を皆さん</a:t>
            </a:r>
            <a:r>
              <a:rPr kumimoji="1" lang="ja-JP" altLang="en-US" dirty="0">
                <a:solidFill>
                  <a:schemeClr val="tx1"/>
                </a:solidFill>
                <a:latin typeface="+mn-ea"/>
                <a:ea typeface="+mn-ea"/>
              </a:rPr>
              <a:t>と一緒に考えていきたいと思います。</a:t>
            </a:r>
            <a:endParaRPr kumimoji="1" lang="en-US" altLang="ja-JP" dirty="0">
              <a:solidFill>
                <a:schemeClr val="tx1"/>
              </a:solidFill>
              <a:latin typeface="+mn-ea"/>
              <a:ea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1</a:t>
            </a:fld>
            <a:endParaRPr kumimoji="1" lang="ja-JP" altLang="en-US" dirty="0"/>
          </a:p>
        </p:txBody>
      </p:sp>
    </p:spTree>
    <p:extLst>
      <p:ext uri="{BB962C8B-B14F-4D97-AF65-F5344CB8AC3E}">
        <p14:creationId xmlns:p14="http://schemas.microsoft.com/office/powerpoint/2010/main" val="213787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・次に、収集した情報を整理して</a:t>
            </a:r>
            <a:r>
              <a:rPr lang="en-US" altLang="ja-JP" dirty="0">
                <a:latin typeface="+mn-ea"/>
              </a:rPr>
              <a:t>GIS </a:t>
            </a:r>
            <a:r>
              <a:rPr lang="ja-JP" altLang="en-US" dirty="0">
                <a:latin typeface="+mn-ea"/>
              </a:rPr>
              <a:t>を使って地図化するなどの分析をして，そこから課題意識に基づいた仮説を立てる（仮説の設定）。</a:t>
            </a:r>
            <a:endParaRPr lang="en-US" altLang="ja-JP" dirty="0">
              <a:latin typeface="+mn-ea"/>
            </a:endParaRPr>
          </a:p>
          <a:p>
            <a:r>
              <a:rPr lang="ja-JP" altLang="en-US" dirty="0">
                <a:latin typeface="+mn-ea"/>
              </a:rPr>
              <a:t>・例えば，「農村だけではなく都市でも空き家が発生しているのはなぜだろうか」という課題を設定し，大都市でも都心などに新しく高層の集合住宅が建てられていることで，</a:t>
            </a:r>
            <a:endParaRPr lang="en-US" altLang="ja-JP" dirty="0">
              <a:latin typeface="+mn-ea"/>
            </a:endParaRPr>
          </a:p>
          <a:p>
            <a:r>
              <a:rPr lang="ja-JP" altLang="en-US" dirty="0">
                <a:latin typeface="+mn-ea"/>
              </a:rPr>
              <a:t>都市内部での転居者が増大していることから空き家が増えたのではないかといった仮説を立てるなど，様々な可能性を検討することが考えられます。</a:t>
            </a:r>
            <a:endParaRPr lang="en-US" altLang="ja-JP" dirty="0">
              <a:latin typeface="+mn-ea"/>
            </a:endParaRPr>
          </a:p>
          <a:p>
            <a:r>
              <a:rPr lang="ja-JP" altLang="en-US" dirty="0">
                <a:latin typeface="+mn-ea"/>
              </a:rPr>
              <a:t>・そして、立てられた仮説をそれぞれよく検討，整理し、これを検証するための調査項目や調査対象，調査方法などを吟味し，現地調査の計画を立てます。</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10</a:t>
            </a:fld>
            <a:endParaRPr kumimoji="1" lang="ja-JP" altLang="en-US"/>
          </a:p>
        </p:txBody>
      </p:sp>
    </p:spTree>
    <p:extLst>
      <p:ext uri="{BB962C8B-B14F-4D97-AF65-F5344CB8AC3E}">
        <p14:creationId xmlns:p14="http://schemas.microsoft.com/office/powerpoint/2010/main" val="2813117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・実際の現地調査に当たっては，事前に立てた調査計画に基づき，調査の目的や聞き取りしたい事項について整理した上で、現地調査を実施します。</a:t>
            </a:r>
            <a:endParaRPr lang="en-US" altLang="ja-JP" dirty="0">
              <a:latin typeface="+mn-ea"/>
            </a:endParaRPr>
          </a:p>
          <a:p>
            <a:r>
              <a:rPr lang="ja-JP" altLang="en-US" dirty="0">
                <a:latin typeface="+mn-ea"/>
              </a:rPr>
              <a:t>・現地調査で収集した資料や聞き取りを行った内容をまとめます。</a:t>
            </a:r>
            <a:endParaRPr lang="en-US" altLang="ja-JP" dirty="0">
              <a:latin typeface="+mn-ea"/>
            </a:endParaRPr>
          </a:p>
          <a:p>
            <a:r>
              <a:rPr lang="ja-JP" altLang="en-US" dirty="0">
                <a:latin typeface="+mn-ea"/>
              </a:rPr>
              <a:t>・その際，得た情報や資料を地図化したり，それを基にして図表を作成し，仮説の妥当性を検証しつつ，不十分な点については追加して調査を行い，場合によっては，仮説の修正や新たな課題設定を行います。</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11</a:t>
            </a:fld>
            <a:endParaRPr kumimoji="1" lang="ja-JP" altLang="en-US"/>
          </a:p>
        </p:txBody>
      </p:sp>
    </p:spTree>
    <p:extLst>
      <p:ext uri="{BB962C8B-B14F-4D97-AF65-F5344CB8AC3E}">
        <p14:creationId xmlns:p14="http://schemas.microsoft.com/office/powerpoint/2010/main" val="356269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a:solidFill>
                  <a:schemeClr val="tx1"/>
                </a:solidFill>
                <a:latin typeface="+mn-ea"/>
                <a:ea typeface="+mn-ea"/>
              </a:rPr>
              <a:t>・調査内容を発表します。調査結果を受けて，課題解決の方策を全体で討論し，方策の評価を行った上で，地域を改善するための提言としてまとめます。</a:t>
            </a:r>
          </a:p>
          <a:p>
            <a:r>
              <a:rPr lang="ja-JP" altLang="en-US" b="0" dirty="0">
                <a:solidFill>
                  <a:schemeClr val="tx1"/>
                </a:solidFill>
                <a:latin typeface="+mn-ea"/>
                <a:ea typeface="+mn-ea"/>
              </a:rPr>
              <a:t>また，授業とは別に機会を捉えて，調査過程の説明や課題と解決に向けた提言をする機会を設けることも考えられます。</a:t>
            </a:r>
            <a:endParaRPr lang="en-US" altLang="ja-JP" b="0" dirty="0">
              <a:solidFill>
                <a:schemeClr val="tx1"/>
              </a:solidFill>
              <a:latin typeface="+mn-ea"/>
              <a:ea typeface="+mn-ea"/>
            </a:endParaRPr>
          </a:p>
          <a:p>
            <a:r>
              <a:rPr lang="ja-JP" altLang="en-US" b="0" dirty="0" smtClean="0">
                <a:solidFill>
                  <a:schemeClr val="tx1"/>
                </a:solidFill>
                <a:latin typeface="+mn-ea"/>
                <a:ea typeface="+mn-ea"/>
              </a:rPr>
              <a:t>・この</a:t>
            </a:r>
            <a:r>
              <a:rPr lang="ja-JP" altLang="en-US" b="0" dirty="0">
                <a:solidFill>
                  <a:schemeClr val="tx1"/>
                </a:solidFill>
                <a:latin typeface="+mn-ea"/>
                <a:ea typeface="+mn-ea"/>
              </a:rPr>
              <a:t>中</a:t>
            </a:r>
            <a:r>
              <a:rPr lang="ja-JP" altLang="en-US" b="0" dirty="0" smtClean="0">
                <a:solidFill>
                  <a:schemeClr val="tx1"/>
                </a:solidFill>
                <a:latin typeface="+mn-ea"/>
                <a:ea typeface="+mn-ea"/>
              </a:rPr>
              <a:t>項目において、</a:t>
            </a:r>
            <a:r>
              <a:rPr lang="ja-JP" altLang="en-US" sz="1200" b="0" dirty="0" smtClean="0">
                <a:solidFill>
                  <a:schemeClr val="tx1"/>
                </a:solidFill>
                <a:latin typeface="+mn-ea"/>
                <a:ea typeface="+mn-ea"/>
              </a:rPr>
              <a:t>生活圏の課題の解決に向けた取組を考察，構想することで、</a:t>
            </a:r>
            <a:r>
              <a:rPr lang="ja-JP" altLang="en-US" b="0" dirty="0" smtClean="0">
                <a:solidFill>
                  <a:schemeClr val="tx1"/>
                </a:solidFill>
                <a:latin typeface="+mn-ea"/>
                <a:ea typeface="+mn-ea"/>
              </a:rPr>
              <a:t>「</a:t>
            </a:r>
            <a:r>
              <a:rPr lang="ja-JP" altLang="en-US" b="0" dirty="0">
                <a:solidFill>
                  <a:schemeClr val="tx1"/>
                </a:solidFill>
                <a:latin typeface="+mn-ea"/>
                <a:ea typeface="+mn-ea"/>
              </a:rPr>
              <a:t>地理探究」での学習と</a:t>
            </a:r>
            <a:r>
              <a:rPr lang="ja-JP" altLang="en-US" b="0" dirty="0" smtClean="0">
                <a:solidFill>
                  <a:schemeClr val="tx1"/>
                </a:solidFill>
                <a:latin typeface="+mn-ea"/>
                <a:ea typeface="+mn-ea"/>
              </a:rPr>
              <a:t>結び付くことが期待されています。</a:t>
            </a:r>
            <a:endParaRPr lang="en-US" altLang="ja-JP" b="0" dirty="0" smtClean="0">
              <a:solidFill>
                <a:schemeClr val="tx1"/>
              </a:solidFill>
              <a:latin typeface="+mn-ea"/>
              <a:ea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12</a:t>
            </a:fld>
            <a:endParaRPr kumimoji="1" lang="ja-JP" altLang="en-US"/>
          </a:p>
        </p:txBody>
      </p:sp>
    </p:spTree>
    <p:extLst>
      <p:ext uri="{BB962C8B-B14F-4D97-AF65-F5344CB8AC3E}">
        <p14:creationId xmlns:p14="http://schemas.microsoft.com/office/powerpoint/2010/main" val="1234595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・研究授業の概要を説明します。</a:t>
            </a:r>
            <a:endParaRPr lang="en-US" altLang="ja-JP" dirty="0">
              <a:latin typeface="+mn-ea"/>
            </a:endParaRPr>
          </a:p>
          <a:p>
            <a:r>
              <a:rPr lang="ja-JP" altLang="en-US" dirty="0">
                <a:latin typeface="+mn-ea"/>
              </a:rPr>
              <a:t>・本時は中項目Ｃ⑵ 「生活圏の調査と地域の展望」を取り扱っています。</a:t>
            </a:r>
            <a:endParaRPr lang="en-US" altLang="ja-JP" dirty="0">
              <a:latin typeface="+mn-ea"/>
            </a:endParaRPr>
          </a:p>
          <a:p>
            <a:r>
              <a:rPr lang="ja-JP" altLang="en-US" dirty="0">
                <a:latin typeface="+mn-ea"/>
              </a:rPr>
              <a:t>・ねらいは、「</a:t>
            </a:r>
            <a:r>
              <a:rPr lang="ja-JP" altLang="ja-JP" dirty="0">
                <a:latin typeface="+mn-ea"/>
              </a:rPr>
              <a:t>生活圏の理想と現状のずれや隔たりを考察する</a:t>
            </a:r>
            <a:r>
              <a:rPr lang="ja-JP" altLang="en-US" dirty="0">
                <a:latin typeface="+mn-ea"/>
              </a:rPr>
              <a:t>ことを通し、</a:t>
            </a:r>
            <a:r>
              <a:rPr lang="ja-JP" altLang="ja-JP" dirty="0">
                <a:latin typeface="+mn-ea"/>
              </a:rPr>
              <a:t>学習者が</a:t>
            </a:r>
            <a:r>
              <a:rPr lang="ja-JP" altLang="en-US" dirty="0">
                <a:latin typeface="+mn-ea"/>
              </a:rPr>
              <a:t>地域社会の持続性に着目し、深刻性や重要性といった根拠を基にした適切な課題を設定する。」としています。</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13</a:t>
            </a:fld>
            <a:endParaRPr kumimoji="1" lang="ja-JP" altLang="en-US"/>
          </a:p>
        </p:txBody>
      </p:sp>
    </p:spTree>
    <p:extLst>
      <p:ext uri="{BB962C8B-B14F-4D97-AF65-F5344CB8AC3E}">
        <p14:creationId xmlns:p14="http://schemas.microsoft.com/office/powerpoint/2010/main" val="707845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・今回の研究授業は、先述</a:t>
            </a:r>
            <a:r>
              <a:rPr lang="ja-JP" altLang="en-US" dirty="0" smtClean="0">
                <a:latin typeface="+mn-ea"/>
              </a:rPr>
              <a:t>のとおり</a:t>
            </a:r>
            <a:r>
              <a:rPr lang="ja-JP" altLang="en-US" dirty="0">
                <a:latin typeface="+mn-ea"/>
              </a:rPr>
              <a:t>、「探究単元</a:t>
            </a:r>
            <a:r>
              <a:rPr lang="en-US" altLang="ja-JP" dirty="0">
                <a:latin typeface="+mn-ea"/>
              </a:rPr>
              <a:t>C</a:t>
            </a:r>
            <a:r>
              <a:rPr lang="ja-JP" altLang="en-US" dirty="0">
                <a:latin typeface="+mn-ea"/>
              </a:rPr>
              <a:t>⑵「生活圏の調査と地域の展望」において、学習者が、より質の高い課題を見出すためにはどのようなアプローチが必要となるか」をテーマとしています。</a:t>
            </a:r>
            <a:endParaRPr lang="en-US" altLang="ja-JP" dirty="0">
              <a:latin typeface="+mn-ea"/>
            </a:endParaRPr>
          </a:p>
          <a:p>
            <a:r>
              <a:rPr lang="ja-JP" altLang="en-US" dirty="0">
                <a:latin typeface="+mn-ea"/>
              </a:rPr>
              <a:t>・</a:t>
            </a:r>
            <a:r>
              <a:rPr lang="en-US" altLang="ja-JP" dirty="0">
                <a:latin typeface="+mn-ea"/>
              </a:rPr>
              <a:t>(3)</a:t>
            </a:r>
            <a:r>
              <a:rPr lang="ja-JP" altLang="en-US" dirty="0">
                <a:latin typeface="+mn-ea"/>
              </a:rPr>
              <a:t>の資質・能力が身に付いたかどうかは、</a:t>
            </a:r>
            <a:r>
              <a:rPr lang="en-US" altLang="ja-JP" dirty="0">
                <a:latin typeface="+mn-ea"/>
              </a:rPr>
              <a:t>C</a:t>
            </a:r>
            <a:r>
              <a:rPr lang="ja-JP" altLang="en-US" dirty="0">
                <a:latin typeface="+mn-ea"/>
              </a:rPr>
              <a:t>⑵「生活圏の調査と地域の展望」において、学習者が、より質の高い課題を見出すことができるかどうかで図ることができると考えます。</a:t>
            </a:r>
            <a:endParaRPr lang="en-US" altLang="ja-JP" dirty="0">
              <a:latin typeface="+mn-ea"/>
            </a:endParaRPr>
          </a:p>
          <a:p>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14</a:t>
            </a:fld>
            <a:endParaRPr kumimoji="1" lang="ja-JP" altLang="en-US"/>
          </a:p>
        </p:txBody>
      </p:sp>
    </p:spTree>
    <p:extLst>
      <p:ext uri="{BB962C8B-B14F-4D97-AF65-F5344CB8AC3E}">
        <p14:creationId xmlns:p14="http://schemas.microsoft.com/office/powerpoint/2010/main" val="211399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・研究授業の流れを簡単に説明します。</a:t>
            </a:r>
            <a:endParaRPr lang="en-US" altLang="ja-JP" dirty="0">
              <a:latin typeface="+mn-ea"/>
            </a:endParaRPr>
          </a:p>
          <a:p>
            <a:pPr defTabSz="911748"/>
            <a:r>
              <a:rPr kumimoji="1" lang="ja-JP" altLang="en-US" dirty="0" smtClean="0">
                <a:solidFill>
                  <a:schemeClr val="tx1"/>
                </a:solidFill>
                <a:latin typeface="+mn-ea"/>
                <a:ea typeface="+mn-ea"/>
              </a:rPr>
              <a:t>・先述</a:t>
            </a:r>
            <a:r>
              <a:rPr kumimoji="1" lang="ja-JP" altLang="en-US" dirty="0" smtClean="0">
                <a:solidFill>
                  <a:schemeClr val="tx1"/>
                </a:solidFill>
                <a:latin typeface="+mn-ea"/>
                <a:ea typeface="+mn-ea"/>
              </a:rPr>
              <a:t>のとおり</a:t>
            </a:r>
            <a:r>
              <a:rPr kumimoji="1" lang="ja-JP" altLang="en-US" dirty="0" smtClean="0">
                <a:solidFill>
                  <a:schemeClr val="tx1"/>
                </a:solidFill>
                <a:latin typeface="+mn-ea"/>
                <a:ea typeface="+mn-ea"/>
              </a:rPr>
              <a:t>、今回の研究テーマは</a:t>
            </a:r>
            <a:r>
              <a:rPr kumimoji="1" lang="ja-JP" altLang="en-US" b="0" dirty="0" smtClean="0">
                <a:solidFill>
                  <a:schemeClr val="tx1"/>
                </a:solidFill>
                <a:latin typeface="+mn-ea"/>
                <a:ea typeface="+mn-ea"/>
              </a:rPr>
              <a:t>、「</a:t>
            </a:r>
            <a:r>
              <a:rPr lang="ja-JP" altLang="en-US" dirty="0">
                <a:latin typeface="+mn-ea"/>
              </a:rPr>
              <a:t>探究単元</a:t>
            </a:r>
            <a:r>
              <a:rPr lang="en-US" altLang="ja-JP" dirty="0">
                <a:latin typeface="+mn-ea"/>
              </a:rPr>
              <a:t>C</a:t>
            </a:r>
            <a:r>
              <a:rPr lang="ja-JP" altLang="en-US" dirty="0">
                <a:latin typeface="+mn-ea"/>
              </a:rPr>
              <a:t>⑵「生活圏の調査と地域の展望」において、学習者が、より質の高い課題を見出すためにはどのようなアプローチが必要となるか」です。</a:t>
            </a:r>
            <a:endParaRPr lang="en-US" altLang="ja-JP" dirty="0">
              <a:latin typeface="+mn-ea"/>
            </a:endParaRPr>
          </a:p>
          <a:p>
            <a:pPr defTabSz="911748"/>
            <a:r>
              <a:rPr lang="ja-JP" altLang="en-US" dirty="0">
                <a:latin typeface="+mn-ea"/>
              </a:rPr>
              <a:t>・この研究テーマの解として、</a:t>
            </a:r>
            <a:r>
              <a:rPr kumimoji="1" lang="ja-JP" altLang="en-US" dirty="0" smtClean="0">
                <a:solidFill>
                  <a:schemeClr val="tx1"/>
                </a:solidFill>
                <a:latin typeface="+mn-ea"/>
                <a:ea typeface="+mn-ea"/>
              </a:rPr>
              <a:t>３つの研究仮説を設定しました。</a:t>
            </a:r>
            <a:endParaRPr kumimoji="1" lang="en-US" altLang="ja-JP" dirty="0" smtClean="0">
              <a:solidFill>
                <a:schemeClr val="tx1"/>
              </a:solidFill>
              <a:latin typeface="+mn-ea"/>
              <a:ea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15</a:t>
            </a:fld>
            <a:endParaRPr kumimoji="1" lang="ja-JP" altLang="en-US"/>
          </a:p>
        </p:txBody>
      </p:sp>
    </p:spTree>
    <p:extLst>
      <p:ext uri="{BB962C8B-B14F-4D97-AF65-F5344CB8AC3E}">
        <p14:creationId xmlns:p14="http://schemas.microsoft.com/office/powerpoint/2010/main" val="2946863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研究仮説の１は、「</a:t>
            </a:r>
            <a:r>
              <a:rPr lang="ja-JP" altLang="en-US" dirty="0">
                <a:latin typeface="+mn-ea"/>
              </a:rPr>
              <a:t>年間を通した「問い」の提示がスムーズに課題を見出すことにつながるはずである。」です。これは年間を通したマクロなアプローチが必要となります。</a:t>
            </a:r>
            <a:endParaRPr kumimoji="1" lang="en-US" altLang="ja-JP" dirty="0" smtClean="0">
              <a:solidFill>
                <a:schemeClr val="tx1"/>
              </a:solidFill>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16</a:t>
            </a:fld>
            <a:endParaRPr kumimoji="1" lang="ja-JP" altLang="en-US"/>
          </a:p>
        </p:txBody>
      </p:sp>
    </p:spTree>
    <p:extLst>
      <p:ext uri="{BB962C8B-B14F-4D97-AF65-F5344CB8AC3E}">
        <p14:creationId xmlns:p14="http://schemas.microsoft.com/office/powerpoint/2010/main" val="2280649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研究仮説の２は、「</a:t>
            </a:r>
            <a:r>
              <a:rPr lang="ja-JP" altLang="en-US" dirty="0">
                <a:latin typeface="メイリオ" panose="020B0604030504040204" pitchFamily="50" charset="-128"/>
              </a:rPr>
              <a:t>前単元における「プチ探究」の実施によって、見通しを持ちながら課題を見出すことにつながるはずである。</a:t>
            </a:r>
            <a:r>
              <a:rPr lang="ja-JP" altLang="en-US" dirty="0">
                <a:latin typeface="+mn-ea"/>
              </a:rPr>
              <a:t>」です。これも年間を通したマクロなアプローチとなります。</a:t>
            </a:r>
            <a:endParaRPr kumimoji="1" lang="en-US" altLang="ja-JP" b="0" dirty="0" smtClean="0">
              <a:solidFill>
                <a:schemeClr val="tx1"/>
              </a:solidFill>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17</a:t>
            </a:fld>
            <a:endParaRPr kumimoji="1" lang="ja-JP" altLang="en-US"/>
          </a:p>
        </p:txBody>
      </p:sp>
    </p:spTree>
    <p:extLst>
      <p:ext uri="{BB962C8B-B14F-4D97-AF65-F5344CB8AC3E}">
        <p14:creationId xmlns:p14="http://schemas.microsoft.com/office/powerpoint/2010/main" val="3138379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748"/>
            <a:r>
              <a:rPr lang="ja-JP" altLang="en-US" dirty="0">
                <a:latin typeface="+mn-ea"/>
              </a:rPr>
              <a:t>研究仮説の３は、「段階的なプロセスによって質の高い課題を見出すことができるはずである。」です。これは、授業の進め方についての仮説であり、先述の２つに対し、ミクロなアプローチと言えます。</a:t>
            </a:r>
            <a:endParaRPr lang="en-US" altLang="ja-JP" dirty="0">
              <a:latin typeface="+mn-ea"/>
            </a:endParaRPr>
          </a:p>
          <a:p>
            <a:r>
              <a:rPr lang="ja-JP" altLang="en-US" dirty="0">
                <a:latin typeface="+mn-ea"/>
              </a:rPr>
              <a:t>段階的なプロセスは、「現状と理想のギャップから見出す」「価値を見出す」「他者と意見交換する」の３段階の課題設定プロセスを想定しています。</a:t>
            </a:r>
            <a:endParaRPr lang="en-US" altLang="ja-JP" dirty="0">
              <a:latin typeface="+mn-ea"/>
            </a:endParaRPr>
          </a:p>
          <a:p>
            <a:pPr defTabSz="911748"/>
            <a:endParaRPr kumimoji="1" lang="en-US" altLang="ja-JP" b="0" dirty="0" smtClean="0">
              <a:solidFill>
                <a:schemeClr val="tx1"/>
              </a:solidFill>
              <a:latin typeface="+mn-ea"/>
              <a:ea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18</a:t>
            </a:fld>
            <a:endParaRPr kumimoji="1" lang="ja-JP" altLang="en-US"/>
          </a:p>
        </p:txBody>
      </p:sp>
    </p:spTree>
    <p:extLst>
      <p:ext uri="{BB962C8B-B14F-4D97-AF65-F5344CB8AC3E}">
        <p14:creationId xmlns:p14="http://schemas.microsoft.com/office/powerpoint/2010/main" val="3017221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・授業の流れを簡単に説明します。まずは研究授業の導入としての前時の授業について説明します。</a:t>
            </a:r>
            <a:endParaRPr lang="en-US" altLang="ja-JP" dirty="0">
              <a:latin typeface="+mn-ea"/>
            </a:endParaRPr>
          </a:p>
          <a:p>
            <a:r>
              <a:rPr lang="ja-JP" altLang="en-US" dirty="0">
                <a:latin typeface="+mn-ea"/>
              </a:rPr>
              <a:t>・探究活動にスムーズに入ることができるよう、ガイダンスとしての位置付けとなります。</a:t>
            </a:r>
            <a:endParaRPr lang="en-US" altLang="ja-JP" dirty="0">
              <a:latin typeface="+mn-ea"/>
            </a:endParaRPr>
          </a:p>
          <a:p>
            <a:r>
              <a:rPr kumimoji="1" lang="ja-JP" altLang="en-US" dirty="0" smtClean="0">
                <a:solidFill>
                  <a:schemeClr val="tx1"/>
                </a:solidFill>
                <a:latin typeface="+mn-ea"/>
                <a:ea typeface="+mn-ea"/>
              </a:rPr>
              <a:t>・はじめに、中項目</a:t>
            </a:r>
            <a:r>
              <a:rPr kumimoji="1" lang="en-US" altLang="ja-JP" dirty="0" smtClean="0">
                <a:solidFill>
                  <a:schemeClr val="tx1"/>
                </a:solidFill>
                <a:latin typeface="+mn-ea"/>
                <a:ea typeface="+mn-ea"/>
              </a:rPr>
              <a:t>C</a:t>
            </a:r>
            <a:r>
              <a:rPr kumimoji="1" lang="ja-JP" altLang="en-US" dirty="0" smtClean="0">
                <a:solidFill>
                  <a:schemeClr val="tx1"/>
                </a:solidFill>
                <a:latin typeface="+mn-ea"/>
                <a:ea typeface="+mn-ea"/>
              </a:rPr>
              <a:t>⑵で</a:t>
            </a:r>
            <a:r>
              <a:rPr lang="ja-JP" altLang="en-US" dirty="0">
                <a:latin typeface="+mn-ea"/>
              </a:rPr>
              <a:t>それまでの学習成果を活用するため、</a:t>
            </a:r>
            <a:r>
              <a:rPr kumimoji="1" lang="ja-JP" altLang="en-US" dirty="0" smtClean="0">
                <a:solidFill>
                  <a:schemeClr val="tx1"/>
                </a:solidFill>
                <a:latin typeface="+mn-ea"/>
                <a:ea typeface="+mn-ea"/>
              </a:rPr>
              <a:t>これまでの単元において学んだことについて振り返りを行いました。</a:t>
            </a:r>
            <a:endParaRPr kumimoji="1" lang="en-US" altLang="ja-JP" dirty="0" smtClean="0">
              <a:solidFill>
                <a:schemeClr val="tx1"/>
              </a:solidFill>
              <a:latin typeface="+mn-ea"/>
              <a:ea typeface="+mn-ea"/>
            </a:endParaRPr>
          </a:p>
          <a:p>
            <a:r>
              <a:rPr kumimoji="1" lang="ja-JP" altLang="en-US" dirty="0" smtClean="0">
                <a:solidFill>
                  <a:schemeClr val="tx1"/>
                </a:solidFill>
                <a:latin typeface="+mn-ea"/>
                <a:ea typeface="+mn-ea"/>
              </a:rPr>
              <a:t>・そして、問いを生み出すことの反復練習として、あるテーマについて思い浮かんだ問いを立てる、「疑問の</a:t>
            </a:r>
            <a:r>
              <a:rPr kumimoji="1" lang="en-US" altLang="ja-JP" dirty="0" smtClean="0">
                <a:solidFill>
                  <a:schemeClr val="tx1"/>
                </a:solidFill>
                <a:latin typeface="+mn-ea"/>
                <a:ea typeface="+mn-ea"/>
              </a:rPr>
              <a:t>1000</a:t>
            </a:r>
            <a:r>
              <a:rPr kumimoji="1" lang="ja-JP" altLang="en-US" dirty="0" smtClean="0">
                <a:solidFill>
                  <a:schemeClr val="tx1"/>
                </a:solidFill>
                <a:latin typeface="+mn-ea"/>
                <a:ea typeface="+mn-ea"/>
              </a:rPr>
              <a:t>本ノック」を行いました。</a:t>
            </a:r>
            <a:endParaRPr kumimoji="1" lang="en-US" altLang="ja-JP" dirty="0" smtClean="0">
              <a:solidFill>
                <a:schemeClr val="tx1"/>
              </a:solidFill>
              <a:latin typeface="+mn-ea"/>
              <a:ea typeface="+mn-ea"/>
            </a:endParaRPr>
          </a:p>
          <a:p>
            <a:pPr defTabSz="911748" hangingPunct="0">
              <a:defRPr/>
            </a:pPr>
            <a:r>
              <a:rPr kumimoji="1" lang="ja-JP" altLang="en-US" dirty="0" smtClean="0">
                <a:solidFill>
                  <a:schemeClr val="tx1"/>
                </a:solidFill>
                <a:latin typeface="+mn-ea"/>
                <a:ea typeface="+mn-ea"/>
              </a:rPr>
              <a:t>・次に、「</a:t>
            </a:r>
            <a:r>
              <a:rPr lang="ja-JP" altLang="ja-JP" dirty="0">
                <a:latin typeface="+mn-ea"/>
              </a:rPr>
              <a:t>【単元全体に関わる問い】持続可能な地域の姿とはどのようなものだろうか。また、その実現のために私たちはどのように関わることができるのだろうか。</a:t>
            </a:r>
            <a:r>
              <a:rPr lang="ja-JP" altLang="en-US" dirty="0">
                <a:latin typeface="+mn-ea"/>
              </a:rPr>
              <a:t>」について考えるきっかけとして、</a:t>
            </a:r>
            <a:endParaRPr lang="en-US" altLang="ja-JP" dirty="0">
              <a:latin typeface="+mn-ea"/>
            </a:endParaRPr>
          </a:p>
          <a:p>
            <a:pPr defTabSz="911748" hangingPunct="0">
              <a:defRPr/>
            </a:pPr>
            <a:r>
              <a:rPr lang="ja-JP" altLang="en-US" dirty="0">
                <a:latin typeface="+mn-ea"/>
              </a:rPr>
              <a:t>「</a:t>
            </a:r>
            <a:r>
              <a:rPr lang="ja-JP" altLang="ja-JP" dirty="0">
                <a:latin typeface="+mn-ea"/>
              </a:rPr>
              <a:t>生活圏のちょっと気になるところ」について意見交換</a:t>
            </a:r>
            <a:r>
              <a:rPr lang="ja-JP" altLang="en-US" dirty="0">
                <a:latin typeface="+mn-ea"/>
              </a:rPr>
              <a:t>をするとともに、この</a:t>
            </a:r>
            <a:r>
              <a:rPr lang="ja-JP" altLang="ja-JP" dirty="0">
                <a:latin typeface="+mn-ea"/>
              </a:rPr>
              <a:t>【単元全体に関わる問い】</a:t>
            </a:r>
            <a:r>
              <a:rPr lang="ja-JP" altLang="en-US" dirty="0">
                <a:latin typeface="+mn-ea"/>
              </a:rPr>
              <a:t>を全体で確認しました。</a:t>
            </a:r>
            <a:endParaRPr kumimoji="1" lang="en-US" altLang="ja-JP" b="0" dirty="0" smtClean="0">
              <a:solidFill>
                <a:schemeClr val="tx1"/>
              </a:solidFill>
              <a:latin typeface="+mn-ea"/>
              <a:ea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19</a:t>
            </a:fld>
            <a:endParaRPr kumimoji="1" lang="ja-JP" altLang="en-US"/>
          </a:p>
        </p:txBody>
      </p:sp>
    </p:spTree>
    <p:extLst>
      <p:ext uri="{BB962C8B-B14F-4D97-AF65-F5344CB8AC3E}">
        <p14:creationId xmlns:p14="http://schemas.microsoft.com/office/powerpoint/2010/main" val="428674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latin typeface="+mn-ea"/>
                <a:ea typeface="+mn-ea"/>
              </a:rPr>
              <a:t>・本ツールキットの構成は次のとおりです。</a:t>
            </a:r>
            <a:endParaRPr kumimoji="1" lang="en-US" altLang="ja-JP" dirty="0" smtClean="0">
              <a:solidFill>
                <a:schemeClr val="tx1"/>
              </a:solidFill>
              <a:latin typeface="+mn-ea"/>
              <a:ea typeface="+mn-ea"/>
            </a:endParaRPr>
          </a:p>
          <a:p>
            <a:r>
              <a:rPr kumimoji="1" lang="ja-JP" altLang="en-US" dirty="0" smtClean="0">
                <a:solidFill>
                  <a:schemeClr val="tx1"/>
                </a:solidFill>
                <a:latin typeface="+mn-ea"/>
                <a:ea typeface="+mn-ea"/>
              </a:rPr>
              <a:t>・「説明」と書かれた箇所については、本動画により説明します。</a:t>
            </a:r>
            <a:endParaRPr kumimoji="1" lang="en-US" altLang="ja-JP" dirty="0" smtClean="0">
              <a:solidFill>
                <a:schemeClr val="tx1"/>
              </a:solidFill>
              <a:latin typeface="+mn-ea"/>
              <a:ea typeface="+mn-ea"/>
            </a:endParaRPr>
          </a:p>
          <a:p>
            <a:r>
              <a:rPr kumimoji="1" lang="ja-JP" altLang="en-US" dirty="0" smtClean="0">
                <a:solidFill>
                  <a:schemeClr val="tx1"/>
                </a:solidFill>
                <a:latin typeface="+mn-ea"/>
                <a:ea typeface="+mn-ea"/>
              </a:rPr>
              <a:t>・「協議・演習」と書かれた箇所については、教科内で協議・演習する内容となっていますので、動画を止めていただいて協議願います。</a:t>
            </a:r>
            <a:endParaRPr kumimoji="1" lang="en-US" altLang="ja-JP" dirty="0" smtClean="0">
              <a:solidFill>
                <a:schemeClr val="tx1"/>
              </a:solidFill>
              <a:latin typeface="+mn-ea"/>
              <a:ea typeface="+mn-ea"/>
            </a:endParaRPr>
          </a:p>
          <a:p>
            <a:r>
              <a:rPr kumimoji="1" lang="ja-JP" altLang="en-US" dirty="0" smtClean="0">
                <a:solidFill>
                  <a:schemeClr val="tx1"/>
                </a:solidFill>
                <a:latin typeface="+mn-ea"/>
                <a:ea typeface="+mn-ea"/>
              </a:rPr>
              <a:t>・</a:t>
            </a:r>
            <a:r>
              <a:rPr kumimoji="1" lang="en-US" altLang="ja-JP" dirty="0" smtClean="0">
                <a:solidFill>
                  <a:schemeClr val="tx1"/>
                </a:solidFill>
                <a:latin typeface="+mn-ea"/>
                <a:ea typeface="+mn-ea"/>
              </a:rPr>
              <a:t>60</a:t>
            </a:r>
            <a:r>
              <a:rPr kumimoji="1" lang="ja-JP" altLang="en-US" dirty="0" smtClean="0">
                <a:solidFill>
                  <a:schemeClr val="tx1"/>
                </a:solidFill>
                <a:latin typeface="+mn-ea"/>
                <a:ea typeface="+mn-ea"/>
              </a:rPr>
              <a:t>分の研修用ツールキットとなっていますので、ご承知置きください。</a:t>
            </a:r>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B6BE7C74-9F66-4384-83C9-323A735B64E3}" type="slidenum">
              <a:rPr kumimoji="1" lang="ja-JP" altLang="en-US" smtClean="0"/>
              <a:t>2</a:t>
            </a:fld>
            <a:endParaRPr kumimoji="1" lang="ja-JP" altLang="en-US"/>
          </a:p>
        </p:txBody>
      </p:sp>
    </p:spTree>
    <p:extLst>
      <p:ext uri="{BB962C8B-B14F-4D97-AF65-F5344CB8AC3E}">
        <p14:creationId xmlns:p14="http://schemas.microsoft.com/office/powerpoint/2010/main" val="1328645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・最後に、探究学習に関する生徒の興味・関心や、手法の理解度</a:t>
            </a:r>
            <a:r>
              <a:rPr lang="ja-JP" altLang="en-US" dirty="0" smtClean="0"/>
              <a:t>を確認するための</a:t>
            </a:r>
            <a:r>
              <a:rPr lang="ja-JP" altLang="en-US" dirty="0"/>
              <a:t>アンケートに取り組ませ、生徒の現状を把握するとともに、今後の学習改善につなげるための資料として活用することとしました。</a:t>
            </a:r>
            <a:endParaRPr kumimoji="1" lang="en-US" altLang="ja-JP" dirty="0" smtClean="0">
              <a:solidFill>
                <a:schemeClr val="tx1"/>
              </a:solidFill>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20</a:t>
            </a:fld>
            <a:endParaRPr kumimoji="1" lang="ja-JP" altLang="en-US"/>
          </a:p>
        </p:txBody>
      </p:sp>
    </p:spTree>
    <p:extLst>
      <p:ext uri="{BB962C8B-B14F-4D97-AF65-F5344CB8AC3E}">
        <p14:creationId xmlns:p14="http://schemas.microsoft.com/office/powerpoint/2010/main" val="2883057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・次に、研究授業の流れを簡単に説明します。</a:t>
            </a:r>
            <a:endParaRPr lang="en-US" altLang="ja-JP" dirty="0">
              <a:latin typeface="+mn-ea"/>
            </a:endParaRPr>
          </a:p>
          <a:p>
            <a:pPr hangingPunct="0"/>
            <a:r>
              <a:rPr lang="ja-JP" altLang="en-US" dirty="0">
                <a:latin typeface="+mn-ea"/>
              </a:rPr>
              <a:t>・導入では「</a:t>
            </a:r>
            <a:r>
              <a:rPr lang="ja-JP" altLang="ja-JP" dirty="0">
                <a:latin typeface="+mn-ea"/>
              </a:rPr>
              <a:t>【</a:t>
            </a:r>
            <a:r>
              <a:rPr lang="ja-JP" altLang="en-US" dirty="0">
                <a:latin typeface="+mn-ea"/>
              </a:rPr>
              <a:t>本時の</a:t>
            </a:r>
            <a:r>
              <a:rPr lang="ja-JP" altLang="ja-JP" dirty="0">
                <a:latin typeface="+mn-ea"/>
              </a:rPr>
              <a:t>問い】私たちの地域はどのように変化し、どのような課題がみられるのだろうか</a:t>
            </a:r>
            <a:r>
              <a:rPr lang="ja-JP" altLang="en-US" dirty="0">
                <a:latin typeface="+mn-ea"/>
              </a:rPr>
              <a:t>。」を提示し、本時の学習の見通しを示します。</a:t>
            </a:r>
            <a:endParaRPr lang="en-US" altLang="ja-JP" dirty="0">
              <a:latin typeface="+mn-ea"/>
            </a:endParaRPr>
          </a:p>
          <a:p>
            <a:r>
              <a:rPr lang="ja-JP" altLang="en-US" dirty="0">
                <a:latin typeface="+mn-ea"/>
              </a:rPr>
              <a:t>・次に</a:t>
            </a:r>
            <a:r>
              <a:rPr lang="ja-JP" altLang="ja-JP" dirty="0">
                <a:latin typeface="+mn-ea"/>
              </a:rPr>
              <a:t>課題設定に向け、</a:t>
            </a:r>
            <a:r>
              <a:rPr lang="en-US" altLang="ja-JP" dirty="0">
                <a:latin typeface="+mn-ea"/>
              </a:rPr>
              <a:t>SQ1</a:t>
            </a:r>
            <a:r>
              <a:rPr lang="ja-JP" altLang="en-US" dirty="0">
                <a:latin typeface="+mn-ea"/>
              </a:rPr>
              <a:t>～３により、</a:t>
            </a:r>
            <a:r>
              <a:rPr lang="ja-JP" altLang="ja-JP" dirty="0">
                <a:latin typeface="+mn-ea"/>
              </a:rPr>
              <a:t>生活圏の理想と現状のずれや隔たりを考察</a:t>
            </a:r>
            <a:r>
              <a:rPr lang="ja-JP" altLang="en-US" dirty="0">
                <a:latin typeface="+mn-ea"/>
              </a:rPr>
              <a:t>させることで、課題を検討します。これは、</a:t>
            </a:r>
            <a:r>
              <a:rPr lang="en-US" altLang="ja-JP" dirty="0">
                <a:latin typeface="+mn-ea"/>
              </a:rPr>
              <a:t>【</a:t>
            </a:r>
            <a:r>
              <a:rPr lang="ja-JP" altLang="en-US" dirty="0">
                <a:latin typeface="+mn-ea"/>
              </a:rPr>
              <a:t>３段階の課題設定プロセス</a:t>
            </a:r>
            <a:r>
              <a:rPr lang="en-US" altLang="ja-JP" dirty="0">
                <a:latin typeface="+mn-ea"/>
              </a:rPr>
              <a:t>】</a:t>
            </a:r>
            <a:r>
              <a:rPr lang="ja-JP" altLang="en-US" dirty="0">
                <a:latin typeface="+mn-ea"/>
              </a:rPr>
              <a:t>の</a:t>
            </a:r>
            <a:r>
              <a:rPr lang="en-US" altLang="ja-JP" dirty="0">
                <a:latin typeface="+mn-ea"/>
              </a:rPr>
              <a:t>Step</a:t>
            </a:r>
            <a:r>
              <a:rPr lang="ja-JP" altLang="en-US" dirty="0">
                <a:latin typeface="+mn-ea"/>
              </a:rPr>
              <a:t>１「現状と理想のギャップから見出す」にあたります。</a:t>
            </a:r>
            <a:endParaRPr lang="en-US" altLang="ja-JP" dirty="0">
              <a:latin typeface="+mn-ea"/>
            </a:endParaRPr>
          </a:p>
          <a:p>
            <a:r>
              <a:rPr lang="ja-JP" altLang="en-US" dirty="0">
                <a:latin typeface="+mn-ea"/>
              </a:rPr>
              <a:t>・そして、この解をもとに、解決したい第</a:t>
            </a:r>
            <a:r>
              <a:rPr lang="en-US" altLang="ja-JP" dirty="0">
                <a:latin typeface="+mn-ea"/>
              </a:rPr>
              <a:t>1</a:t>
            </a:r>
            <a:r>
              <a:rPr lang="ja-JP" altLang="en-US" dirty="0">
                <a:latin typeface="+mn-ea"/>
              </a:rPr>
              <a:t>段階の課題を設定します。</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21</a:t>
            </a:fld>
            <a:endParaRPr kumimoji="1" lang="ja-JP" altLang="en-US"/>
          </a:p>
        </p:txBody>
      </p:sp>
    </p:spTree>
    <p:extLst>
      <p:ext uri="{BB962C8B-B14F-4D97-AF65-F5344CB8AC3E}">
        <p14:creationId xmlns:p14="http://schemas.microsoft.com/office/powerpoint/2010/main" val="3825522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748">
              <a:defRPr/>
            </a:pPr>
            <a:r>
              <a:rPr lang="ja-JP" altLang="en-US" dirty="0">
                <a:latin typeface="+mn-ea"/>
              </a:rPr>
              <a:t>・その後、</a:t>
            </a:r>
            <a:r>
              <a:rPr lang="en-US" altLang="ja-JP" dirty="0">
                <a:latin typeface="+mn-ea"/>
              </a:rPr>
              <a:t>SQ</a:t>
            </a:r>
            <a:r>
              <a:rPr lang="ja-JP" altLang="en-US" dirty="0">
                <a:latin typeface="+mn-ea"/>
              </a:rPr>
              <a:t>４～９により、立てた課題の価値を省察します。これは、</a:t>
            </a:r>
            <a:r>
              <a:rPr lang="en-US" altLang="ja-JP" dirty="0">
                <a:latin typeface="+mn-ea"/>
              </a:rPr>
              <a:t>【</a:t>
            </a:r>
            <a:r>
              <a:rPr lang="ja-JP" altLang="en-US" dirty="0">
                <a:latin typeface="+mn-ea"/>
              </a:rPr>
              <a:t>３段階の課題設定プロセス</a:t>
            </a:r>
            <a:r>
              <a:rPr lang="en-US" altLang="ja-JP" dirty="0">
                <a:latin typeface="+mn-ea"/>
              </a:rPr>
              <a:t>】</a:t>
            </a:r>
            <a:r>
              <a:rPr lang="ja-JP" altLang="en-US" dirty="0">
                <a:latin typeface="+mn-ea"/>
              </a:rPr>
              <a:t>の</a:t>
            </a:r>
            <a:r>
              <a:rPr lang="en-US" altLang="ja-JP" dirty="0">
                <a:latin typeface="+mn-ea"/>
              </a:rPr>
              <a:t>Step</a:t>
            </a:r>
            <a:r>
              <a:rPr lang="ja-JP" altLang="en-US" dirty="0">
                <a:latin typeface="+mn-ea"/>
              </a:rPr>
              <a:t>２「価値を見出す」にあたります。</a:t>
            </a:r>
            <a:endParaRPr lang="en-US" altLang="ja-JP" dirty="0">
              <a:latin typeface="+mn-ea"/>
            </a:endParaRPr>
          </a:p>
          <a:p>
            <a:r>
              <a:rPr lang="ja-JP" altLang="en-US" dirty="0">
                <a:latin typeface="+mn-ea"/>
              </a:rPr>
              <a:t>・そして、この解をもとに、解決したい第</a:t>
            </a:r>
            <a:r>
              <a:rPr lang="en-US" altLang="ja-JP" dirty="0">
                <a:latin typeface="+mn-ea"/>
              </a:rPr>
              <a:t>1</a:t>
            </a:r>
            <a:r>
              <a:rPr lang="ja-JP" altLang="en-US" dirty="0">
                <a:latin typeface="+mn-ea"/>
              </a:rPr>
              <a:t>段階の課題を修正します。</a:t>
            </a:r>
            <a:endParaRPr lang="en-US" altLang="ja-JP" dirty="0">
              <a:latin typeface="+mn-ea"/>
            </a:endParaRPr>
          </a:p>
          <a:p>
            <a:pPr defTabSz="911748">
              <a:defRPr/>
            </a:pPr>
            <a:r>
              <a:rPr lang="ja-JP" altLang="en-US" dirty="0">
                <a:latin typeface="+mn-ea"/>
              </a:rPr>
              <a:t>・課題を修正したら、自分が設定した課題とその価値を３～</a:t>
            </a:r>
            <a:r>
              <a:rPr lang="en-US" altLang="ja-JP" dirty="0">
                <a:latin typeface="+mn-ea"/>
              </a:rPr>
              <a:t>4</a:t>
            </a:r>
            <a:r>
              <a:rPr lang="ja-JP" altLang="en-US" dirty="0">
                <a:latin typeface="+mn-ea"/>
              </a:rPr>
              <a:t>人の</a:t>
            </a:r>
            <a:r>
              <a:rPr lang="ja-JP" altLang="ja-JP" dirty="0">
                <a:latin typeface="+mn-ea"/>
              </a:rPr>
              <a:t>グループ内で発表し、意見交換を</a:t>
            </a:r>
            <a:r>
              <a:rPr lang="ja-JP" altLang="en-US" dirty="0">
                <a:latin typeface="+mn-ea"/>
              </a:rPr>
              <a:t>行い、</a:t>
            </a:r>
            <a:r>
              <a:rPr lang="ja-JP" altLang="ja-JP" dirty="0">
                <a:latin typeface="+mn-ea"/>
              </a:rPr>
              <a:t>必要に応じて</a:t>
            </a:r>
            <a:r>
              <a:rPr lang="ja-JP" altLang="en-US" dirty="0">
                <a:latin typeface="+mn-ea"/>
              </a:rPr>
              <a:t>課題を</a:t>
            </a:r>
            <a:r>
              <a:rPr lang="ja-JP" altLang="ja-JP" dirty="0">
                <a:latin typeface="+mn-ea"/>
              </a:rPr>
              <a:t>修正</a:t>
            </a:r>
            <a:r>
              <a:rPr lang="ja-JP" altLang="en-US" dirty="0">
                <a:latin typeface="+mn-ea"/>
              </a:rPr>
              <a:t>します。これは、</a:t>
            </a:r>
            <a:r>
              <a:rPr lang="en-US" altLang="ja-JP" dirty="0">
                <a:latin typeface="+mn-ea"/>
              </a:rPr>
              <a:t>【</a:t>
            </a:r>
            <a:r>
              <a:rPr lang="ja-JP" altLang="en-US" dirty="0">
                <a:latin typeface="+mn-ea"/>
              </a:rPr>
              <a:t>３段階の課題設定プロセス</a:t>
            </a:r>
            <a:r>
              <a:rPr lang="en-US" altLang="ja-JP" dirty="0">
                <a:latin typeface="+mn-ea"/>
              </a:rPr>
              <a:t>】</a:t>
            </a:r>
            <a:r>
              <a:rPr lang="ja-JP" altLang="en-US" dirty="0">
                <a:latin typeface="+mn-ea"/>
              </a:rPr>
              <a:t>の</a:t>
            </a:r>
            <a:r>
              <a:rPr lang="en-US" altLang="ja-JP" dirty="0">
                <a:latin typeface="+mn-ea"/>
              </a:rPr>
              <a:t>Step</a:t>
            </a:r>
            <a:r>
              <a:rPr lang="ja-JP" altLang="en-US" dirty="0">
                <a:latin typeface="+mn-ea"/>
              </a:rPr>
              <a:t>３「他者と意見交換する」にあたります。</a:t>
            </a:r>
            <a:endParaRPr lang="en-US" altLang="ja-JP" b="1"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22</a:t>
            </a:fld>
            <a:endParaRPr kumimoji="1" lang="ja-JP" altLang="en-US"/>
          </a:p>
        </p:txBody>
      </p:sp>
    </p:spTree>
    <p:extLst>
      <p:ext uri="{BB962C8B-B14F-4D97-AF65-F5344CB8AC3E}">
        <p14:creationId xmlns:p14="http://schemas.microsoft.com/office/powerpoint/2010/main" val="2588686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latin typeface="+mn-ea"/>
                <a:ea typeface="+mn-ea"/>
              </a:rPr>
              <a:t>・最後にまとめとして、自分の設定した課題を確認し</a:t>
            </a:r>
            <a:r>
              <a:rPr lang="ja-JP" altLang="ja-JP" dirty="0">
                <a:latin typeface="+mn-ea"/>
              </a:rPr>
              <a:t>本時の問いの解を理解する</a:t>
            </a:r>
            <a:r>
              <a:rPr lang="ja-JP" altLang="en-US" dirty="0">
                <a:latin typeface="+mn-ea"/>
              </a:rPr>
              <a:t>とともに、次回の仮説に向けた</a:t>
            </a:r>
            <a:r>
              <a:rPr lang="en-US" altLang="ja-JP" dirty="0">
                <a:latin typeface="+mn-ea"/>
              </a:rPr>
              <a:t>SQ10</a:t>
            </a:r>
            <a:r>
              <a:rPr lang="ja-JP" altLang="en-US" dirty="0">
                <a:latin typeface="+mn-ea"/>
              </a:rPr>
              <a:t>を投げかけて、研究授業は終了します。</a:t>
            </a:r>
            <a:endParaRPr lang="en-US" altLang="ja-JP" dirty="0">
              <a:latin typeface="+mn-ea"/>
            </a:endParaRPr>
          </a:p>
          <a:p>
            <a:pPr defTabSz="911748">
              <a:defRPr/>
            </a:pPr>
            <a:r>
              <a:rPr lang="ja-JP" altLang="en-US" dirty="0">
                <a:latin typeface="+mn-ea"/>
              </a:rPr>
              <a:t>・なお、</a:t>
            </a:r>
            <a:r>
              <a:rPr lang="ja-JP" altLang="en-US" b="0" dirty="0" smtClean="0">
                <a:solidFill>
                  <a:schemeClr val="tx1"/>
                </a:solidFill>
                <a:latin typeface="+mn-ea"/>
                <a:ea typeface="+mn-ea"/>
              </a:rPr>
              <a:t>学習者が研究仮説についてどのように効果を感じているかについては、授業後にインタビューで直接学習者から聞き取ることが有効です。</a:t>
            </a:r>
            <a:endParaRPr kumimoji="1" lang="ja-JP" altLang="en-US" b="0" dirty="0" smtClean="0">
              <a:solidFill>
                <a:schemeClr val="tx1"/>
              </a:solidFill>
              <a:latin typeface="+mn-ea"/>
              <a:ea typeface="+mn-ea"/>
            </a:endParaRPr>
          </a:p>
          <a:p>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23</a:t>
            </a:fld>
            <a:endParaRPr kumimoji="1" lang="ja-JP" altLang="en-US"/>
          </a:p>
        </p:txBody>
      </p:sp>
    </p:spTree>
    <p:extLst>
      <p:ext uri="{BB962C8B-B14F-4D97-AF65-F5344CB8AC3E}">
        <p14:creationId xmlns:p14="http://schemas.microsoft.com/office/powerpoint/2010/main" val="549444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rPr>
              <a:t>・本研究授業のねらい、本時のねらいを踏まえ、３つの研究仮説について検証します。</a:t>
            </a:r>
            <a:endParaRPr kumimoji="1" lang="en-US" altLang="ja-JP" dirty="0" smtClean="0">
              <a:solidFill>
                <a:schemeClr val="tx1"/>
              </a:solidFill>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24</a:t>
            </a:fld>
            <a:endParaRPr kumimoji="1" lang="ja-JP" altLang="en-US"/>
          </a:p>
        </p:txBody>
      </p:sp>
    </p:spTree>
    <p:extLst>
      <p:ext uri="{BB962C8B-B14F-4D97-AF65-F5344CB8AC3E}">
        <p14:creationId xmlns:p14="http://schemas.microsoft.com/office/powerpoint/2010/main" val="2138377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rPr>
              <a:t>・仮説１は「</a:t>
            </a:r>
            <a:r>
              <a:rPr lang="ja-JP" altLang="en-US" dirty="0">
                <a:latin typeface="+mn-ea"/>
              </a:rPr>
              <a:t>年間を通した「問い」の提示がスムーズに課題を見出すことにつながるはずである。」でした。</a:t>
            </a:r>
            <a:endParaRPr lang="en-US" altLang="ja-JP" dirty="0">
              <a:latin typeface="+mn-ea"/>
            </a:endParaRPr>
          </a:p>
          <a:p>
            <a:r>
              <a:rPr lang="ja-JP" altLang="en-US" dirty="0">
                <a:latin typeface="+mn-ea"/>
              </a:rPr>
              <a:t>・授業者は画面に示したとおり、すべての授業において毎時間生徒に「問い」を提示しており、研究授業においても、「</a:t>
            </a:r>
            <a:r>
              <a:rPr lang="ja-JP" altLang="ja-JP" b="0" dirty="0" smtClean="0">
                <a:solidFill>
                  <a:schemeClr val="tx1"/>
                </a:solidFill>
              </a:rPr>
              <a:t>私たちの地域はどのように変化し、どのような課題がみられるのだろうか</a:t>
            </a:r>
            <a:r>
              <a:rPr lang="ja-JP" altLang="en-US" b="0" dirty="0" smtClean="0">
                <a:solidFill>
                  <a:schemeClr val="tx1"/>
                </a:solidFill>
              </a:rPr>
              <a:t>。」を提示しています。</a:t>
            </a:r>
            <a:endParaRPr lang="en-US" altLang="ja-JP" dirty="0">
              <a:latin typeface="+mn-ea"/>
            </a:endParaRPr>
          </a:p>
          <a:p>
            <a:endParaRPr kumimoji="1" lang="en-US" altLang="ja-JP" dirty="0" smtClean="0">
              <a:solidFill>
                <a:schemeClr val="tx1"/>
              </a:solidFill>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25</a:t>
            </a:fld>
            <a:endParaRPr kumimoji="1" lang="ja-JP" altLang="en-US"/>
          </a:p>
        </p:txBody>
      </p:sp>
    </p:spTree>
    <p:extLst>
      <p:ext uri="{BB962C8B-B14F-4D97-AF65-F5344CB8AC3E}">
        <p14:creationId xmlns:p14="http://schemas.microsoft.com/office/powerpoint/2010/main" val="4264640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748">
              <a:defRPr/>
            </a:pPr>
            <a:r>
              <a:rPr kumimoji="1" lang="ja-JP" altLang="en-US" dirty="0" smtClean="0">
                <a:solidFill>
                  <a:schemeClr val="tx1"/>
                </a:solidFill>
              </a:rPr>
              <a:t>・それでは、実際に生徒の設定した課題の内容です。ここでは、生徒の生活圏において見出した</a:t>
            </a:r>
            <a:r>
              <a:rPr lang="ja-JP" altLang="ja-JP" b="0" dirty="0" smtClean="0">
                <a:solidFill>
                  <a:schemeClr val="tx1"/>
                </a:solidFill>
              </a:rPr>
              <a:t>課題</a:t>
            </a:r>
            <a:r>
              <a:rPr lang="ja-JP" altLang="en-US" b="0" dirty="0" smtClean="0">
                <a:solidFill>
                  <a:schemeClr val="tx1"/>
                </a:solidFill>
              </a:rPr>
              <a:t>を</a:t>
            </a:r>
            <a:r>
              <a:rPr kumimoji="1" lang="ja-JP" altLang="en-US" dirty="0" smtClean="0">
                <a:solidFill>
                  <a:schemeClr val="tx1"/>
                </a:solidFill>
              </a:rPr>
              <a:t>設定しています。</a:t>
            </a:r>
            <a:endParaRPr kumimoji="1" lang="en-US" altLang="ja-JP" dirty="0" smtClean="0">
              <a:solidFill>
                <a:schemeClr val="tx1"/>
              </a:solidFill>
            </a:endParaRPr>
          </a:p>
          <a:p>
            <a:r>
              <a:rPr kumimoji="1" lang="ja-JP" altLang="en-US" dirty="0" smtClean="0">
                <a:solidFill>
                  <a:schemeClr val="tx1"/>
                </a:solidFill>
              </a:rPr>
              <a:t>・ここで時間を</a:t>
            </a:r>
            <a:r>
              <a:rPr kumimoji="1" lang="en-US" altLang="ja-JP" dirty="0" smtClean="0">
                <a:solidFill>
                  <a:schemeClr val="tx1"/>
                </a:solidFill>
              </a:rPr>
              <a:t>10</a:t>
            </a:r>
            <a:r>
              <a:rPr kumimoji="1" lang="ja-JP" altLang="en-US" dirty="0" smtClean="0">
                <a:solidFill>
                  <a:schemeClr val="tx1"/>
                </a:solidFill>
              </a:rPr>
              <a:t>分取ります。授業者のねらいどおりの結果になっているでしょうか。または、なっていないでしょうか。授業者のねらいどおりになった理由やねらいどおりにならなかった理由、またはねらいに到達するための他の方法について、協議してください。（個人思考５分、協議５分）</a:t>
            </a:r>
            <a:endParaRPr kumimoji="1" lang="en-US" altLang="ja-JP" dirty="0" smtClean="0">
              <a:solidFill>
                <a:schemeClr val="tx1"/>
              </a:solidFill>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26</a:t>
            </a:fld>
            <a:endParaRPr kumimoji="1" lang="ja-JP" altLang="en-US"/>
          </a:p>
        </p:txBody>
      </p:sp>
    </p:spTree>
    <p:extLst>
      <p:ext uri="{BB962C8B-B14F-4D97-AF65-F5344CB8AC3E}">
        <p14:creationId xmlns:p14="http://schemas.microsoft.com/office/powerpoint/2010/main" val="3366905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rPr>
              <a:t>・</a:t>
            </a:r>
            <a:r>
              <a:rPr kumimoji="1" lang="ja-JP" altLang="en-US" b="0" dirty="0" smtClean="0">
                <a:solidFill>
                  <a:schemeClr val="tx1"/>
                </a:solidFill>
              </a:rPr>
              <a:t>仮説２は「</a:t>
            </a:r>
            <a:r>
              <a:rPr lang="ja-JP" altLang="en-US" dirty="0">
                <a:latin typeface="メイリオ" panose="020B0604030504040204" pitchFamily="50" charset="-128"/>
              </a:rPr>
              <a:t>前単元における「プチ探究」の実施によって、見通しを持ちながら課題を見出すことにつながるはずである。</a:t>
            </a:r>
            <a:r>
              <a:rPr lang="ja-JP" altLang="en-US" dirty="0">
                <a:latin typeface="+mn-ea"/>
              </a:rPr>
              <a:t>」でした。</a:t>
            </a:r>
            <a:endParaRPr lang="en-US" altLang="ja-JP" dirty="0">
              <a:latin typeface="+mn-ea"/>
            </a:endParaRPr>
          </a:p>
          <a:p>
            <a:r>
              <a:rPr lang="ja-JP" altLang="en-US" dirty="0">
                <a:latin typeface="+mn-ea"/>
              </a:rPr>
              <a:t>・授業者は画面に示したとおり、</a:t>
            </a:r>
            <a:r>
              <a:rPr lang="ja-JP" altLang="en-US" dirty="0">
                <a:latin typeface="メイリオ" panose="020B0604030504040204" pitchFamily="50" charset="-128"/>
              </a:rPr>
              <a:t>前単元において「プチ探究」を実施しています。</a:t>
            </a:r>
            <a:endParaRPr kumimoji="1" lang="en-US" altLang="ja-JP" b="0" dirty="0" smtClean="0">
              <a:solidFill>
                <a:schemeClr val="tx1"/>
              </a:solidFill>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27</a:t>
            </a:fld>
            <a:endParaRPr kumimoji="1" lang="ja-JP" altLang="en-US"/>
          </a:p>
        </p:txBody>
      </p:sp>
    </p:spTree>
    <p:extLst>
      <p:ext uri="{BB962C8B-B14F-4D97-AF65-F5344CB8AC3E}">
        <p14:creationId xmlns:p14="http://schemas.microsoft.com/office/powerpoint/2010/main" val="3677041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748">
              <a:defRPr/>
            </a:pPr>
            <a:r>
              <a:rPr kumimoji="1" lang="ja-JP" altLang="en-US" dirty="0" smtClean="0">
                <a:solidFill>
                  <a:schemeClr val="tx1"/>
                </a:solidFill>
                <a:latin typeface="+mn-ea"/>
                <a:ea typeface="+mn-ea"/>
              </a:rPr>
              <a:t>・それでは、実際に生徒の設定した課題の内容です。ここでは、生徒の生活圏において見出した</a:t>
            </a:r>
            <a:r>
              <a:rPr lang="ja-JP" altLang="ja-JP" b="0" dirty="0" smtClean="0">
                <a:solidFill>
                  <a:schemeClr val="tx1"/>
                </a:solidFill>
                <a:latin typeface="+mn-ea"/>
                <a:ea typeface="+mn-ea"/>
              </a:rPr>
              <a:t>課題</a:t>
            </a:r>
            <a:r>
              <a:rPr lang="ja-JP" altLang="en-US" b="0" dirty="0" smtClean="0">
                <a:solidFill>
                  <a:schemeClr val="tx1"/>
                </a:solidFill>
                <a:latin typeface="+mn-ea"/>
                <a:ea typeface="+mn-ea"/>
              </a:rPr>
              <a:t>を</a:t>
            </a:r>
            <a:r>
              <a:rPr kumimoji="1" lang="ja-JP" altLang="en-US" dirty="0" smtClean="0">
                <a:solidFill>
                  <a:schemeClr val="tx1"/>
                </a:solidFill>
                <a:latin typeface="+mn-ea"/>
                <a:ea typeface="+mn-ea"/>
              </a:rPr>
              <a:t>設定しています。</a:t>
            </a:r>
            <a:endParaRPr kumimoji="1" lang="en-US" altLang="ja-JP" dirty="0" smtClean="0">
              <a:solidFill>
                <a:schemeClr val="tx1"/>
              </a:solidFill>
              <a:latin typeface="+mn-ea"/>
              <a:ea typeface="+mn-ea"/>
            </a:endParaRPr>
          </a:p>
          <a:p>
            <a:r>
              <a:rPr kumimoji="1" lang="ja-JP" altLang="en-US" dirty="0" smtClean="0">
                <a:solidFill>
                  <a:schemeClr val="tx1"/>
                </a:solidFill>
                <a:latin typeface="+mn-ea"/>
                <a:ea typeface="+mn-ea"/>
              </a:rPr>
              <a:t>・ここで時間を</a:t>
            </a:r>
            <a:r>
              <a:rPr kumimoji="1" lang="en-US" altLang="ja-JP" dirty="0" smtClean="0">
                <a:solidFill>
                  <a:schemeClr val="tx1"/>
                </a:solidFill>
                <a:latin typeface="+mn-ea"/>
                <a:ea typeface="+mn-ea"/>
              </a:rPr>
              <a:t>10</a:t>
            </a:r>
            <a:r>
              <a:rPr kumimoji="1" lang="ja-JP" altLang="en-US" dirty="0" smtClean="0">
                <a:solidFill>
                  <a:schemeClr val="tx1"/>
                </a:solidFill>
                <a:latin typeface="+mn-ea"/>
                <a:ea typeface="+mn-ea"/>
              </a:rPr>
              <a:t>分取ります。授業者のねらいどおりの結果になっているでしょうか。または、なっていないでしょうか。授業者のねらいどおりになった理由やねらいどおりにならなかった理由、またはねらいに到達するための他の方法について、協議してください。（個人思考５分、協議５分）</a:t>
            </a:r>
            <a:endParaRPr kumimoji="1" lang="en-US" altLang="ja-JP" dirty="0" smtClean="0">
              <a:solidFill>
                <a:schemeClr val="tx1"/>
              </a:solidFill>
              <a:latin typeface="+mn-ea"/>
              <a:ea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28</a:t>
            </a:fld>
            <a:endParaRPr kumimoji="1" lang="ja-JP" altLang="en-US"/>
          </a:p>
        </p:txBody>
      </p:sp>
    </p:spTree>
    <p:extLst>
      <p:ext uri="{BB962C8B-B14F-4D97-AF65-F5344CB8AC3E}">
        <p14:creationId xmlns:p14="http://schemas.microsoft.com/office/powerpoint/2010/main" val="636512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solidFill>
                  <a:schemeClr val="tx1"/>
                </a:solidFill>
                <a:latin typeface="+mn-ea"/>
                <a:ea typeface="+mn-ea"/>
              </a:rPr>
              <a:t>・仮説３は「</a:t>
            </a:r>
            <a:r>
              <a:rPr lang="ja-JP" altLang="en-US" dirty="0">
                <a:latin typeface="+mn-ea"/>
              </a:rPr>
              <a:t>段階的なプロセスによって質の高い課題を見出すことができるはずである。」でした。</a:t>
            </a:r>
            <a:endParaRPr lang="en-US" altLang="ja-JP" dirty="0">
              <a:latin typeface="+mn-ea"/>
            </a:endParaRPr>
          </a:p>
          <a:p>
            <a:r>
              <a:rPr lang="ja-JP" altLang="en-US" dirty="0">
                <a:latin typeface="+mn-ea"/>
              </a:rPr>
              <a:t>・研究授業においても、「現状と理想のギャップから見出す」「価値を見出す」「他者と意見交換する」の３つのプロセスを通し、生徒は課題設定に取り組んでいます。</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29</a:t>
            </a:fld>
            <a:endParaRPr kumimoji="1" lang="ja-JP" altLang="en-US"/>
          </a:p>
        </p:txBody>
      </p:sp>
    </p:spTree>
    <p:extLst>
      <p:ext uri="{BB962C8B-B14F-4D97-AF65-F5344CB8AC3E}">
        <p14:creationId xmlns:p14="http://schemas.microsoft.com/office/powerpoint/2010/main" val="303454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・学習指導要領解説地理歴史編では、</a:t>
            </a:r>
            <a:r>
              <a:rPr lang="ja-JP" altLang="en-US" dirty="0" smtClean="0">
                <a:solidFill>
                  <a:schemeClr val="tx1"/>
                </a:solidFill>
                <a:latin typeface="+mn-ea"/>
                <a:ea typeface="+mn-ea"/>
              </a:rPr>
              <a:t>これからの時代に求められる資質・能力として、「</a:t>
            </a:r>
            <a:r>
              <a:rPr lang="ja-JP" altLang="en-US" dirty="0">
                <a:latin typeface="+mn-ea"/>
              </a:rPr>
              <a:t>持続可能な社会づくりの観点から 地球規模の諸課題や地域課題を解決しようとする態度</a:t>
            </a:r>
            <a:r>
              <a:rPr lang="ja-JP" altLang="en-US" dirty="0" smtClean="0">
                <a:solidFill>
                  <a:schemeClr val="tx1"/>
                </a:solidFill>
                <a:latin typeface="+mn-ea"/>
                <a:ea typeface="+mn-ea"/>
              </a:rPr>
              <a:t>」を育成することが、地理歴史科の課題の一つとして指摘されています。</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3</a:t>
            </a:fld>
            <a:endParaRPr kumimoji="1" lang="ja-JP" altLang="en-US" dirty="0"/>
          </a:p>
        </p:txBody>
      </p:sp>
    </p:spTree>
    <p:extLst>
      <p:ext uri="{BB962C8B-B14F-4D97-AF65-F5344CB8AC3E}">
        <p14:creationId xmlns:p14="http://schemas.microsoft.com/office/powerpoint/2010/main" val="2689265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latin typeface="+mj-ea"/>
                <a:ea typeface="+mj-ea"/>
              </a:rPr>
              <a:t>・生徒の表現の内容です。ここでは、生徒が自分の生活圏について、２つのテーマから課題を設定してます。</a:t>
            </a:r>
            <a:endParaRPr kumimoji="1" lang="en-US" altLang="ja-JP" dirty="0" smtClean="0">
              <a:solidFill>
                <a:schemeClr val="tx1"/>
              </a:solidFill>
              <a:latin typeface="+mj-ea"/>
              <a:ea typeface="+mj-ea"/>
            </a:endParaRPr>
          </a:p>
          <a:p>
            <a:r>
              <a:rPr kumimoji="1" lang="ja-JP" altLang="en-US" dirty="0" smtClean="0">
                <a:solidFill>
                  <a:schemeClr val="tx1"/>
                </a:solidFill>
                <a:latin typeface="+mj-ea"/>
                <a:ea typeface="+mj-ea"/>
              </a:rPr>
              <a:t>・ここで時間を</a:t>
            </a:r>
            <a:r>
              <a:rPr kumimoji="1" lang="en-US" altLang="ja-JP" dirty="0" smtClean="0">
                <a:solidFill>
                  <a:schemeClr val="tx1"/>
                </a:solidFill>
                <a:latin typeface="+mj-ea"/>
                <a:ea typeface="+mj-ea"/>
              </a:rPr>
              <a:t>10</a:t>
            </a:r>
            <a:r>
              <a:rPr kumimoji="1" lang="ja-JP" altLang="en-US" dirty="0" smtClean="0">
                <a:solidFill>
                  <a:schemeClr val="tx1"/>
                </a:solidFill>
                <a:latin typeface="+mj-ea"/>
                <a:ea typeface="+mj-ea"/>
              </a:rPr>
              <a:t>分取ります。授業者のねらいどおりの結果になっているでしょうか。または、なっていないでしょうか。授業者のねらいどおりになった理由やねらいどおりにならなかった理由、またはねらいに到達するための他の方法について、協議してください。（個人思考５分、協議５分）</a:t>
            </a:r>
            <a:endParaRPr kumimoji="1" lang="en-US" altLang="ja-JP" dirty="0" smtClean="0">
              <a:solidFill>
                <a:schemeClr val="tx1"/>
              </a:solidFill>
              <a:latin typeface="+mj-ea"/>
              <a:ea typeface="+mj-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30</a:t>
            </a:fld>
            <a:endParaRPr kumimoji="1" lang="ja-JP" altLang="en-US"/>
          </a:p>
        </p:txBody>
      </p:sp>
    </p:spTree>
    <p:extLst>
      <p:ext uri="{BB962C8B-B14F-4D97-AF65-F5344CB8AC3E}">
        <p14:creationId xmlns:p14="http://schemas.microsoft.com/office/powerpoint/2010/main" val="3645671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・本研修はいかがでしょうか。「生徒が持続可能な社会づくりの観点から 地球規模の諸課題や地域課題を解決しようとする態度」が身に付いたかどうかは、</a:t>
            </a:r>
            <a:r>
              <a:rPr lang="en-US" altLang="ja-JP" dirty="0">
                <a:latin typeface="+mn-ea"/>
              </a:rPr>
              <a:t>C</a:t>
            </a:r>
            <a:r>
              <a:rPr lang="ja-JP" altLang="en-US" dirty="0">
                <a:latin typeface="+mn-ea"/>
              </a:rPr>
              <a:t>⑵でどのような探究ができるようになったか、で明らかになります。</a:t>
            </a:r>
            <a:endParaRPr lang="en-US" altLang="ja-JP" dirty="0">
              <a:latin typeface="+mn-ea"/>
            </a:endParaRPr>
          </a:p>
          <a:p>
            <a:pPr rtl="0"/>
            <a:r>
              <a:rPr lang="ja-JP" altLang="en-US" dirty="0">
                <a:latin typeface="+mn-ea"/>
              </a:rPr>
              <a:t>・生徒が自分で探究できるよう、最後に「学習者が、より質の高い課題を見出すための授業」についての一考察をまとめとして提示して、本研修を終了します。</a:t>
            </a:r>
            <a:endParaRPr lang="en-US" altLang="ja-JP" dirty="0">
              <a:latin typeface="+mn-ea"/>
            </a:endParaRPr>
          </a:p>
          <a:p>
            <a:r>
              <a:rPr lang="ja-JP" altLang="en-US" dirty="0">
                <a:latin typeface="+mn-ea"/>
              </a:rPr>
              <a:t>・１つ目に、学習者がスムーズに課題を見出すことができるよう、年間を通して「問い」を提示し、学習者の「問い」や「課題」を見いだす力を働きかけを継続的に行う必要があります。</a:t>
            </a:r>
            <a:endParaRPr lang="en-US" altLang="ja-JP" dirty="0">
              <a:latin typeface="+mn-ea"/>
            </a:endParaRPr>
          </a:p>
          <a:p>
            <a:pPr defTabSz="911748">
              <a:defRPr/>
            </a:pPr>
            <a:r>
              <a:rPr lang="ja-JP" altLang="en-US" dirty="0">
                <a:latin typeface="+mn-ea"/>
              </a:rPr>
              <a:t>・２つ目に、学習者が見通しを持ちながら課題を見出すことができるよう、事前に「プチ探究」を実施し、学習者が探究活動を体験し、見通しを持って探究活動に取り組めるような仕掛けを行ってください。</a:t>
            </a:r>
            <a:endParaRPr lang="en-US" altLang="ja-JP" dirty="0">
              <a:latin typeface="+mn-ea"/>
            </a:endParaRPr>
          </a:p>
          <a:p>
            <a:r>
              <a:rPr lang="ja-JP" altLang="en-US" dirty="0">
                <a:latin typeface="+mn-ea"/>
              </a:rPr>
              <a:t>・最後に、課題を設定する際には、①地域の現状と理想のギャップから課題を見出す、②設定した課題に価値を見出す、③設定した課題について他者と意見交換するという３段階の課題設定プロセスを踏むことで、学習者がより洗練された質の高い課題を見いだすように働きかけることが重要です。</a:t>
            </a:r>
            <a:endParaRPr lang="en-US" altLang="ja-JP" dirty="0">
              <a:latin typeface="+mn-ea"/>
            </a:endParaRPr>
          </a:p>
          <a:p>
            <a:pPr rtl="0"/>
            <a:r>
              <a:rPr lang="ja-JP" altLang="en-US" dirty="0">
                <a:latin typeface="+mn-ea"/>
              </a:rPr>
              <a:t>・以上の点を意識して授業を行うことにより、「生徒が持続可能な社会づくりの観点から 地球規模の諸課題や地域課題を解決しようとする態度」を育成するための授業改善が推進できるのではないかと考えています。</a:t>
            </a:r>
            <a:endParaRPr lang="en-US" altLang="ja-JP" dirty="0">
              <a:latin typeface="+mn-ea"/>
            </a:endParaRPr>
          </a:p>
          <a:p>
            <a:pPr rtl="0"/>
            <a:r>
              <a:rPr lang="ja-JP" altLang="en-US" dirty="0">
                <a:latin typeface="+mn-ea"/>
              </a:rPr>
              <a:t>・地理歴史科の教員が複数名いる学校においては、チームで授業改善に資する取組をすることが、より適切に生徒の実態を把握したり、授業の検証の精度が上がったりすると考えますので、是非、チームで授業改善に取り組んでください。また、自校で地理歴史を担当する教員がご自身しかいない場合であっても、他校の先生と、授業の視点を明確にして協議を深め、授業改善に取り組んでいただけたらと思います。</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31</a:t>
            </a:fld>
            <a:endParaRPr kumimoji="1" lang="ja-JP" altLang="en-US"/>
          </a:p>
        </p:txBody>
      </p:sp>
    </p:spTree>
    <p:extLst>
      <p:ext uri="{BB962C8B-B14F-4D97-AF65-F5344CB8AC3E}">
        <p14:creationId xmlns:p14="http://schemas.microsoft.com/office/powerpoint/2010/main" val="3677586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748">
              <a:defRPr/>
            </a:pPr>
            <a:endParaRPr lang="en-US" altLang="ja-JP" dirty="0"/>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32</a:t>
            </a:fld>
            <a:endParaRPr kumimoji="1" lang="ja-JP" altLang="en-US"/>
          </a:p>
        </p:txBody>
      </p:sp>
    </p:spTree>
    <p:extLst>
      <p:ext uri="{BB962C8B-B14F-4D97-AF65-F5344CB8AC3E}">
        <p14:creationId xmlns:p14="http://schemas.microsoft.com/office/powerpoint/2010/main" val="27885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748">
              <a:defRPr/>
            </a:pPr>
            <a:r>
              <a:rPr lang="ja-JP" altLang="en-US" dirty="0">
                <a:latin typeface="+mn-ea"/>
              </a:rPr>
              <a:t>・</a:t>
            </a:r>
            <a:r>
              <a:rPr lang="ja-JP" altLang="en-US" dirty="0" smtClean="0">
                <a:solidFill>
                  <a:schemeClr val="tx1"/>
                </a:solidFill>
                <a:latin typeface="+mn-ea"/>
                <a:ea typeface="+mn-ea"/>
              </a:rPr>
              <a:t>これを受けて、「地理総合」においては</a:t>
            </a:r>
            <a:r>
              <a:rPr lang="ja-JP" altLang="en-US" dirty="0">
                <a:latin typeface="+mn-ea"/>
              </a:rPr>
              <a:t>、大項目</a:t>
            </a:r>
            <a:r>
              <a:rPr lang="en-US" altLang="ja-JP" dirty="0">
                <a:latin typeface="+mn-ea"/>
              </a:rPr>
              <a:t>C</a:t>
            </a:r>
            <a:r>
              <a:rPr lang="ja-JP" altLang="en-US" dirty="0">
                <a:latin typeface="+mn-ea"/>
              </a:rPr>
              <a:t>「持続可能な地域づくりと私たち」のねらいを、「国内外の防災や生活圏の地理的な課題を主な学習対象とし、地域性を踏まえた課題解決に向けた取組の在り方を構想する学習などを通して、持続可能な地域づくりを展望すること」としています。</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4</a:t>
            </a:fld>
            <a:endParaRPr kumimoji="1" lang="ja-JP" altLang="en-US" dirty="0"/>
          </a:p>
        </p:txBody>
      </p:sp>
    </p:spTree>
    <p:extLst>
      <p:ext uri="{BB962C8B-B14F-4D97-AF65-F5344CB8AC3E}">
        <p14:creationId xmlns:p14="http://schemas.microsoft.com/office/powerpoint/2010/main" val="282043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a:t>
            </a:r>
            <a:r>
              <a:rPr lang="ja-JP" altLang="en-US" dirty="0" smtClean="0">
                <a:solidFill>
                  <a:schemeClr val="tx1"/>
                </a:solidFill>
                <a:latin typeface="+mn-ea"/>
                <a:ea typeface="+mn-ea"/>
              </a:rPr>
              <a:t>さらに、「地理総合」の中</a:t>
            </a:r>
            <a:r>
              <a:rPr lang="ja-JP" altLang="en-US" dirty="0">
                <a:latin typeface="+mn-ea"/>
              </a:rPr>
              <a:t>項目</a:t>
            </a:r>
            <a:r>
              <a:rPr lang="en-US" altLang="ja-JP" dirty="0">
                <a:latin typeface="+mn-ea"/>
              </a:rPr>
              <a:t>C</a:t>
            </a:r>
            <a:r>
              <a:rPr lang="ja-JP" altLang="en-US" dirty="0">
                <a:latin typeface="+mn-ea"/>
              </a:rPr>
              <a:t>⑵「生活圏の調査と地域の展望」の内容として、「生活圏の調査を基に、地理的な課題の解決に向けた取組や探究する手法などについて理解すること。」「生活圏の地理的な課題について、生活圏内や生活圏外との結び付き、地域の成り立ちや変容、持続可能な地域づくりなどに着目して、主題を設定し、課題解決に求められる取組などを多面的・多角的に考察、構想し、表現すること。」を身に付けることが記載されています。</a:t>
            </a: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5</a:t>
            </a:fld>
            <a:endParaRPr kumimoji="1" lang="ja-JP" altLang="en-US" dirty="0"/>
          </a:p>
        </p:txBody>
      </p:sp>
    </p:spTree>
    <p:extLst>
      <p:ext uri="{BB962C8B-B14F-4D97-AF65-F5344CB8AC3E}">
        <p14:creationId xmlns:p14="http://schemas.microsoft.com/office/powerpoint/2010/main" val="77565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748">
              <a:defRPr/>
            </a:pPr>
            <a:r>
              <a:rPr lang="ja-JP" altLang="en-US" dirty="0">
                <a:latin typeface="+mn-ea"/>
              </a:rPr>
              <a:t>・学習指導要領解説地理歴史編では、</a:t>
            </a:r>
            <a:r>
              <a:rPr lang="ja-JP" altLang="en-US" dirty="0" smtClean="0">
                <a:solidFill>
                  <a:schemeClr val="tx1"/>
                </a:solidFill>
                <a:latin typeface="+mn-ea"/>
                <a:ea typeface="+mn-ea"/>
              </a:rPr>
              <a:t>「地理総合」の中</a:t>
            </a:r>
            <a:r>
              <a:rPr lang="ja-JP" altLang="en-US" dirty="0">
                <a:latin typeface="+mn-ea"/>
              </a:rPr>
              <a:t>項目</a:t>
            </a:r>
            <a:r>
              <a:rPr lang="en-US" altLang="ja-JP" dirty="0">
                <a:latin typeface="+mn-ea"/>
              </a:rPr>
              <a:t>C</a:t>
            </a:r>
            <a:r>
              <a:rPr lang="ja-JP" altLang="en-US" dirty="0">
                <a:latin typeface="+mn-ea"/>
              </a:rPr>
              <a:t>⑵「生活圏の調査と地域の展望」が科目のまとめとして位置付けられており、それまでの学習成果を活用し、生活圏が抱える地理的な課題を捉え、解決するなどの学習活動を充実させるように記載されています。</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6</a:t>
            </a:fld>
            <a:endParaRPr kumimoji="1" lang="ja-JP" altLang="en-US" dirty="0"/>
          </a:p>
        </p:txBody>
      </p:sp>
    </p:spTree>
    <p:extLst>
      <p:ext uri="{BB962C8B-B14F-4D97-AF65-F5344CB8AC3E}">
        <p14:creationId xmlns:p14="http://schemas.microsoft.com/office/powerpoint/2010/main" val="105841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・これらを踏まえて、「持続可能な社会づくりの観点から 地球規模の諸課題や地域課題を解決しようとする態度」を育成するためのゴールを、「探究単元</a:t>
            </a:r>
            <a:r>
              <a:rPr lang="en-US" altLang="ja-JP" dirty="0">
                <a:latin typeface="+mn-ea"/>
              </a:rPr>
              <a:t>C</a:t>
            </a:r>
            <a:r>
              <a:rPr lang="ja-JP" altLang="en-US" dirty="0">
                <a:latin typeface="+mn-ea"/>
              </a:rPr>
              <a:t>⑵</a:t>
            </a:r>
            <a:r>
              <a:rPr lang="en-US" altLang="ja-JP" dirty="0">
                <a:latin typeface="+mn-ea"/>
              </a:rPr>
              <a:t>『</a:t>
            </a:r>
            <a:r>
              <a:rPr lang="ja-JP" altLang="en-US" dirty="0">
                <a:latin typeface="+mn-ea"/>
              </a:rPr>
              <a:t>生活圏の調査と地域の展望</a:t>
            </a:r>
            <a:r>
              <a:rPr lang="en-US" altLang="ja-JP" dirty="0">
                <a:latin typeface="+mn-ea"/>
              </a:rPr>
              <a:t>』</a:t>
            </a:r>
            <a:r>
              <a:rPr lang="ja-JP" altLang="en-US" dirty="0">
                <a:latin typeface="+mn-ea"/>
              </a:rPr>
              <a:t>において、学習者が、より質の高い課題を見出すこと」とし、本研修のねらいを、「中単元</a:t>
            </a:r>
            <a:r>
              <a:rPr lang="en-US" altLang="ja-JP" dirty="0">
                <a:latin typeface="+mn-ea"/>
              </a:rPr>
              <a:t>C</a:t>
            </a:r>
            <a:r>
              <a:rPr lang="ja-JP" altLang="en-US" dirty="0">
                <a:latin typeface="+mn-ea"/>
              </a:rPr>
              <a:t>⑵「生活圏の調査と地域の展望」において、学習者が、より質の高い課題を見出すためにはどのようなアプローチが必要となるか、という視点での授業改善を推進する。」こととしました。</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7</a:t>
            </a:fld>
            <a:endParaRPr kumimoji="1" lang="ja-JP" altLang="en-US" dirty="0"/>
          </a:p>
        </p:txBody>
      </p:sp>
    </p:spTree>
    <p:extLst>
      <p:ext uri="{BB962C8B-B14F-4D97-AF65-F5344CB8AC3E}">
        <p14:creationId xmlns:p14="http://schemas.microsoft.com/office/powerpoint/2010/main" val="221437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・研究授業の内容に入る前に、地理総合の科目全体の構造をおさらいします。</a:t>
            </a:r>
            <a:endParaRPr lang="en-US" altLang="ja-JP" dirty="0">
              <a:latin typeface="+mn-ea"/>
            </a:endParaRPr>
          </a:p>
          <a:p>
            <a:r>
              <a:rPr lang="ja-JP" altLang="en-US" dirty="0">
                <a:latin typeface="+mn-ea"/>
              </a:rPr>
              <a:t>・先述の通り、中項目Ｃ</a:t>
            </a:r>
            <a:r>
              <a:rPr lang="en-US" altLang="ja-JP" dirty="0">
                <a:latin typeface="+mn-ea"/>
              </a:rPr>
              <a:t>(2)</a:t>
            </a:r>
            <a:r>
              <a:rPr lang="ja-JP" altLang="en-US" dirty="0">
                <a:latin typeface="+mn-ea"/>
              </a:rPr>
              <a:t>は地理総合のまとめとして位置付けられており、Ｃ</a:t>
            </a:r>
            <a:r>
              <a:rPr lang="en-US" altLang="ja-JP" dirty="0">
                <a:latin typeface="+mn-ea"/>
              </a:rPr>
              <a:t>(2)</a:t>
            </a:r>
            <a:r>
              <a:rPr lang="ja-JP" altLang="en-US" dirty="0">
                <a:latin typeface="+mn-ea"/>
              </a:rPr>
              <a:t>では</a:t>
            </a:r>
            <a:r>
              <a:rPr lang="ja-JP" altLang="en-US" b="0" i="0" u="none" dirty="0" smtClean="0">
                <a:solidFill>
                  <a:schemeClr val="tx1"/>
                </a:solidFill>
                <a:latin typeface="+mn-ea"/>
                <a:ea typeface="+mn-ea"/>
              </a:rPr>
              <a:t>生徒が生活圏に見られる課題を自ら設定し、「探究する手法」を理解し、身に付けることが求められています。</a:t>
            </a:r>
            <a:endParaRPr lang="en-US" altLang="ja-JP" dirty="0">
              <a:latin typeface="+mn-ea"/>
            </a:endParaRPr>
          </a:p>
          <a:p>
            <a:r>
              <a:rPr lang="ja-JP" altLang="en-US" dirty="0">
                <a:latin typeface="+mn-ea"/>
              </a:rPr>
              <a:t>・このＣ</a:t>
            </a:r>
            <a:r>
              <a:rPr lang="en-US" altLang="ja-JP" dirty="0">
                <a:latin typeface="+mn-ea"/>
              </a:rPr>
              <a:t>(2)</a:t>
            </a:r>
            <a:r>
              <a:rPr lang="ja-JP" altLang="en-US" dirty="0">
                <a:latin typeface="+mn-ea"/>
              </a:rPr>
              <a:t>で生徒が探究するためには、生徒が生活圏の地理的な課題について探究（主題と仮説の設定→資料の収集・分析→考察・構想→まとめ・表現）を行う学習が充実するよう、</a:t>
            </a:r>
            <a:r>
              <a:rPr lang="en-US" altLang="ja-JP" dirty="0">
                <a:latin typeface="+mn-ea"/>
              </a:rPr>
              <a:t>A⑴</a:t>
            </a:r>
            <a:r>
              <a:rPr lang="ja-JP" altLang="en-US" dirty="0">
                <a:latin typeface="+mn-ea"/>
              </a:rPr>
              <a:t>～</a:t>
            </a:r>
            <a:r>
              <a:rPr lang="en-US" altLang="ja-JP" dirty="0">
                <a:latin typeface="+mn-ea"/>
              </a:rPr>
              <a:t>C⑴</a:t>
            </a:r>
            <a:r>
              <a:rPr lang="ja-JP" altLang="en-US" dirty="0">
                <a:latin typeface="+mn-ea"/>
              </a:rPr>
              <a:t>の学習を進めるという考え方が重要です。</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8</a:t>
            </a:fld>
            <a:endParaRPr kumimoji="1" lang="ja-JP" altLang="en-US"/>
          </a:p>
        </p:txBody>
      </p:sp>
    </p:spTree>
    <p:extLst>
      <p:ext uri="{BB962C8B-B14F-4D97-AF65-F5344CB8AC3E}">
        <p14:creationId xmlns:p14="http://schemas.microsoft.com/office/powerpoint/2010/main" val="109066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・ここ</a:t>
            </a:r>
            <a:r>
              <a:rPr lang="ja-JP" altLang="en-US" dirty="0" smtClean="0">
                <a:latin typeface="+mn-ea"/>
              </a:rPr>
              <a:t>で中項目Ｃ</a:t>
            </a:r>
            <a:r>
              <a:rPr lang="en-US" altLang="ja-JP" dirty="0" smtClean="0">
                <a:latin typeface="+mn-ea"/>
              </a:rPr>
              <a:t>(2)</a:t>
            </a:r>
            <a:r>
              <a:rPr lang="ja-JP" altLang="en-US" dirty="0" smtClean="0">
                <a:latin typeface="+mn-ea"/>
              </a:rPr>
              <a:t>で期待される生徒の探究する姿について、生徒</a:t>
            </a:r>
            <a:r>
              <a:rPr lang="ja-JP" altLang="en-US" dirty="0">
                <a:latin typeface="+mn-ea"/>
              </a:rPr>
              <a:t>が「空き家問題」を扱った</a:t>
            </a:r>
            <a:r>
              <a:rPr lang="ja-JP" altLang="en-US" dirty="0" smtClean="0">
                <a:latin typeface="+mn-ea"/>
              </a:rPr>
              <a:t>事例の探究の手順をもとに確認したいと思います。</a:t>
            </a:r>
            <a:endParaRPr lang="en-US" altLang="ja-JP" dirty="0" smtClean="0">
              <a:latin typeface="+mn-ea"/>
            </a:endParaRPr>
          </a:p>
          <a:p>
            <a:r>
              <a:rPr lang="ja-JP" altLang="en-US" dirty="0" smtClean="0">
                <a:latin typeface="+mn-ea"/>
              </a:rPr>
              <a:t>・</a:t>
            </a:r>
            <a:r>
              <a:rPr lang="ja-JP" altLang="en-US" dirty="0">
                <a:latin typeface="+mn-ea"/>
              </a:rPr>
              <a:t>まず、これまでの「地理総合」の学習内容や小中学校社会科で行った「地域調査」の経験をふまえ、調査する課題を設定します。</a:t>
            </a:r>
            <a:endParaRPr lang="en-US" altLang="ja-JP" dirty="0">
              <a:latin typeface="+mn-ea"/>
            </a:endParaRPr>
          </a:p>
          <a:p>
            <a:r>
              <a:rPr lang="ja-JP" altLang="en-US" dirty="0">
                <a:latin typeface="+mn-ea"/>
              </a:rPr>
              <a:t>ここでは、「なぜ，空き家が多くなっているのだろうか。どうすれば，空き家問題が解決できるのだろうか」といった課題を生徒が設定したこととします。</a:t>
            </a:r>
            <a:endParaRPr lang="en-US" altLang="ja-JP" dirty="0">
              <a:latin typeface="+mn-ea"/>
            </a:endParaRPr>
          </a:p>
          <a:p>
            <a:r>
              <a:rPr lang="ja-JP" altLang="en-US" dirty="0">
                <a:latin typeface="+mn-ea"/>
              </a:rPr>
              <a:t>・そして、地域調査の事前準備となる事前調査（デスクワーク）を行います。地域の概要や対象となる課題等の調査の全体像を大観することが必要です。</a:t>
            </a:r>
            <a:endParaRPr lang="en-US" altLang="ja-JP" dirty="0">
              <a:latin typeface="+mn-ea"/>
            </a:endParaRPr>
          </a:p>
          <a:p>
            <a:r>
              <a:rPr lang="ja-JP" altLang="en-US" dirty="0">
                <a:latin typeface="+mn-ea"/>
              </a:rPr>
              <a:t>そのために，図書室にある書籍，新聞やインターネット等から入手した資料を基に情報収集を行います。</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5D2050EA-FEDD-4ACB-8F96-ADBF6C708469}" type="slidenum">
              <a:rPr kumimoji="1" lang="ja-JP" altLang="en-US" smtClean="0"/>
              <a:t>9</a:t>
            </a:fld>
            <a:endParaRPr kumimoji="1" lang="ja-JP" altLang="en-US"/>
          </a:p>
        </p:txBody>
      </p:sp>
    </p:spTree>
    <p:extLst>
      <p:ext uri="{BB962C8B-B14F-4D97-AF65-F5344CB8AC3E}">
        <p14:creationId xmlns:p14="http://schemas.microsoft.com/office/powerpoint/2010/main" val="169895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356225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151601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CF67E0-151F-4705-8C91-0D11347F79E7}"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1584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188593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CF67E0-151F-4705-8C91-0D11347F79E7}"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0847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424439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279328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342416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1433512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40281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257798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5842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93585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116754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115238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3666AEC-204E-4BA1-92C8-584CA740255C}"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230970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3666AEC-204E-4BA1-92C8-584CA740255C}" type="datetimeFigureOut">
              <a:rPr kumimoji="1" lang="ja-JP" altLang="en-US" smtClean="0"/>
              <a:t>2024/3/18</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FCF67E0-151F-4705-8C91-0D11347F79E7}" type="slidenum">
              <a:rPr kumimoji="1" lang="ja-JP" altLang="en-US" smtClean="0"/>
              <a:t>‹#›</a:t>
            </a:fld>
            <a:endParaRPr kumimoji="1" lang="ja-JP" altLang="en-US"/>
          </a:p>
        </p:txBody>
      </p:sp>
    </p:spTree>
    <p:extLst>
      <p:ext uri="{BB962C8B-B14F-4D97-AF65-F5344CB8AC3E}">
        <p14:creationId xmlns:p14="http://schemas.microsoft.com/office/powerpoint/2010/main" val="12427337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05ADA4D3-FC85-41BD-A232-B9218671A581}"/>
              </a:ext>
            </a:extLst>
          </p:cNvPr>
          <p:cNvSpPr>
            <a:spLocks noGrp="1"/>
          </p:cNvSpPr>
          <p:nvPr>
            <p:ph type="ctrTitle"/>
          </p:nvPr>
        </p:nvSpPr>
        <p:spPr>
          <a:xfrm>
            <a:off x="1617967" y="1064819"/>
            <a:ext cx="8956067" cy="2364181"/>
          </a:xfrm>
        </p:spPr>
        <p:txBody>
          <a:bodyPr>
            <a:normAutofit fontScale="90000"/>
          </a:bodyPr>
          <a:lstStyle/>
          <a:p>
            <a:pPr algn="ctr"/>
            <a:r>
              <a:rPr lang="ja-JP" altLang="en-US" sz="4000" dirty="0" smtClean="0">
                <a:solidFill>
                  <a:schemeClr val="tx1"/>
                </a:solidFill>
              </a:rPr>
              <a:t>高等学校地理歴史科</a:t>
            </a:r>
            <a:r>
              <a:rPr lang="en-US" altLang="ja-JP" sz="4000" dirty="0" smtClean="0">
                <a:solidFill>
                  <a:schemeClr val="tx1"/>
                </a:solidFill>
              </a:rPr>
              <a:t/>
            </a:r>
            <a:br>
              <a:rPr lang="en-US" altLang="ja-JP" sz="4000" dirty="0" smtClean="0">
                <a:solidFill>
                  <a:schemeClr val="tx1"/>
                </a:solidFill>
              </a:rPr>
            </a:br>
            <a:r>
              <a:rPr lang="ja-JP" altLang="en-US" sz="4000" dirty="0" smtClean="0">
                <a:solidFill>
                  <a:schemeClr val="tx1"/>
                </a:solidFill>
              </a:rPr>
              <a:t>「地理総合」に</a:t>
            </a:r>
            <a:r>
              <a:rPr lang="ja-JP" altLang="en-US" sz="4000" dirty="0">
                <a:solidFill>
                  <a:schemeClr val="tx1"/>
                </a:solidFill>
              </a:rPr>
              <a:t>おける</a:t>
            </a:r>
            <a:r>
              <a:rPr lang="en-US" altLang="ja-JP" sz="4000" dirty="0">
                <a:solidFill>
                  <a:schemeClr val="tx1"/>
                </a:solidFill>
              </a:rPr>
              <a:t/>
            </a:r>
            <a:br>
              <a:rPr lang="en-US" altLang="ja-JP" sz="4000" dirty="0">
                <a:solidFill>
                  <a:schemeClr val="tx1"/>
                </a:solidFill>
              </a:rPr>
            </a:br>
            <a:r>
              <a:rPr lang="ja-JP" altLang="en-US" sz="4000" dirty="0">
                <a:solidFill>
                  <a:schemeClr val="tx1"/>
                </a:solidFill>
              </a:rPr>
              <a:t>探究的な学びのための</a:t>
            </a:r>
            <a:r>
              <a:rPr lang="en-US" altLang="ja-JP" sz="4000" dirty="0">
                <a:solidFill>
                  <a:schemeClr val="tx1"/>
                </a:solidFill>
              </a:rPr>
              <a:t/>
            </a:r>
            <a:br>
              <a:rPr lang="en-US" altLang="ja-JP" sz="4000" dirty="0">
                <a:solidFill>
                  <a:schemeClr val="tx1"/>
                </a:solidFill>
              </a:rPr>
            </a:br>
            <a:r>
              <a:rPr lang="ja-JP" altLang="en-US" sz="4000" dirty="0">
                <a:solidFill>
                  <a:schemeClr val="tx1"/>
                </a:solidFill>
              </a:rPr>
              <a:t>授業づくり</a:t>
            </a:r>
          </a:p>
        </p:txBody>
      </p:sp>
      <p:sp>
        <p:nvSpPr>
          <p:cNvPr id="8" name="字幕 7">
            <a:extLst>
              <a:ext uri="{FF2B5EF4-FFF2-40B4-BE49-F238E27FC236}">
                <a16:creationId xmlns:a16="http://schemas.microsoft.com/office/drawing/2014/main" id="{1DC46986-ECAC-4C21-95CF-D02F4FA04AD5}"/>
              </a:ext>
            </a:extLst>
          </p:cNvPr>
          <p:cNvSpPr>
            <a:spLocks noGrp="1"/>
          </p:cNvSpPr>
          <p:nvPr>
            <p:ph type="subTitle" idx="1"/>
          </p:nvPr>
        </p:nvSpPr>
        <p:spPr>
          <a:xfrm>
            <a:off x="2212532" y="3631924"/>
            <a:ext cx="7766936" cy="589764"/>
          </a:xfrm>
        </p:spPr>
        <p:txBody>
          <a:bodyPr>
            <a:normAutofit lnSpcReduction="10000"/>
          </a:bodyPr>
          <a:lstStyle/>
          <a:p>
            <a:pPr algn="ctr"/>
            <a:r>
              <a:rPr lang="ja-JP" altLang="en-US" sz="3600" dirty="0">
                <a:solidFill>
                  <a:schemeClr val="tx1"/>
                </a:solidFill>
              </a:rPr>
              <a:t>～主体的な学びに向かうために～</a:t>
            </a:r>
          </a:p>
        </p:txBody>
      </p:sp>
    </p:spTree>
    <p:extLst>
      <p:ext uri="{BB962C8B-B14F-4D97-AF65-F5344CB8AC3E}">
        <p14:creationId xmlns:p14="http://schemas.microsoft.com/office/powerpoint/2010/main" val="1098505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91E6639-F11A-4FE6-AB95-00074402CE15}"/>
              </a:ext>
            </a:extLst>
          </p:cNvPr>
          <p:cNvSpPr txBox="1"/>
          <p:nvPr/>
        </p:nvSpPr>
        <p:spPr>
          <a:xfrm>
            <a:off x="2078484" y="1047516"/>
            <a:ext cx="9988368" cy="2000548"/>
          </a:xfrm>
          <a:prstGeom prst="rect">
            <a:avLst/>
          </a:prstGeom>
          <a:noFill/>
        </p:spPr>
        <p:txBody>
          <a:bodyPr wrap="square" rtlCol="0">
            <a:spAutoFit/>
          </a:bodyPr>
          <a:lstStyle/>
          <a:p>
            <a:endParaRPr lang="ja-JP" altLang="en-US" sz="2400" b="1" dirty="0" smtClean="0">
              <a:latin typeface="+mn-ea"/>
            </a:endParaRPr>
          </a:p>
          <a:p>
            <a:r>
              <a:rPr lang="ja-JP" altLang="en-US" sz="2400" dirty="0" smtClean="0">
                <a:latin typeface="+mj-ea"/>
                <a:ea typeface="+mj-ea"/>
              </a:rPr>
              <a:t>　</a:t>
            </a:r>
            <a:r>
              <a:rPr lang="ja-JP" altLang="en-US" sz="2800" b="1" dirty="0" smtClean="0">
                <a:latin typeface="+mj-ea"/>
                <a:ea typeface="+mj-ea"/>
              </a:rPr>
              <a:t>②仮説</a:t>
            </a:r>
            <a:r>
              <a:rPr lang="ja-JP" altLang="en-US" sz="2800" b="1" dirty="0">
                <a:latin typeface="+mj-ea"/>
                <a:ea typeface="+mj-ea"/>
              </a:rPr>
              <a:t>の設定と調査計画の</a:t>
            </a:r>
            <a:r>
              <a:rPr lang="ja-JP" altLang="en-US" sz="2800" b="1" dirty="0" smtClean="0">
                <a:latin typeface="+mj-ea"/>
                <a:ea typeface="+mj-ea"/>
              </a:rPr>
              <a:t>作成</a:t>
            </a:r>
            <a:endParaRPr lang="en-US" altLang="ja-JP" sz="2800" b="1" dirty="0" smtClean="0">
              <a:latin typeface="+mj-ea"/>
              <a:ea typeface="+mj-ea"/>
            </a:endParaRPr>
          </a:p>
          <a:p>
            <a:r>
              <a:rPr lang="ja-JP" altLang="en-US" sz="2400" dirty="0" smtClean="0">
                <a:latin typeface="+mj-ea"/>
                <a:ea typeface="+mj-ea"/>
              </a:rPr>
              <a:t>　　　収集</a:t>
            </a:r>
            <a:r>
              <a:rPr lang="ja-JP" altLang="en-US" sz="2400" dirty="0">
                <a:latin typeface="+mj-ea"/>
                <a:ea typeface="+mj-ea"/>
              </a:rPr>
              <a:t>した情報を</a:t>
            </a:r>
            <a:r>
              <a:rPr lang="ja-JP" altLang="en-US" sz="2400" dirty="0" smtClean="0">
                <a:latin typeface="+mj-ea"/>
                <a:ea typeface="+mj-ea"/>
              </a:rPr>
              <a:t>整理・分析し、</a:t>
            </a:r>
            <a:r>
              <a:rPr lang="ja-JP" altLang="en-US" sz="2400" b="1" u="sng" dirty="0" smtClean="0">
                <a:solidFill>
                  <a:srgbClr val="FF0000"/>
                </a:solidFill>
                <a:latin typeface="+mj-ea"/>
                <a:ea typeface="+mj-ea"/>
              </a:rPr>
              <a:t>課題</a:t>
            </a:r>
            <a:r>
              <a:rPr lang="ja-JP" altLang="en-US" sz="2400" b="1" u="sng" dirty="0">
                <a:solidFill>
                  <a:srgbClr val="FF0000"/>
                </a:solidFill>
                <a:latin typeface="+mj-ea"/>
                <a:ea typeface="+mj-ea"/>
              </a:rPr>
              <a:t>意識に基づいた仮説</a:t>
            </a:r>
            <a:r>
              <a:rPr lang="ja-JP" altLang="en-US" sz="2400" b="1" u="sng" dirty="0" smtClean="0">
                <a:solidFill>
                  <a:srgbClr val="FF0000"/>
                </a:solidFill>
                <a:latin typeface="+mj-ea"/>
                <a:ea typeface="+mj-ea"/>
              </a:rPr>
              <a:t>を設定</a:t>
            </a:r>
            <a:r>
              <a:rPr lang="ja-JP" altLang="en-US" sz="2400" dirty="0" smtClean="0">
                <a:latin typeface="+mj-ea"/>
                <a:ea typeface="+mj-ea"/>
              </a:rPr>
              <a:t>し、　</a:t>
            </a:r>
            <a:endParaRPr lang="en-US" altLang="ja-JP" sz="2400" dirty="0" smtClean="0">
              <a:latin typeface="+mj-ea"/>
              <a:ea typeface="+mj-ea"/>
            </a:endParaRPr>
          </a:p>
          <a:p>
            <a:r>
              <a:rPr lang="ja-JP" altLang="en-US" sz="2400" dirty="0" smtClean="0">
                <a:latin typeface="+mj-ea"/>
                <a:ea typeface="+mj-ea"/>
              </a:rPr>
              <a:t>　　これ</a:t>
            </a:r>
            <a:r>
              <a:rPr lang="ja-JP" altLang="en-US" sz="2400" dirty="0">
                <a:latin typeface="+mj-ea"/>
                <a:ea typeface="+mj-ea"/>
              </a:rPr>
              <a:t>を検証するための調査項目や調査</a:t>
            </a:r>
            <a:r>
              <a:rPr lang="ja-JP" altLang="en-US" sz="2400" dirty="0" smtClean="0">
                <a:latin typeface="+mj-ea"/>
                <a:ea typeface="+mj-ea"/>
              </a:rPr>
              <a:t>対象、調査</a:t>
            </a:r>
            <a:r>
              <a:rPr lang="ja-JP" altLang="en-US" sz="2400" dirty="0">
                <a:latin typeface="+mj-ea"/>
                <a:ea typeface="+mj-ea"/>
              </a:rPr>
              <a:t>方法などを</a:t>
            </a:r>
            <a:r>
              <a:rPr lang="ja-JP" altLang="en-US" sz="2400" dirty="0" smtClean="0">
                <a:latin typeface="+mj-ea"/>
                <a:ea typeface="+mj-ea"/>
              </a:rPr>
              <a:t>吟味し、</a:t>
            </a:r>
            <a:endParaRPr lang="en-US" altLang="ja-JP" sz="2400" dirty="0" smtClean="0">
              <a:latin typeface="+mj-ea"/>
              <a:ea typeface="+mj-ea"/>
            </a:endParaRPr>
          </a:p>
          <a:p>
            <a:r>
              <a:rPr lang="ja-JP" altLang="en-US" sz="2400" dirty="0" smtClean="0">
                <a:latin typeface="+mj-ea"/>
                <a:ea typeface="+mj-ea"/>
              </a:rPr>
              <a:t>　　</a:t>
            </a:r>
            <a:r>
              <a:rPr lang="ja-JP" altLang="en-US" sz="2400" b="1" u="sng" dirty="0" smtClean="0">
                <a:solidFill>
                  <a:srgbClr val="FF0000"/>
                </a:solidFill>
                <a:latin typeface="+mj-ea"/>
                <a:ea typeface="+mj-ea"/>
              </a:rPr>
              <a:t>現地</a:t>
            </a:r>
            <a:r>
              <a:rPr lang="ja-JP" altLang="en-US" sz="2400" b="1" u="sng" dirty="0">
                <a:solidFill>
                  <a:srgbClr val="FF0000"/>
                </a:solidFill>
                <a:latin typeface="+mj-ea"/>
                <a:ea typeface="+mj-ea"/>
              </a:rPr>
              <a:t>調査の計画</a:t>
            </a:r>
            <a:r>
              <a:rPr lang="ja-JP" altLang="en-US" sz="2400" dirty="0">
                <a:latin typeface="+mj-ea"/>
                <a:ea typeface="+mj-ea"/>
              </a:rPr>
              <a:t>を</a:t>
            </a:r>
            <a:r>
              <a:rPr lang="ja-JP" altLang="en-US" sz="2400" dirty="0" smtClean="0">
                <a:latin typeface="+mj-ea"/>
                <a:ea typeface="+mj-ea"/>
              </a:rPr>
              <a:t>立てる</a:t>
            </a:r>
            <a:endParaRPr lang="en-US" altLang="ja-JP" sz="2400" dirty="0" smtClean="0">
              <a:latin typeface="+mj-ea"/>
              <a:ea typeface="+mj-ea"/>
            </a:endParaRPr>
          </a:p>
        </p:txBody>
      </p:sp>
      <p:sp>
        <p:nvSpPr>
          <p:cNvPr id="5" name="タイトル 7">
            <a:extLst>
              <a:ext uri="{FF2B5EF4-FFF2-40B4-BE49-F238E27FC236}">
                <a16:creationId xmlns:a16="http://schemas.microsoft.com/office/drawing/2014/main" id="{E7DE078A-8C7A-4B2F-A262-2496C2061A56}"/>
              </a:ext>
            </a:extLst>
          </p:cNvPr>
          <p:cNvSpPr txBox="1">
            <a:spLocks/>
          </p:cNvSpPr>
          <p:nvPr/>
        </p:nvSpPr>
        <p:spPr>
          <a:xfrm>
            <a:off x="1656027" y="684819"/>
            <a:ext cx="10479697" cy="660400"/>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smtClean="0">
                <a:solidFill>
                  <a:schemeClr val="tx1"/>
                </a:solidFill>
              </a:rPr>
              <a:t>２　Ｃ⑵で期待される生徒の探究する姿</a:t>
            </a:r>
            <a:r>
              <a:rPr lang="ja-JP" altLang="en-US" b="1" dirty="0">
                <a:solidFill>
                  <a:schemeClr val="tx1"/>
                </a:solidFill>
              </a:rPr>
              <a:t>（</a:t>
            </a:r>
            <a:r>
              <a:rPr lang="ja-JP" altLang="en-US" b="1" dirty="0" smtClean="0">
                <a:solidFill>
                  <a:schemeClr val="tx1"/>
                </a:solidFill>
              </a:rPr>
              <a:t>Ｃ⑵の手順）</a:t>
            </a:r>
            <a:endParaRPr lang="ja-JP" altLang="en-US" b="1" dirty="0">
              <a:solidFill>
                <a:schemeClr val="tx1"/>
              </a:solidFill>
            </a:endParaRPr>
          </a:p>
        </p:txBody>
      </p:sp>
      <p:sp>
        <p:nvSpPr>
          <p:cNvPr id="2" name="雲形吹き出し 1"/>
          <p:cNvSpPr/>
          <p:nvPr/>
        </p:nvSpPr>
        <p:spPr>
          <a:xfrm>
            <a:off x="6127095" y="3143097"/>
            <a:ext cx="5593850" cy="1214926"/>
          </a:xfrm>
          <a:prstGeom prst="cloudCallout">
            <a:avLst>
              <a:gd name="adj1" fmla="val -9900"/>
              <a:gd name="adj2" fmla="val -8401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rPr>
              <a:t>農村だけではなく都市でも空き家が発生しているのはなぜだろうか。</a:t>
            </a:r>
            <a:endParaRPr kumimoji="1" lang="ja-JP" altLang="en-US" b="1" dirty="0">
              <a:solidFill>
                <a:schemeClr val="bg1"/>
              </a:solidFill>
            </a:endParaRPr>
          </a:p>
        </p:txBody>
      </p:sp>
      <p:sp>
        <p:nvSpPr>
          <p:cNvPr id="4" name="円/楕円 21"/>
          <p:cNvSpPr/>
          <p:nvPr/>
        </p:nvSpPr>
        <p:spPr>
          <a:xfrm>
            <a:off x="5980610" y="2997765"/>
            <a:ext cx="915265" cy="5534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課題</a:t>
            </a:r>
            <a:endParaRPr kumimoji="1" lang="ja-JP" altLang="en-US" b="1" dirty="0">
              <a:solidFill>
                <a:schemeClr val="tx1"/>
              </a:solidFill>
            </a:endParaRPr>
          </a:p>
        </p:txBody>
      </p:sp>
      <p:sp>
        <p:nvSpPr>
          <p:cNvPr id="3" name="下矢印 2"/>
          <p:cNvSpPr/>
          <p:nvPr/>
        </p:nvSpPr>
        <p:spPr>
          <a:xfrm>
            <a:off x="7838170" y="4496184"/>
            <a:ext cx="2171700" cy="74814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203373" y="5382491"/>
            <a:ext cx="5704609" cy="117417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大都市でも都心などに新しく高層の集合住宅が建てられていることで，都市内部での転居者が増大していることから空き家が増えたのではないか</a:t>
            </a:r>
            <a:endParaRPr kumimoji="1" lang="ja-JP" altLang="en-US" b="1" dirty="0"/>
          </a:p>
        </p:txBody>
      </p:sp>
      <p:sp>
        <p:nvSpPr>
          <p:cNvPr id="8" name="円/楕円 21"/>
          <p:cNvSpPr/>
          <p:nvPr/>
        </p:nvSpPr>
        <p:spPr>
          <a:xfrm>
            <a:off x="5863279" y="5012245"/>
            <a:ext cx="915265" cy="55345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仮説</a:t>
            </a:r>
            <a:endParaRPr kumimoji="1" lang="ja-JP" altLang="en-US" b="1" dirty="0">
              <a:solidFill>
                <a:schemeClr val="bg1"/>
              </a:solidFill>
            </a:endParaRPr>
          </a:p>
        </p:txBody>
      </p:sp>
    </p:spTree>
    <p:extLst>
      <p:ext uri="{BB962C8B-B14F-4D97-AF65-F5344CB8AC3E}">
        <p14:creationId xmlns:p14="http://schemas.microsoft.com/office/powerpoint/2010/main" val="197628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91E6639-F11A-4FE6-AB95-00074402CE15}"/>
              </a:ext>
            </a:extLst>
          </p:cNvPr>
          <p:cNvSpPr txBox="1"/>
          <p:nvPr/>
        </p:nvSpPr>
        <p:spPr>
          <a:xfrm>
            <a:off x="2355176" y="1410355"/>
            <a:ext cx="9687030" cy="1261884"/>
          </a:xfrm>
          <a:prstGeom prst="rect">
            <a:avLst/>
          </a:prstGeom>
          <a:noFill/>
        </p:spPr>
        <p:txBody>
          <a:bodyPr wrap="square" rtlCol="0">
            <a:spAutoFit/>
          </a:bodyPr>
          <a:lstStyle/>
          <a:p>
            <a:r>
              <a:rPr lang="ja-JP" altLang="en-US" sz="2800" b="1" dirty="0" smtClean="0">
                <a:latin typeface="+mn-ea"/>
              </a:rPr>
              <a:t>③現地</a:t>
            </a:r>
            <a:r>
              <a:rPr lang="ja-JP" altLang="en-US" sz="2800" b="1" dirty="0">
                <a:latin typeface="+mn-ea"/>
              </a:rPr>
              <a:t>調査（フィールドワーク</a:t>
            </a:r>
            <a:r>
              <a:rPr lang="ja-JP" altLang="en-US" sz="2800" b="1" dirty="0" smtClean="0">
                <a:latin typeface="+mn-ea"/>
              </a:rPr>
              <a:t>）</a:t>
            </a:r>
            <a:endParaRPr lang="en-US" altLang="ja-JP" sz="2800" b="1" dirty="0" smtClean="0">
              <a:latin typeface="+mn-ea"/>
            </a:endParaRPr>
          </a:p>
          <a:p>
            <a:r>
              <a:rPr lang="ja-JP" altLang="en-US" sz="2400" dirty="0" smtClean="0">
                <a:latin typeface="+mn-ea"/>
              </a:rPr>
              <a:t>　　調査</a:t>
            </a:r>
            <a:r>
              <a:rPr lang="ja-JP" altLang="en-US" sz="2400" dirty="0">
                <a:latin typeface="+mn-ea"/>
              </a:rPr>
              <a:t>の目的や聞き取りしたい事項について整理</a:t>
            </a:r>
            <a:r>
              <a:rPr lang="ja-JP" altLang="en-US" sz="2400" dirty="0" smtClean="0">
                <a:latin typeface="+mn-ea"/>
              </a:rPr>
              <a:t>した上で、事前に　</a:t>
            </a:r>
            <a:endParaRPr lang="en-US" altLang="ja-JP" sz="2400" dirty="0" smtClean="0">
              <a:latin typeface="+mn-ea"/>
            </a:endParaRPr>
          </a:p>
          <a:p>
            <a:r>
              <a:rPr lang="ja-JP" altLang="en-US" sz="2400" dirty="0" smtClean="0">
                <a:latin typeface="+mn-ea"/>
              </a:rPr>
              <a:t>　立てた</a:t>
            </a:r>
            <a:r>
              <a:rPr lang="ja-JP" altLang="en-US" sz="2400" dirty="0">
                <a:latin typeface="+mn-ea"/>
              </a:rPr>
              <a:t>調査計画に</a:t>
            </a:r>
            <a:r>
              <a:rPr lang="ja-JP" altLang="en-US" sz="2400" dirty="0" smtClean="0">
                <a:latin typeface="+mn-ea"/>
              </a:rPr>
              <a:t>基づき、</a:t>
            </a:r>
            <a:r>
              <a:rPr lang="ja-JP" altLang="en-US" sz="2400" b="1" u="sng" dirty="0" smtClean="0">
                <a:solidFill>
                  <a:srgbClr val="FF0000"/>
                </a:solidFill>
                <a:latin typeface="+mn-ea"/>
              </a:rPr>
              <a:t>現地調査を実施</a:t>
            </a:r>
            <a:r>
              <a:rPr lang="ja-JP" altLang="en-US" sz="2400" dirty="0" smtClean="0">
                <a:latin typeface="+mn-ea"/>
              </a:rPr>
              <a:t>する</a:t>
            </a:r>
            <a:endParaRPr lang="en-US" altLang="ja-JP" sz="2400" dirty="0" smtClean="0">
              <a:latin typeface="+mn-ea"/>
            </a:endParaRPr>
          </a:p>
        </p:txBody>
      </p:sp>
      <p:sp>
        <p:nvSpPr>
          <p:cNvPr id="24" name="タイトル 7">
            <a:extLst>
              <a:ext uri="{FF2B5EF4-FFF2-40B4-BE49-F238E27FC236}">
                <a16:creationId xmlns:a16="http://schemas.microsoft.com/office/drawing/2014/main" id="{E7DE078A-8C7A-4B2F-A262-2496C2061A56}"/>
              </a:ext>
            </a:extLst>
          </p:cNvPr>
          <p:cNvSpPr txBox="1">
            <a:spLocks/>
          </p:cNvSpPr>
          <p:nvPr/>
        </p:nvSpPr>
        <p:spPr>
          <a:xfrm>
            <a:off x="1656027" y="684819"/>
            <a:ext cx="10479697" cy="660400"/>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smtClean="0">
                <a:solidFill>
                  <a:schemeClr val="tx1"/>
                </a:solidFill>
              </a:rPr>
              <a:t>２　Ｃ⑵で期待される生徒の探究する姿</a:t>
            </a:r>
            <a:r>
              <a:rPr lang="ja-JP" altLang="en-US" b="1" dirty="0">
                <a:solidFill>
                  <a:schemeClr val="tx1"/>
                </a:solidFill>
              </a:rPr>
              <a:t>（</a:t>
            </a:r>
            <a:r>
              <a:rPr lang="ja-JP" altLang="en-US" b="1" dirty="0" smtClean="0">
                <a:solidFill>
                  <a:schemeClr val="tx1"/>
                </a:solidFill>
              </a:rPr>
              <a:t>Ｃ⑵の手順）</a:t>
            </a:r>
            <a:endParaRPr lang="ja-JP" altLang="en-US" b="1" dirty="0">
              <a:solidFill>
                <a:schemeClr val="tx1"/>
              </a:solidFill>
            </a:endParaRPr>
          </a:p>
        </p:txBody>
      </p:sp>
      <p:sp>
        <p:nvSpPr>
          <p:cNvPr id="4" name="テキスト ボックス 3">
            <a:extLst>
              <a:ext uri="{FF2B5EF4-FFF2-40B4-BE49-F238E27FC236}">
                <a16:creationId xmlns:a16="http://schemas.microsoft.com/office/drawing/2014/main" id="{091E6639-F11A-4FE6-AB95-00074402CE15}"/>
              </a:ext>
            </a:extLst>
          </p:cNvPr>
          <p:cNvSpPr txBox="1"/>
          <p:nvPr/>
        </p:nvSpPr>
        <p:spPr>
          <a:xfrm>
            <a:off x="2355176" y="2949238"/>
            <a:ext cx="9687030" cy="2000548"/>
          </a:xfrm>
          <a:prstGeom prst="rect">
            <a:avLst/>
          </a:prstGeom>
          <a:noFill/>
        </p:spPr>
        <p:txBody>
          <a:bodyPr wrap="square" rtlCol="0">
            <a:spAutoFit/>
          </a:bodyPr>
          <a:lstStyle/>
          <a:p>
            <a:r>
              <a:rPr lang="ja-JP" altLang="en-US" sz="2800" b="1" dirty="0" smtClean="0">
                <a:latin typeface="+mn-ea"/>
              </a:rPr>
              <a:t>④整理、分析</a:t>
            </a:r>
            <a:r>
              <a:rPr lang="ja-JP" altLang="en-US" sz="2800" b="1" dirty="0">
                <a:latin typeface="+mn-ea"/>
              </a:rPr>
              <a:t>（仮説の検証</a:t>
            </a:r>
            <a:r>
              <a:rPr lang="ja-JP" altLang="en-US" sz="2800" b="1" dirty="0" smtClean="0">
                <a:latin typeface="+mn-ea"/>
              </a:rPr>
              <a:t>）</a:t>
            </a:r>
            <a:endParaRPr lang="en-US" altLang="ja-JP" sz="2800" b="1" dirty="0" smtClean="0">
              <a:latin typeface="+mn-ea"/>
            </a:endParaRPr>
          </a:p>
          <a:p>
            <a:r>
              <a:rPr lang="ja-JP" altLang="en-US" sz="2400" dirty="0" smtClean="0">
                <a:latin typeface="+mn-ea"/>
              </a:rPr>
              <a:t>　　</a:t>
            </a:r>
            <a:r>
              <a:rPr lang="ja-JP" altLang="en-US" sz="2400" b="1" u="sng" dirty="0" smtClean="0">
                <a:solidFill>
                  <a:srgbClr val="FF0000"/>
                </a:solidFill>
                <a:latin typeface="+mn-ea"/>
              </a:rPr>
              <a:t>現地</a:t>
            </a:r>
            <a:r>
              <a:rPr lang="ja-JP" altLang="en-US" sz="2400" b="1" u="sng" dirty="0">
                <a:solidFill>
                  <a:srgbClr val="FF0000"/>
                </a:solidFill>
                <a:latin typeface="+mn-ea"/>
              </a:rPr>
              <a:t>調査で収集した資料や聞き取りを行った内容を</a:t>
            </a:r>
            <a:r>
              <a:rPr lang="ja-JP" altLang="en-US" sz="2400" b="1" u="sng" dirty="0" smtClean="0">
                <a:solidFill>
                  <a:srgbClr val="FF0000"/>
                </a:solidFill>
                <a:latin typeface="+mn-ea"/>
              </a:rPr>
              <a:t>まとめ</a:t>
            </a:r>
            <a:r>
              <a:rPr lang="ja-JP" altLang="en-US" sz="2400" dirty="0" smtClean="0">
                <a:latin typeface="+mn-ea"/>
              </a:rPr>
              <a:t>、分</a:t>
            </a:r>
            <a:endParaRPr lang="en-US" altLang="ja-JP" sz="2400" dirty="0" smtClean="0">
              <a:latin typeface="+mn-ea"/>
            </a:endParaRPr>
          </a:p>
          <a:p>
            <a:r>
              <a:rPr lang="ja-JP" altLang="en-US" sz="2400" dirty="0" smtClean="0">
                <a:latin typeface="+mn-ea"/>
              </a:rPr>
              <a:t>　かった</a:t>
            </a:r>
            <a:r>
              <a:rPr lang="ja-JP" altLang="en-US" sz="2400" dirty="0">
                <a:latin typeface="+mn-ea"/>
              </a:rPr>
              <a:t>ことを整理</a:t>
            </a:r>
            <a:r>
              <a:rPr lang="ja-JP" altLang="en-US" sz="2400" dirty="0" smtClean="0">
                <a:latin typeface="+mn-ea"/>
              </a:rPr>
              <a:t>し、</a:t>
            </a:r>
            <a:r>
              <a:rPr lang="ja-JP" altLang="en-US" sz="2400" b="1" u="sng" dirty="0" smtClean="0">
                <a:solidFill>
                  <a:srgbClr val="FF0000"/>
                </a:solidFill>
                <a:latin typeface="+mn-ea"/>
              </a:rPr>
              <a:t>仮説</a:t>
            </a:r>
            <a:r>
              <a:rPr lang="ja-JP" altLang="en-US" sz="2400" b="1" u="sng" dirty="0">
                <a:solidFill>
                  <a:srgbClr val="FF0000"/>
                </a:solidFill>
                <a:latin typeface="+mn-ea"/>
              </a:rPr>
              <a:t>の妥当性を検証</a:t>
            </a:r>
            <a:r>
              <a:rPr lang="ja-JP" altLang="en-US" sz="2400" dirty="0" smtClean="0">
                <a:latin typeface="+mn-ea"/>
              </a:rPr>
              <a:t>しつつ、不十分な</a:t>
            </a:r>
            <a:r>
              <a:rPr lang="ja-JP" altLang="en-US" sz="2400" dirty="0">
                <a:latin typeface="+mn-ea"/>
              </a:rPr>
              <a:t>点に</a:t>
            </a:r>
            <a:r>
              <a:rPr lang="ja-JP" altLang="en-US" sz="2400" dirty="0" err="1" smtClean="0">
                <a:latin typeface="+mn-ea"/>
              </a:rPr>
              <a:t>つ</a:t>
            </a:r>
            <a:endParaRPr lang="en-US" altLang="ja-JP" sz="2400" dirty="0" smtClean="0">
              <a:latin typeface="+mn-ea"/>
            </a:endParaRPr>
          </a:p>
          <a:p>
            <a:r>
              <a:rPr lang="ja-JP" altLang="en-US" sz="2400" dirty="0" smtClean="0">
                <a:latin typeface="+mn-ea"/>
              </a:rPr>
              <a:t>　いては追加調査を行った上で、</a:t>
            </a:r>
            <a:r>
              <a:rPr lang="ja-JP" altLang="en-US" sz="2400" b="1" u="sng" dirty="0" smtClean="0">
                <a:solidFill>
                  <a:srgbClr val="FF0000"/>
                </a:solidFill>
                <a:latin typeface="+mn-ea"/>
              </a:rPr>
              <a:t>場合によっては仮説</a:t>
            </a:r>
            <a:r>
              <a:rPr lang="ja-JP" altLang="en-US" sz="2400" b="1" u="sng" dirty="0">
                <a:solidFill>
                  <a:srgbClr val="FF0000"/>
                </a:solidFill>
                <a:latin typeface="+mn-ea"/>
              </a:rPr>
              <a:t>の修正や新た</a:t>
            </a:r>
            <a:r>
              <a:rPr lang="ja-JP" altLang="en-US" sz="2400" b="1" u="sng" dirty="0" smtClean="0">
                <a:solidFill>
                  <a:srgbClr val="FF0000"/>
                </a:solidFill>
                <a:latin typeface="+mn-ea"/>
              </a:rPr>
              <a:t>な</a:t>
            </a:r>
            <a:endParaRPr lang="en-US" altLang="ja-JP" sz="2400" b="1" u="sng" dirty="0" smtClean="0">
              <a:solidFill>
                <a:srgbClr val="FF0000"/>
              </a:solidFill>
              <a:latin typeface="+mn-ea"/>
            </a:endParaRPr>
          </a:p>
          <a:p>
            <a:r>
              <a:rPr lang="ja-JP" altLang="en-US" sz="2400" b="1" dirty="0" smtClean="0">
                <a:solidFill>
                  <a:srgbClr val="FF0000"/>
                </a:solidFill>
                <a:latin typeface="+mn-ea"/>
              </a:rPr>
              <a:t>　</a:t>
            </a:r>
            <a:r>
              <a:rPr lang="ja-JP" altLang="en-US" sz="2400" b="1" u="sng" dirty="0" smtClean="0">
                <a:solidFill>
                  <a:srgbClr val="FF0000"/>
                </a:solidFill>
                <a:latin typeface="+mn-ea"/>
              </a:rPr>
              <a:t>課題</a:t>
            </a:r>
            <a:r>
              <a:rPr lang="ja-JP" altLang="en-US" sz="2400" b="1" u="sng" dirty="0">
                <a:solidFill>
                  <a:srgbClr val="FF0000"/>
                </a:solidFill>
                <a:latin typeface="+mn-ea"/>
              </a:rPr>
              <a:t>設定</a:t>
            </a:r>
            <a:r>
              <a:rPr lang="ja-JP" altLang="en-US" sz="2400" dirty="0">
                <a:latin typeface="+mn-ea"/>
              </a:rPr>
              <a:t>を</a:t>
            </a:r>
            <a:r>
              <a:rPr lang="ja-JP" altLang="en-US" sz="2400" dirty="0" smtClean="0">
                <a:latin typeface="+mn-ea"/>
              </a:rPr>
              <a:t>行う</a:t>
            </a:r>
            <a:endParaRPr lang="en-US" altLang="ja-JP" sz="2400" dirty="0" smtClean="0">
              <a:latin typeface="+mn-ea"/>
            </a:endParaRPr>
          </a:p>
        </p:txBody>
      </p:sp>
      <p:sp>
        <p:nvSpPr>
          <p:cNvPr id="5" name="雲形吹き出し 4"/>
          <p:cNvSpPr/>
          <p:nvPr/>
        </p:nvSpPr>
        <p:spPr>
          <a:xfrm>
            <a:off x="5950450" y="4721186"/>
            <a:ext cx="5593850" cy="1214926"/>
          </a:xfrm>
          <a:prstGeom prst="cloudCallout">
            <a:avLst>
              <a:gd name="adj1" fmla="val 13691"/>
              <a:gd name="adj2" fmla="val -12591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rPr>
              <a:t>得た情報や資料を地図化</a:t>
            </a:r>
            <a:r>
              <a:rPr lang="ja-JP" altLang="en-US" b="1" dirty="0" smtClean="0">
                <a:solidFill>
                  <a:schemeClr val="bg1"/>
                </a:solidFill>
              </a:rPr>
              <a:t>し、それ</a:t>
            </a:r>
            <a:r>
              <a:rPr lang="ja-JP" altLang="en-US" b="1" dirty="0">
                <a:solidFill>
                  <a:schemeClr val="bg1"/>
                </a:solidFill>
              </a:rPr>
              <a:t>を基にして図表を作成</a:t>
            </a:r>
            <a:endParaRPr kumimoji="1" lang="ja-JP" altLang="en-US" b="1" dirty="0">
              <a:solidFill>
                <a:schemeClr val="bg1"/>
              </a:solidFill>
            </a:endParaRPr>
          </a:p>
        </p:txBody>
      </p:sp>
      <p:sp>
        <p:nvSpPr>
          <p:cNvPr id="8" name="角丸四角形 7"/>
          <p:cNvSpPr/>
          <p:nvPr/>
        </p:nvSpPr>
        <p:spPr>
          <a:xfrm>
            <a:off x="4229099" y="6053079"/>
            <a:ext cx="7315201" cy="53475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n-ea"/>
              </a:rPr>
              <a:t>→</a:t>
            </a:r>
            <a:r>
              <a:rPr lang="en-US" altLang="ja-JP" sz="2400" b="1" dirty="0">
                <a:solidFill>
                  <a:schemeClr val="bg1"/>
                </a:solidFill>
                <a:latin typeface="+mn-ea"/>
              </a:rPr>
              <a:t> A⑴</a:t>
            </a:r>
            <a:r>
              <a:rPr lang="ja-JP" altLang="en-US" sz="2400" b="1" dirty="0">
                <a:solidFill>
                  <a:schemeClr val="bg1"/>
                </a:solidFill>
                <a:latin typeface="+mn-ea"/>
              </a:rPr>
              <a:t>～</a:t>
            </a:r>
            <a:r>
              <a:rPr lang="en-US" altLang="ja-JP" sz="2400" b="1" dirty="0">
                <a:solidFill>
                  <a:schemeClr val="bg1"/>
                </a:solidFill>
                <a:latin typeface="+mn-ea"/>
              </a:rPr>
              <a:t>C⑴</a:t>
            </a:r>
            <a:r>
              <a:rPr lang="ja-JP" altLang="en-US" sz="2400" b="1" dirty="0">
                <a:solidFill>
                  <a:schemeClr val="bg1"/>
                </a:solidFill>
                <a:latin typeface="+mn-ea"/>
              </a:rPr>
              <a:t>で身に付けた資質・能力を発揮させる</a:t>
            </a:r>
          </a:p>
        </p:txBody>
      </p:sp>
    </p:spTree>
    <p:extLst>
      <p:ext uri="{BB962C8B-B14F-4D97-AF65-F5344CB8AC3E}">
        <p14:creationId xmlns:p14="http://schemas.microsoft.com/office/powerpoint/2010/main" val="67953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91E6639-F11A-4FE6-AB95-00074402CE15}"/>
              </a:ext>
            </a:extLst>
          </p:cNvPr>
          <p:cNvSpPr txBox="1"/>
          <p:nvPr/>
        </p:nvSpPr>
        <p:spPr>
          <a:xfrm>
            <a:off x="2355176" y="1410355"/>
            <a:ext cx="9687030" cy="1631216"/>
          </a:xfrm>
          <a:prstGeom prst="rect">
            <a:avLst/>
          </a:prstGeom>
          <a:noFill/>
        </p:spPr>
        <p:txBody>
          <a:bodyPr wrap="square" rtlCol="0">
            <a:spAutoFit/>
          </a:bodyPr>
          <a:lstStyle/>
          <a:p>
            <a:r>
              <a:rPr lang="ja-JP" altLang="en-US" sz="2800" b="1" dirty="0" smtClean="0">
                <a:latin typeface="+mn-ea"/>
              </a:rPr>
              <a:t>３　発表</a:t>
            </a:r>
            <a:endParaRPr lang="en-US" altLang="ja-JP" sz="2800" b="1" dirty="0" smtClean="0">
              <a:latin typeface="+mn-ea"/>
            </a:endParaRPr>
          </a:p>
          <a:p>
            <a:r>
              <a:rPr lang="ja-JP" altLang="en-US" sz="2400" dirty="0" smtClean="0">
                <a:latin typeface="+mn-ea"/>
              </a:rPr>
              <a:t>　　調査</a:t>
            </a:r>
            <a:r>
              <a:rPr lang="ja-JP" altLang="en-US" sz="2400" dirty="0">
                <a:latin typeface="+mn-ea"/>
              </a:rPr>
              <a:t>内容を発表</a:t>
            </a:r>
            <a:r>
              <a:rPr lang="ja-JP" altLang="en-US" sz="2400" dirty="0" smtClean="0">
                <a:latin typeface="+mn-ea"/>
              </a:rPr>
              <a:t>し、さらに</a:t>
            </a:r>
            <a:r>
              <a:rPr lang="ja-JP" altLang="en-US" sz="2400" dirty="0">
                <a:latin typeface="+mn-ea"/>
              </a:rPr>
              <a:t>調査結果を</a:t>
            </a:r>
            <a:r>
              <a:rPr lang="ja-JP" altLang="en-US" sz="2400" dirty="0" smtClean="0">
                <a:latin typeface="+mn-ea"/>
              </a:rPr>
              <a:t>受けて、課題解決の</a:t>
            </a:r>
            <a:r>
              <a:rPr lang="ja-JP" altLang="en-US" sz="2400" dirty="0">
                <a:latin typeface="+mn-ea"/>
              </a:rPr>
              <a:t>方策</a:t>
            </a:r>
            <a:r>
              <a:rPr lang="ja-JP" altLang="en-US" sz="2400" dirty="0" smtClean="0">
                <a:latin typeface="+mn-ea"/>
              </a:rPr>
              <a:t>を</a:t>
            </a:r>
            <a:endParaRPr lang="en-US" altLang="ja-JP" sz="2400" dirty="0" smtClean="0">
              <a:latin typeface="+mn-ea"/>
            </a:endParaRPr>
          </a:p>
          <a:p>
            <a:r>
              <a:rPr lang="ja-JP" altLang="en-US" sz="2400" dirty="0" smtClean="0">
                <a:latin typeface="+mn-ea"/>
              </a:rPr>
              <a:t>　全体</a:t>
            </a:r>
            <a:r>
              <a:rPr lang="ja-JP" altLang="en-US" sz="2400" dirty="0">
                <a:latin typeface="+mn-ea"/>
              </a:rPr>
              <a:t>で討論</a:t>
            </a:r>
            <a:r>
              <a:rPr lang="ja-JP" altLang="en-US" sz="2400" dirty="0" smtClean="0">
                <a:latin typeface="+mn-ea"/>
              </a:rPr>
              <a:t>し、方策</a:t>
            </a:r>
            <a:r>
              <a:rPr lang="ja-JP" altLang="en-US" sz="2400" dirty="0">
                <a:latin typeface="+mn-ea"/>
              </a:rPr>
              <a:t>の評価を</a:t>
            </a:r>
            <a:r>
              <a:rPr lang="ja-JP" altLang="en-US" sz="2400" dirty="0" smtClean="0">
                <a:latin typeface="+mn-ea"/>
              </a:rPr>
              <a:t>行い、</a:t>
            </a:r>
            <a:r>
              <a:rPr lang="ja-JP" altLang="en-US" sz="2400" b="1" u="sng" dirty="0" smtClean="0">
                <a:solidFill>
                  <a:srgbClr val="FF0000"/>
                </a:solidFill>
                <a:latin typeface="+mn-ea"/>
              </a:rPr>
              <a:t>地域</a:t>
            </a:r>
            <a:r>
              <a:rPr lang="ja-JP" altLang="en-US" sz="2400" b="1" u="sng" dirty="0">
                <a:solidFill>
                  <a:srgbClr val="FF0000"/>
                </a:solidFill>
                <a:latin typeface="+mn-ea"/>
              </a:rPr>
              <a:t>を改善するための提言と</a:t>
            </a:r>
            <a:r>
              <a:rPr lang="ja-JP" altLang="en-US" sz="2400" b="1" u="sng" dirty="0" smtClean="0">
                <a:solidFill>
                  <a:srgbClr val="FF0000"/>
                </a:solidFill>
                <a:latin typeface="+mn-ea"/>
              </a:rPr>
              <a:t>し</a:t>
            </a:r>
            <a:endParaRPr lang="en-US" altLang="ja-JP" sz="2400" b="1" u="sng" dirty="0" smtClean="0">
              <a:solidFill>
                <a:srgbClr val="FF0000"/>
              </a:solidFill>
              <a:latin typeface="+mn-ea"/>
            </a:endParaRPr>
          </a:p>
          <a:p>
            <a:r>
              <a:rPr lang="ja-JP" altLang="en-US" sz="2400" b="1" dirty="0" smtClean="0">
                <a:solidFill>
                  <a:srgbClr val="FF0000"/>
                </a:solidFill>
                <a:latin typeface="+mn-ea"/>
              </a:rPr>
              <a:t>　</a:t>
            </a:r>
            <a:r>
              <a:rPr lang="ja-JP" altLang="en-US" sz="2400" b="1" u="sng" dirty="0" err="1" smtClean="0">
                <a:solidFill>
                  <a:srgbClr val="FF0000"/>
                </a:solidFill>
                <a:latin typeface="+mn-ea"/>
              </a:rPr>
              <a:t>て</a:t>
            </a:r>
            <a:r>
              <a:rPr lang="ja-JP" altLang="en-US" sz="2400" b="1" u="sng" dirty="0" smtClean="0">
                <a:solidFill>
                  <a:srgbClr val="FF0000"/>
                </a:solidFill>
                <a:latin typeface="+mn-ea"/>
              </a:rPr>
              <a:t>まとめる</a:t>
            </a:r>
            <a:r>
              <a:rPr lang="ja-JP" altLang="en-US" sz="2400" b="1" dirty="0" smtClean="0">
                <a:latin typeface="+mn-ea"/>
              </a:rPr>
              <a:t>　</a:t>
            </a:r>
            <a:endParaRPr kumimoji="1" lang="en-US" altLang="ja-JP" sz="2400" b="1" dirty="0">
              <a:latin typeface="+mn-ea"/>
            </a:endParaRPr>
          </a:p>
        </p:txBody>
      </p:sp>
      <p:sp>
        <p:nvSpPr>
          <p:cNvPr id="24" name="タイトル 7">
            <a:extLst>
              <a:ext uri="{FF2B5EF4-FFF2-40B4-BE49-F238E27FC236}">
                <a16:creationId xmlns:a16="http://schemas.microsoft.com/office/drawing/2014/main" id="{E7DE078A-8C7A-4B2F-A262-2496C2061A56}"/>
              </a:ext>
            </a:extLst>
          </p:cNvPr>
          <p:cNvSpPr txBox="1">
            <a:spLocks/>
          </p:cNvSpPr>
          <p:nvPr/>
        </p:nvSpPr>
        <p:spPr>
          <a:xfrm>
            <a:off x="1656027" y="684819"/>
            <a:ext cx="10479697" cy="660400"/>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smtClean="0">
                <a:solidFill>
                  <a:schemeClr val="tx1"/>
                </a:solidFill>
              </a:rPr>
              <a:t>２　Ｃ⑵で期待される生徒の探究する姿</a:t>
            </a:r>
            <a:r>
              <a:rPr lang="ja-JP" altLang="en-US" b="1" dirty="0">
                <a:solidFill>
                  <a:schemeClr val="tx1"/>
                </a:solidFill>
              </a:rPr>
              <a:t>（</a:t>
            </a:r>
            <a:r>
              <a:rPr lang="ja-JP" altLang="en-US" b="1" dirty="0" smtClean="0">
                <a:solidFill>
                  <a:schemeClr val="tx1"/>
                </a:solidFill>
              </a:rPr>
              <a:t>Ｃ⑵の手順）</a:t>
            </a:r>
            <a:endParaRPr lang="ja-JP" altLang="en-US" b="1" dirty="0">
              <a:solidFill>
                <a:schemeClr val="tx1"/>
              </a:solidFill>
            </a:endParaRPr>
          </a:p>
        </p:txBody>
      </p:sp>
      <p:sp>
        <p:nvSpPr>
          <p:cNvPr id="4" name="角丸四角形 3"/>
          <p:cNvSpPr/>
          <p:nvPr/>
        </p:nvSpPr>
        <p:spPr>
          <a:xfrm>
            <a:off x="3532909" y="3041571"/>
            <a:ext cx="6826827" cy="168332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rPr>
              <a:t>調査過程の説明や課題と解決に向けた提言をする機会を設ける</a:t>
            </a:r>
          </a:p>
          <a:p>
            <a:r>
              <a:rPr lang="ja-JP" altLang="en-US" b="1" dirty="0">
                <a:solidFill>
                  <a:schemeClr val="bg1"/>
                </a:solidFill>
              </a:rPr>
              <a:t>・取材先への謝辞、報告</a:t>
            </a:r>
          </a:p>
          <a:p>
            <a:r>
              <a:rPr lang="ja-JP" altLang="en-US" b="1" dirty="0">
                <a:solidFill>
                  <a:schemeClr val="bg1"/>
                </a:solidFill>
              </a:rPr>
              <a:t>・文化祭での発表</a:t>
            </a:r>
          </a:p>
          <a:p>
            <a:r>
              <a:rPr lang="ja-JP" altLang="en-US" b="1" dirty="0">
                <a:solidFill>
                  <a:schemeClr val="bg1"/>
                </a:solidFill>
              </a:rPr>
              <a:t>・学校ホームページへの公開</a:t>
            </a:r>
          </a:p>
          <a:p>
            <a:r>
              <a:rPr lang="ja-JP" altLang="en-US" b="1" dirty="0">
                <a:solidFill>
                  <a:schemeClr val="bg1"/>
                </a:solidFill>
              </a:rPr>
              <a:t>・地域の行事などでの発表や意見交換　等</a:t>
            </a:r>
            <a:endParaRPr kumimoji="1" lang="ja-JP" altLang="en-US" b="1" dirty="0">
              <a:solidFill>
                <a:schemeClr val="bg1"/>
              </a:solidFill>
            </a:endParaRPr>
          </a:p>
        </p:txBody>
      </p:sp>
      <p:sp>
        <p:nvSpPr>
          <p:cNvPr id="2" name="正方形/長方形 1"/>
          <p:cNvSpPr/>
          <p:nvPr/>
        </p:nvSpPr>
        <p:spPr>
          <a:xfrm>
            <a:off x="2732808" y="4880761"/>
            <a:ext cx="9050482" cy="170707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400" b="1" dirty="0">
                <a:solidFill>
                  <a:schemeClr val="bg1"/>
                </a:solidFill>
                <a:latin typeface="+mn-ea"/>
              </a:rPr>
              <a:t>「地理総合」のまとめとなるこの中項目の学習</a:t>
            </a:r>
            <a:r>
              <a:rPr lang="ja-JP" altLang="en-US" sz="2400" b="1" dirty="0" smtClean="0">
                <a:solidFill>
                  <a:schemeClr val="bg1"/>
                </a:solidFill>
                <a:latin typeface="+mn-ea"/>
              </a:rPr>
              <a:t>は、生活圏</a:t>
            </a:r>
            <a:r>
              <a:rPr lang="ja-JP" altLang="en-US" sz="2400" b="1" dirty="0">
                <a:solidFill>
                  <a:schemeClr val="bg1"/>
                </a:solidFill>
                <a:latin typeface="+mn-ea"/>
              </a:rPr>
              <a:t>の課題の解決に向けた取組を</a:t>
            </a:r>
            <a:r>
              <a:rPr lang="ja-JP" altLang="en-US" sz="2400" b="1" dirty="0" smtClean="0">
                <a:solidFill>
                  <a:schemeClr val="bg1"/>
                </a:solidFill>
                <a:latin typeface="+mn-ea"/>
              </a:rPr>
              <a:t>考察、構想</a:t>
            </a:r>
            <a:r>
              <a:rPr lang="ja-JP" altLang="en-US" sz="2400" b="1" dirty="0">
                <a:solidFill>
                  <a:schemeClr val="bg1"/>
                </a:solidFill>
                <a:latin typeface="+mn-ea"/>
              </a:rPr>
              <a:t>すること</a:t>
            </a:r>
            <a:r>
              <a:rPr lang="ja-JP" altLang="en-US" sz="2400" b="1" dirty="0" smtClean="0">
                <a:solidFill>
                  <a:schemeClr val="bg1"/>
                </a:solidFill>
                <a:latin typeface="+mn-ea"/>
              </a:rPr>
              <a:t>で、日本</a:t>
            </a:r>
            <a:r>
              <a:rPr lang="ja-JP" altLang="en-US" sz="2400" b="1" dirty="0">
                <a:solidFill>
                  <a:schemeClr val="bg1"/>
                </a:solidFill>
                <a:latin typeface="+mn-ea"/>
              </a:rPr>
              <a:t>や世界の諸課題を考察</a:t>
            </a:r>
            <a:r>
              <a:rPr lang="ja-JP" altLang="en-US" sz="2400" b="1" dirty="0" smtClean="0">
                <a:solidFill>
                  <a:schemeClr val="bg1"/>
                </a:solidFill>
                <a:latin typeface="+mn-ea"/>
              </a:rPr>
              <a:t>し、本</a:t>
            </a:r>
            <a:r>
              <a:rPr lang="ja-JP" altLang="en-US" sz="2400" b="1" dirty="0">
                <a:solidFill>
                  <a:schemeClr val="bg1"/>
                </a:solidFill>
                <a:latin typeface="+mn-ea"/>
              </a:rPr>
              <a:t>の国土像を探究する</a:t>
            </a:r>
            <a:r>
              <a:rPr lang="ja-JP" altLang="en-US" sz="2400" b="1" u="sng" dirty="0">
                <a:solidFill>
                  <a:srgbClr val="FF0000"/>
                </a:solidFill>
                <a:latin typeface="+mn-ea"/>
              </a:rPr>
              <a:t>「地理探究」での学習とも結び付く位置付け</a:t>
            </a:r>
            <a:r>
              <a:rPr lang="ja-JP" altLang="en-US" sz="2400" b="1" dirty="0">
                <a:solidFill>
                  <a:schemeClr val="bg1"/>
                </a:solidFill>
                <a:latin typeface="+mn-ea"/>
              </a:rPr>
              <a:t>となる</a:t>
            </a:r>
            <a:r>
              <a:rPr lang="ja-JP" altLang="en-US" sz="2400" b="1" dirty="0" smtClean="0">
                <a:solidFill>
                  <a:schemeClr val="bg1"/>
                </a:solidFill>
                <a:latin typeface="+mn-ea"/>
              </a:rPr>
              <a:t>。</a:t>
            </a:r>
            <a:endParaRPr kumimoji="1" lang="ja-JP" altLang="en-US" sz="2400" b="1" dirty="0">
              <a:solidFill>
                <a:schemeClr val="bg1"/>
              </a:solidFill>
              <a:latin typeface="+mn-ea"/>
            </a:endParaRPr>
          </a:p>
        </p:txBody>
      </p:sp>
    </p:spTree>
    <p:extLst>
      <p:ext uri="{BB962C8B-B14F-4D97-AF65-F5344CB8AC3E}">
        <p14:creationId xmlns:p14="http://schemas.microsoft.com/office/powerpoint/2010/main" val="267782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587155" y="728430"/>
            <a:ext cx="8596668" cy="660400"/>
          </a:xfrm>
        </p:spPr>
        <p:txBody>
          <a:bodyPr/>
          <a:lstStyle/>
          <a:p>
            <a:r>
              <a:rPr lang="ja-JP" altLang="en-US" b="1" dirty="0" smtClean="0">
                <a:solidFill>
                  <a:schemeClr val="tx1"/>
                </a:solidFill>
              </a:rPr>
              <a:t>３　研究</a:t>
            </a:r>
            <a:r>
              <a:rPr lang="ja-JP" altLang="en-US" b="1" dirty="0">
                <a:solidFill>
                  <a:schemeClr val="tx1"/>
                </a:solidFill>
              </a:rPr>
              <a:t>授業の概要</a:t>
            </a:r>
          </a:p>
        </p:txBody>
      </p:sp>
      <p:sp>
        <p:nvSpPr>
          <p:cNvPr id="10" name="テキスト ボックス 9">
            <a:extLst>
              <a:ext uri="{FF2B5EF4-FFF2-40B4-BE49-F238E27FC236}">
                <a16:creationId xmlns:a16="http://schemas.microsoft.com/office/drawing/2014/main" id="{091E6639-F11A-4FE6-AB95-00074402CE15}"/>
              </a:ext>
            </a:extLst>
          </p:cNvPr>
          <p:cNvSpPr txBox="1"/>
          <p:nvPr/>
        </p:nvSpPr>
        <p:spPr>
          <a:xfrm>
            <a:off x="1804682" y="1388830"/>
            <a:ext cx="10113516" cy="3539430"/>
          </a:xfrm>
          <a:prstGeom prst="rect">
            <a:avLst/>
          </a:prstGeom>
          <a:noFill/>
        </p:spPr>
        <p:txBody>
          <a:bodyPr wrap="square" rtlCol="0">
            <a:spAutoFit/>
          </a:bodyPr>
          <a:lstStyle/>
          <a:p>
            <a:r>
              <a:rPr kumimoji="1" lang="ja-JP" altLang="en-US" sz="2800" dirty="0">
                <a:latin typeface="+mj-ea"/>
                <a:ea typeface="+mj-ea"/>
              </a:rPr>
              <a:t>１　科目名　</a:t>
            </a:r>
            <a:r>
              <a:rPr kumimoji="1" lang="ja-JP" altLang="en-US" sz="2800" dirty="0" smtClean="0">
                <a:latin typeface="+mj-ea"/>
                <a:ea typeface="+mj-ea"/>
              </a:rPr>
              <a:t>地理総合</a:t>
            </a:r>
            <a:endParaRPr kumimoji="1" lang="en-US" altLang="ja-JP" sz="2800" dirty="0">
              <a:latin typeface="+mj-ea"/>
              <a:ea typeface="+mj-ea"/>
            </a:endParaRPr>
          </a:p>
          <a:p>
            <a:r>
              <a:rPr kumimoji="1" lang="ja-JP" altLang="en-US" sz="2800" dirty="0">
                <a:latin typeface="+mj-ea"/>
                <a:ea typeface="+mj-ea"/>
              </a:rPr>
              <a:t>２　単元名　</a:t>
            </a:r>
            <a:r>
              <a:rPr lang="ja-JP" altLang="en-US" sz="2800" dirty="0" smtClean="0"/>
              <a:t>理想</a:t>
            </a:r>
            <a:r>
              <a:rPr lang="ja-JP" altLang="en-US" sz="2800" dirty="0"/>
              <a:t>の生活圏を</a:t>
            </a:r>
            <a:r>
              <a:rPr lang="ja-JP" altLang="en-US" sz="2800" dirty="0" smtClean="0"/>
              <a:t>考えよう</a:t>
            </a:r>
            <a:endParaRPr lang="en-US" altLang="ja-JP" sz="2800" dirty="0"/>
          </a:p>
          <a:p>
            <a:r>
              <a:rPr kumimoji="1" lang="ja-JP" altLang="en-US" sz="2800" dirty="0" smtClean="0">
                <a:latin typeface="+mj-ea"/>
                <a:ea typeface="+mj-ea"/>
              </a:rPr>
              <a:t>　　　　　　</a:t>
            </a:r>
            <a:r>
              <a:rPr kumimoji="1" lang="en-US" altLang="ja-JP" sz="2800" dirty="0" smtClean="0">
                <a:latin typeface="+mj-ea"/>
                <a:ea typeface="+mj-ea"/>
              </a:rPr>
              <a:t>【</a:t>
            </a:r>
            <a:r>
              <a:rPr kumimoji="1" lang="ja-JP" altLang="en-US" sz="2800" dirty="0" smtClean="0">
                <a:latin typeface="+mj-ea"/>
                <a:ea typeface="+mj-ea"/>
              </a:rPr>
              <a:t>中項目Ｃ⑵ </a:t>
            </a:r>
            <a:r>
              <a:rPr lang="ja-JP" altLang="en-US" sz="2800" dirty="0" smtClean="0">
                <a:latin typeface="+mj-ea"/>
                <a:ea typeface="+mj-ea"/>
              </a:rPr>
              <a:t>生活圏</a:t>
            </a:r>
            <a:r>
              <a:rPr lang="ja-JP" altLang="en-US" sz="2800" dirty="0">
                <a:latin typeface="+mj-ea"/>
                <a:ea typeface="+mj-ea"/>
              </a:rPr>
              <a:t>の調査と地域の展望 </a:t>
            </a:r>
            <a:r>
              <a:rPr kumimoji="1" lang="en-US" altLang="ja-JP" sz="2800" dirty="0" smtClean="0">
                <a:latin typeface="+mj-ea"/>
                <a:ea typeface="+mj-ea"/>
              </a:rPr>
              <a:t>】</a:t>
            </a:r>
            <a:endParaRPr kumimoji="1" lang="en-US" altLang="ja-JP" sz="2800" dirty="0">
              <a:latin typeface="+mj-ea"/>
              <a:ea typeface="+mj-ea"/>
            </a:endParaRPr>
          </a:p>
          <a:p>
            <a:r>
              <a:rPr kumimoji="1" lang="ja-JP" altLang="en-US" sz="2800" dirty="0">
                <a:latin typeface="+mj-ea"/>
                <a:ea typeface="+mj-ea"/>
              </a:rPr>
              <a:t>３　本　時　</a:t>
            </a:r>
            <a:r>
              <a:rPr lang="ja-JP" altLang="en-US" sz="2800" dirty="0" smtClean="0"/>
              <a:t>生活圏</a:t>
            </a:r>
            <a:r>
              <a:rPr lang="ja-JP" altLang="en-US" sz="2800" dirty="0"/>
              <a:t>に見られる</a:t>
            </a:r>
            <a:r>
              <a:rPr lang="ja-JP" altLang="en-US" sz="2800" dirty="0" smtClean="0"/>
              <a:t>課題の設定 </a:t>
            </a:r>
            <a:r>
              <a:rPr lang="ja-JP" altLang="en-US" sz="2800" dirty="0"/>
              <a:t>	</a:t>
            </a:r>
          </a:p>
          <a:p>
            <a:r>
              <a:rPr kumimoji="1" lang="ja-JP" altLang="en-US" sz="2800" dirty="0" smtClean="0">
                <a:latin typeface="+mj-ea"/>
                <a:ea typeface="+mj-ea"/>
              </a:rPr>
              <a:t>４</a:t>
            </a:r>
            <a:r>
              <a:rPr kumimoji="1" lang="ja-JP" altLang="en-US" sz="2800" dirty="0">
                <a:latin typeface="+mj-ea"/>
                <a:ea typeface="+mj-ea"/>
              </a:rPr>
              <a:t>　ねらい　</a:t>
            </a:r>
            <a:endParaRPr kumimoji="1" lang="en-US" altLang="ja-JP" sz="2800" dirty="0">
              <a:latin typeface="+mj-ea"/>
              <a:ea typeface="+mj-ea"/>
            </a:endParaRPr>
          </a:p>
          <a:p>
            <a:r>
              <a:rPr lang="ja-JP" altLang="en-US" sz="2800" dirty="0" smtClean="0"/>
              <a:t>　・</a:t>
            </a:r>
            <a:r>
              <a:rPr lang="ja-JP" altLang="ja-JP" sz="2800" dirty="0"/>
              <a:t>生活圏の理想と現状のずれや隔たりを考察</a:t>
            </a:r>
            <a:r>
              <a:rPr lang="ja-JP" altLang="ja-JP" sz="2800" dirty="0" smtClean="0"/>
              <a:t>する</a:t>
            </a:r>
            <a:r>
              <a:rPr lang="ja-JP" altLang="en-US" sz="2800" dirty="0" smtClean="0"/>
              <a:t>ことを通　</a:t>
            </a:r>
            <a:endParaRPr lang="en-US" altLang="ja-JP" sz="2800" dirty="0" smtClean="0"/>
          </a:p>
          <a:p>
            <a:r>
              <a:rPr lang="ja-JP" altLang="en-US" sz="2800" dirty="0" smtClean="0"/>
              <a:t>　　し、</a:t>
            </a:r>
            <a:r>
              <a:rPr lang="ja-JP" altLang="ja-JP" sz="2800" dirty="0" smtClean="0"/>
              <a:t>学習者が</a:t>
            </a:r>
            <a:r>
              <a:rPr lang="ja-JP" altLang="en-US" sz="2800" dirty="0" smtClean="0"/>
              <a:t>地域</a:t>
            </a:r>
            <a:r>
              <a:rPr lang="ja-JP" altLang="en-US" sz="2800" dirty="0"/>
              <a:t>社会の持続性に着目し、</a:t>
            </a:r>
            <a:r>
              <a:rPr lang="ja-JP" altLang="en-US" sz="2800" dirty="0" smtClean="0"/>
              <a:t>深刻さや</a:t>
            </a:r>
            <a:r>
              <a:rPr lang="ja-JP" altLang="en-US" sz="2800" dirty="0" smtClean="0"/>
              <a:t>重要　　</a:t>
            </a:r>
            <a:endParaRPr lang="en-US" altLang="ja-JP" sz="2800" dirty="0" smtClean="0"/>
          </a:p>
          <a:p>
            <a:r>
              <a:rPr lang="ja-JP" altLang="en-US" sz="2800" dirty="0" smtClean="0"/>
              <a:t>　　性</a:t>
            </a:r>
            <a:r>
              <a:rPr lang="ja-JP" altLang="en-US" sz="2800" dirty="0"/>
              <a:t>といった根拠を基に</a:t>
            </a:r>
            <a:r>
              <a:rPr lang="ja-JP" altLang="en-US" sz="2800" dirty="0" smtClean="0"/>
              <a:t>した適切な課題を設定する。</a:t>
            </a:r>
            <a:endParaRPr lang="ja-JP" altLang="en-US" sz="2800" dirty="0"/>
          </a:p>
        </p:txBody>
      </p:sp>
    </p:spTree>
    <p:extLst>
      <p:ext uri="{BB962C8B-B14F-4D97-AF65-F5344CB8AC3E}">
        <p14:creationId xmlns:p14="http://schemas.microsoft.com/office/powerpoint/2010/main" val="2363599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587155" y="728430"/>
            <a:ext cx="8596668" cy="660400"/>
          </a:xfrm>
        </p:spPr>
        <p:txBody>
          <a:bodyPr/>
          <a:lstStyle/>
          <a:p>
            <a:r>
              <a:rPr lang="ja-JP" altLang="en-US" b="1" dirty="0" smtClean="0">
                <a:solidFill>
                  <a:schemeClr val="tx1"/>
                </a:solidFill>
              </a:rPr>
              <a:t>４　研究</a:t>
            </a:r>
            <a:r>
              <a:rPr lang="ja-JP" altLang="en-US" b="1" dirty="0">
                <a:solidFill>
                  <a:schemeClr val="tx1"/>
                </a:solidFill>
              </a:rPr>
              <a:t>授業</a:t>
            </a:r>
            <a:r>
              <a:rPr lang="ja-JP" altLang="en-US" b="1" dirty="0" smtClean="0">
                <a:solidFill>
                  <a:schemeClr val="tx1"/>
                </a:solidFill>
              </a:rPr>
              <a:t>の内容</a:t>
            </a:r>
            <a:endParaRPr lang="ja-JP" altLang="en-US" b="1" dirty="0">
              <a:solidFill>
                <a:schemeClr val="tx1"/>
              </a:solidFill>
            </a:endParaRPr>
          </a:p>
        </p:txBody>
      </p:sp>
      <p:sp>
        <p:nvSpPr>
          <p:cNvPr id="10" name="テキスト ボックス 9">
            <a:extLst>
              <a:ext uri="{FF2B5EF4-FFF2-40B4-BE49-F238E27FC236}">
                <a16:creationId xmlns:a16="http://schemas.microsoft.com/office/drawing/2014/main" id="{091E6639-F11A-4FE6-AB95-00074402CE15}"/>
              </a:ext>
            </a:extLst>
          </p:cNvPr>
          <p:cNvSpPr txBox="1"/>
          <p:nvPr/>
        </p:nvSpPr>
        <p:spPr>
          <a:xfrm>
            <a:off x="2078484" y="1388830"/>
            <a:ext cx="9988368" cy="5447645"/>
          </a:xfrm>
          <a:prstGeom prst="rect">
            <a:avLst/>
          </a:prstGeom>
          <a:noFill/>
        </p:spPr>
        <p:txBody>
          <a:bodyPr wrap="square" rtlCol="0">
            <a:spAutoFit/>
          </a:bodyPr>
          <a:lstStyle/>
          <a:p>
            <a:r>
              <a:rPr kumimoji="1" lang="en-US" altLang="ja-JP" sz="2400" b="1" dirty="0" smtClean="0">
                <a:latin typeface="+mj-ea"/>
                <a:ea typeface="+mj-ea"/>
              </a:rPr>
              <a:t>(1) </a:t>
            </a:r>
            <a:r>
              <a:rPr kumimoji="1" lang="ja-JP" altLang="en-US" sz="2400" b="1" dirty="0" smtClean="0">
                <a:latin typeface="+mj-ea"/>
                <a:ea typeface="+mj-ea"/>
              </a:rPr>
              <a:t>研究授業のテーマ</a:t>
            </a:r>
            <a:endParaRPr kumimoji="1" lang="en-US" altLang="ja-JP" sz="2400" b="1" dirty="0" smtClean="0">
              <a:latin typeface="+mj-ea"/>
              <a:ea typeface="+mj-ea"/>
            </a:endParaRPr>
          </a:p>
          <a:p>
            <a:r>
              <a:rPr lang="ja-JP" altLang="en-US" sz="2400" dirty="0" smtClean="0">
                <a:solidFill>
                  <a:srgbClr val="000000"/>
                </a:solidFill>
                <a:latin typeface="+mj-ea"/>
                <a:ea typeface="+mj-ea"/>
                <a:cs typeface="Times New Roman" panose="02020603050405020304" pitchFamily="18" charset="0"/>
              </a:rPr>
              <a:t>　　</a:t>
            </a:r>
            <a:r>
              <a:rPr lang="ja-JP" altLang="en-US" sz="2400" dirty="0">
                <a:latin typeface="+mj-ea"/>
                <a:ea typeface="+mj-ea"/>
              </a:rPr>
              <a:t>探究単元</a:t>
            </a:r>
            <a:r>
              <a:rPr lang="en-US" altLang="ja-JP" sz="2400" dirty="0" smtClean="0">
                <a:latin typeface="+mj-ea"/>
                <a:ea typeface="+mj-ea"/>
              </a:rPr>
              <a:t>C</a:t>
            </a:r>
            <a:r>
              <a:rPr lang="ja-JP" altLang="en-US" sz="2400" dirty="0" smtClean="0">
                <a:latin typeface="+mj-ea"/>
                <a:ea typeface="+mj-ea"/>
              </a:rPr>
              <a:t>⑵「</a:t>
            </a:r>
            <a:r>
              <a:rPr lang="ja-JP" altLang="en-US" sz="2400" dirty="0">
                <a:latin typeface="+mj-ea"/>
                <a:ea typeface="+mj-ea"/>
              </a:rPr>
              <a:t>生活圏の調査と地域の展望」に</a:t>
            </a:r>
            <a:r>
              <a:rPr lang="ja-JP" altLang="en-US" sz="2400" dirty="0" smtClean="0">
                <a:latin typeface="+mj-ea"/>
                <a:ea typeface="+mj-ea"/>
              </a:rPr>
              <a:t>おいて</a:t>
            </a:r>
            <a:r>
              <a:rPr lang="ja-JP" altLang="en-US" sz="2400" dirty="0">
                <a:latin typeface="+mj-ea"/>
                <a:ea typeface="+mj-ea"/>
              </a:rPr>
              <a:t>、学習者が</a:t>
            </a:r>
            <a:r>
              <a:rPr lang="ja-JP" altLang="en-US" sz="2400" dirty="0" smtClean="0">
                <a:latin typeface="+mj-ea"/>
                <a:ea typeface="+mj-ea"/>
              </a:rPr>
              <a:t>、　　</a:t>
            </a:r>
            <a:endParaRPr lang="en-US" altLang="ja-JP" sz="2400" dirty="0" smtClean="0">
              <a:latin typeface="+mj-ea"/>
              <a:ea typeface="+mj-ea"/>
            </a:endParaRPr>
          </a:p>
          <a:p>
            <a:r>
              <a:rPr lang="ja-JP" altLang="en-US" sz="2400" dirty="0" smtClean="0">
                <a:latin typeface="+mj-ea"/>
                <a:ea typeface="+mj-ea"/>
              </a:rPr>
              <a:t>　より</a:t>
            </a:r>
            <a:r>
              <a:rPr lang="ja-JP" altLang="en-US" sz="2400" dirty="0">
                <a:latin typeface="+mj-ea"/>
                <a:ea typeface="+mj-ea"/>
              </a:rPr>
              <a:t>質の高い課題を見出すためには</a:t>
            </a:r>
            <a:r>
              <a:rPr lang="ja-JP" altLang="en-US" sz="2400" dirty="0" smtClean="0">
                <a:latin typeface="+mj-ea"/>
                <a:ea typeface="+mj-ea"/>
              </a:rPr>
              <a:t>どのような</a:t>
            </a:r>
            <a:r>
              <a:rPr lang="ja-JP" altLang="en-US" sz="2400" dirty="0">
                <a:latin typeface="+mj-ea"/>
                <a:ea typeface="+mj-ea"/>
              </a:rPr>
              <a:t>アプローチが必要と</a:t>
            </a:r>
            <a:r>
              <a:rPr lang="ja-JP" altLang="en-US" sz="2400" dirty="0" err="1" smtClean="0">
                <a:latin typeface="+mj-ea"/>
                <a:ea typeface="+mj-ea"/>
              </a:rPr>
              <a:t>な</a:t>
            </a:r>
            <a:endParaRPr lang="en-US" altLang="ja-JP" sz="2400" dirty="0" smtClean="0">
              <a:latin typeface="+mj-ea"/>
              <a:ea typeface="+mj-ea"/>
            </a:endParaRPr>
          </a:p>
          <a:p>
            <a:r>
              <a:rPr lang="ja-JP" altLang="en-US" sz="2400" dirty="0" smtClean="0">
                <a:latin typeface="+mj-ea"/>
                <a:ea typeface="+mj-ea"/>
              </a:rPr>
              <a:t>　</a:t>
            </a:r>
            <a:r>
              <a:rPr lang="ja-JP" altLang="en-US" sz="2400" dirty="0" smtClean="0">
                <a:latin typeface="+mj-ea"/>
                <a:ea typeface="+mj-ea"/>
              </a:rPr>
              <a:t>るか。</a:t>
            </a:r>
            <a:endParaRPr lang="en-US" altLang="ja-JP" sz="2400" dirty="0" smtClean="0">
              <a:latin typeface="+mj-ea"/>
              <a:ea typeface="+mj-ea"/>
            </a:endParaRPr>
          </a:p>
          <a:p>
            <a:r>
              <a:rPr lang="en-US" altLang="ja-JP" sz="2400" b="1" dirty="0" smtClean="0">
                <a:latin typeface="+mj-ea"/>
                <a:ea typeface="+mj-ea"/>
              </a:rPr>
              <a:t>(2) </a:t>
            </a:r>
            <a:r>
              <a:rPr lang="ja-JP" altLang="en-US" sz="2400" b="1" dirty="0" smtClean="0">
                <a:latin typeface="+mj-ea"/>
                <a:ea typeface="+mj-ea"/>
              </a:rPr>
              <a:t>本時</a:t>
            </a:r>
            <a:r>
              <a:rPr lang="ja-JP" altLang="en-US" sz="2400" b="1" dirty="0">
                <a:latin typeface="+mj-ea"/>
                <a:ea typeface="+mj-ea"/>
              </a:rPr>
              <a:t>のねらい（再掲）</a:t>
            </a:r>
            <a:endParaRPr lang="en-US" altLang="ja-JP" sz="2400" b="1" dirty="0">
              <a:latin typeface="+mj-ea"/>
              <a:ea typeface="+mj-ea"/>
            </a:endParaRPr>
          </a:p>
          <a:p>
            <a:r>
              <a:rPr lang="ja-JP" altLang="en-US" sz="2400" dirty="0" smtClean="0">
                <a:latin typeface="+mj-ea"/>
                <a:ea typeface="+mj-ea"/>
              </a:rPr>
              <a:t>　　</a:t>
            </a:r>
            <a:r>
              <a:rPr lang="ja-JP" altLang="ja-JP" sz="2400" dirty="0"/>
              <a:t>生活圏の理想と現状のずれや隔たりを考察する</a:t>
            </a:r>
            <a:r>
              <a:rPr lang="ja-JP" altLang="en-US" sz="2400" dirty="0"/>
              <a:t>ことを</a:t>
            </a:r>
            <a:r>
              <a:rPr lang="ja-JP" altLang="en-US" sz="2400" dirty="0" smtClean="0"/>
              <a:t>通し</a:t>
            </a:r>
            <a:r>
              <a:rPr lang="ja-JP" altLang="en-US" sz="2400" dirty="0"/>
              <a:t>、</a:t>
            </a:r>
            <a:r>
              <a:rPr lang="ja-JP" altLang="ja-JP" sz="2400" dirty="0" smtClean="0"/>
              <a:t>学習者</a:t>
            </a:r>
            <a:r>
              <a:rPr lang="ja-JP" altLang="en-US" sz="2400" dirty="0" smtClean="0"/>
              <a:t>　</a:t>
            </a:r>
            <a:endParaRPr lang="en-US" altLang="ja-JP" sz="2400" dirty="0" smtClean="0"/>
          </a:p>
          <a:p>
            <a:r>
              <a:rPr lang="ja-JP" altLang="en-US" sz="2400" dirty="0" smtClean="0"/>
              <a:t>　</a:t>
            </a:r>
            <a:r>
              <a:rPr lang="ja-JP" altLang="ja-JP" sz="2400" dirty="0" smtClean="0"/>
              <a:t>が</a:t>
            </a:r>
            <a:r>
              <a:rPr lang="ja-JP" altLang="en-US" sz="2400" dirty="0"/>
              <a:t>地域社会の持続性に着目し、</a:t>
            </a:r>
            <a:r>
              <a:rPr lang="ja-JP" altLang="en-US" sz="2400" dirty="0" smtClean="0"/>
              <a:t>深刻さや</a:t>
            </a:r>
            <a:r>
              <a:rPr lang="ja-JP" altLang="en-US" sz="2400" dirty="0" smtClean="0"/>
              <a:t>重要性</a:t>
            </a:r>
            <a:r>
              <a:rPr lang="ja-JP" altLang="en-US" sz="2400" dirty="0"/>
              <a:t>といった根拠を基に</a:t>
            </a:r>
            <a:r>
              <a:rPr lang="ja-JP" altLang="en-US" sz="2400" dirty="0" smtClean="0"/>
              <a:t>し</a:t>
            </a:r>
            <a:endParaRPr lang="en-US" altLang="ja-JP" sz="2400" dirty="0" smtClean="0"/>
          </a:p>
          <a:p>
            <a:r>
              <a:rPr lang="ja-JP" altLang="en-US" sz="2400" dirty="0" smtClean="0"/>
              <a:t>　</a:t>
            </a:r>
            <a:r>
              <a:rPr lang="ja-JP" altLang="en-US" sz="2400" dirty="0" err="1" smtClean="0"/>
              <a:t>た</a:t>
            </a:r>
            <a:r>
              <a:rPr lang="ja-JP" altLang="en-US" sz="2400" dirty="0"/>
              <a:t>適切な課題を設定</a:t>
            </a:r>
            <a:r>
              <a:rPr lang="ja-JP" altLang="en-US" sz="2400" dirty="0" smtClean="0"/>
              <a:t>する。</a:t>
            </a:r>
            <a:endParaRPr lang="ja-JP" altLang="en-US" sz="2400" dirty="0"/>
          </a:p>
          <a:p>
            <a:r>
              <a:rPr lang="en-US" altLang="ja-JP" sz="2400" b="1" dirty="0" smtClean="0">
                <a:latin typeface="+mj-ea"/>
                <a:ea typeface="+mj-ea"/>
              </a:rPr>
              <a:t>(3) </a:t>
            </a:r>
            <a:r>
              <a:rPr lang="ja-JP" altLang="en-US" sz="2400" b="1" dirty="0" smtClean="0">
                <a:latin typeface="+mj-ea"/>
                <a:ea typeface="+mj-ea"/>
              </a:rPr>
              <a:t>身に付けさせたい資質・能力</a:t>
            </a:r>
            <a:endParaRPr lang="en-US" altLang="ja-JP" sz="2400" b="1" dirty="0" smtClean="0">
              <a:latin typeface="+mj-ea"/>
              <a:ea typeface="+mj-ea"/>
            </a:endParaRPr>
          </a:p>
          <a:p>
            <a:r>
              <a:rPr lang="ja-JP" altLang="en-US" sz="2400" dirty="0"/>
              <a:t>　・探究の手法について理解し、適切な問い（課題）を</a:t>
            </a:r>
            <a:r>
              <a:rPr lang="ja-JP" altLang="en-US" sz="2400" dirty="0" smtClean="0"/>
              <a:t>立てる</a:t>
            </a:r>
            <a:r>
              <a:rPr lang="ja-JP" altLang="en-US" sz="2400" dirty="0"/>
              <a:t>（</a:t>
            </a:r>
            <a:r>
              <a:rPr lang="ja-JP" altLang="en-US" sz="2400" dirty="0" err="1"/>
              <a:t>設定</a:t>
            </a:r>
            <a:r>
              <a:rPr lang="ja-JP" altLang="en-US" sz="2400" dirty="0" err="1" smtClean="0"/>
              <a:t>す</a:t>
            </a:r>
            <a:endParaRPr lang="en-US" altLang="ja-JP" sz="2400" dirty="0" smtClean="0"/>
          </a:p>
          <a:p>
            <a:r>
              <a:rPr lang="ja-JP" altLang="en-US" sz="2400" dirty="0" smtClean="0"/>
              <a:t>　　る</a:t>
            </a:r>
            <a:r>
              <a:rPr lang="ja-JP" altLang="en-US" sz="2400" dirty="0"/>
              <a:t>）ことができる。</a:t>
            </a:r>
            <a:r>
              <a:rPr lang="en-US" altLang="ja-JP" sz="2400" dirty="0"/>
              <a:t>【</a:t>
            </a:r>
            <a:r>
              <a:rPr lang="ja-JP" altLang="en-US" sz="2400" dirty="0"/>
              <a:t>知識・技能</a:t>
            </a:r>
            <a:r>
              <a:rPr lang="en-US" altLang="ja-JP" sz="2400" dirty="0"/>
              <a:t>】 </a:t>
            </a:r>
          </a:p>
          <a:p>
            <a:r>
              <a:rPr lang="ja-JP" altLang="en-US" sz="2400" dirty="0"/>
              <a:t>　・地域社会の持続性に着目し、</a:t>
            </a:r>
            <a:r>
              <a:rPr lang="ja-JP" altLang="en-US" sz="2400" dirty="0" smtClean="0"/>
              <a:t>深刻さや</a:t>
            </a:r>
            <a:r>
              <a:rPr lang="ja-JP" altLang="en-US" sz="2400" dirty="0"/>
              <a:t>重要性といった</a:t>
            </a:r>
            <a:r>
              <a:rPr lang="ja-JP" altLang="en-US" sz="2400" dirty="0" smtClean="0"/>
              <a:t>根拠</a:t>
            </a:r>
            <a:r>
              <a:rPr lang="ja-JP" altLang="en-US" sz="2400" dirty="0"/>
              <a:t>を基に</a:t>
            </a:r>
            <a:r>
              <a:rPr lang="ja-JP" altLang="en-US" sz="2400" dirty="0" smtClean="0"/>
              <a:t>し</a:t>
            </a:r>
            <a:endParaRPr lang="en-US" altLang="ja-JP" sz="2400" dirty="0" smtClean="0"/>
          </a:p>
          <a:p>
            <a:r>
              <a:rPr lang="ja-JP" altLang="en-US" sz="2400" dirty="0" smtClean="0"/>
              <a:t>　　</a:t>
            </a:r>
            <a:r>
              <a:rPr lang="ja-JP" altLang="en-US" sz="2400" dirty="0" err="1" smtClean="0"/>
              <a:t>た</a:t>
            </a:r>
            <a:r>
              <a:rPr lang="ja-JP" altLang="en-US" sz="2400" dirty="0"/>
              <a:t>問いとなるよう多面的、多角的に思考し</a:t>
            </a:r>
            <a:r>
              <a:rPr lang="ja-JP" altLang="en-US" sz="2400" dirty="0" smtClean="0"/>
              <a:t>、表現</a:t>
            </a:r>
            <a:r>
              <a:rPr lang="ja-JP" altLang="en-US" sz="2400" dirty="0"/>
              <a:t>することができる</a:t>
            </a:r>
            <a:r>
              <a:rPr lang="ja-JP" altLang="en-US" sz="2400" dirty="0" smtClean="0"/>
              <a:t>。</a:t>
            </a:r>
            <a:endParaRPr lang="en-US" altLang="ja-JP" sz="2400" dirty="0" smtClean="0"/>
          </a:p>
          <a:p>
            <a:r>
              <a:rPr lang="ja-JP" altLang="en-US" sz="2400" dirty="0" smtClean="0"/>
              <a:t>　　</a:t>
            </a:r>
            <a:r>
              <a:rPr lang="en-US" altLang="ja-JP" sz="2400" dirty="0" smtClean="0"/>
              <a:t>【</a:t>
            </a:r>
            <a:r>
              <a:rPr lang="ja-JP" altLang="en-US" sz="2400" dirty="0"/>
              <a:t>思考・判断・表現</a:t>
            </a:r>
            <a:r>
              <a:rPr lang="en-US" altLang="ja-JP" sz="2400" dirty="0"/>
              <a:t>】 </a:t>
            </a:r>
          </a:p>
        </p:txBody>
      </p:sp>
    </p:spTree>
    <p:extLst>
      <p:ext uri="{BB962C8B-B14F-4D97-AF65-F5344CB8AC3E}">
        <p14:creationId xmlns:p14="http://schemas.microsoft.com/office/powerpoint/2010/main" val="3285526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7">
            <a:extLst>
              <a:ext uri="{FF2B5EF4-FFF2-40B4-BE49-F238E27FC236}">
                <a16:creationId xmlns:a16="http://schemas.microsoft.com/office/drawing/2014/main" id="{E7DE078A-8C7A-4B2F-A262-2496C2061A56}"/>
              </a:ext>
            </a:extLst>
          </p:cNvPr>
          <p:cNvSpPr>
            <a:spLocks noGrp="1"/>
          </p:cNvSpPr>
          <p:nvPr>
            <p:ph type="title"/>
          </p:nvPr>
        </p:nvSpPr>
        <p:spPr>
          <a:xfrm>
            <a:off x="1587155" y="728430"/>
            <a:ext cx="8596668" cy="660400"/>
          </a:xfrm>
        </p:spPr>
        <p:txBody>
          <a:bodyPr/>
          <a:lstStyle/>
          <a:p>
            <a:r>
              <a:rPr lang="ja-JP" altLang="en-US" b="1" dirty="0" smtClean="0">
                <a:solidFill>
                  <a:schemeClr val="tx1"/>
                </a:solidFill>
              </a:rPr>
              <a:t>５　研究</a:t>
            </a:r>
            <a:r>
              <a:rPr lang="ja-JP" altLang="en-US" b="1" dirty="0">
                <a:solidFill>
                  <a:schemeClr val="tx1"/>
                </a:solidFill>
              </a:rPr>
              <a:t>授業</a:t>
            </a:r>
            <a:r>
              <a:rPr lang="ja-JP" altLang="en-US" b="1" dirty="0" smtClean="0">
                <a:solidFill>
                  <a:schemeClr val="tx1"/>
                </a:solidFill>
              </a:rPr>
              <a:t>の流れ</a:t>
            </a:r>
            <a:endParaRPr lang="ja-JP" altLang="en-US" b="1" dirty="0">
              <a:solidFill>
                <a:schemeClr val="tx1"/>
              </a:solidFill>
            </a:endParaRPr>
          </a:p>
        </p:txBody>
      </p:sp>
      <p:sp>
        <p:nvSpPr>
          <p:cNvPr id="6" name="テキスト ボックス 5">
            <a:extLst>
              <a:ext uri="{FF2B5EF4-FFF2-40B4-BE49-F238E27FC236}">
                <a16:creationId xmlns:a16="http://schemas.microsoft.com/office/drawing/2014/main" id="{091E6639-F11A-4FE6-AB95-00074402CE15}"/>
              </a:ext>
            </a:extLst>
          </p:cNvPr>
          <p:cNvSpPr txBox="1"/>
          <p:nvPr/>
        </p:nvSpPr>
        <p:spPr>
          <a:xfrm>
            <a:off x="1804682" y="1388830"/>
            <a:ext cx="10113516" cy="523220"/>
          </a:xfrm>
          <a:prstGeom prst="rect">
            <a:avLst/>
          </a:prstGeom>
          <a:noFill/>
        </p:spPr>
        <p:txBody>
          <a:bodyPr wrap="square" rtlCol="0">
            <a:spAutoFit/>
          </a:bodyPr>
          <a:lstStyle/>
          <a:p>
            <a:r>
              <a:rPr kumimoji="1" lang="ja-JP" altLang="en-US" sz="2800" dirty="0" smtClean="0">
                <a:latin typeface="+mj-ea"/>
                <a:ea typeface="+mj-ea"/>
              </a:rPr>
              <a:t>○　研究テーマ（再掲）</a:t>
            </a:r>
            <a:endParaRPr kumimoji="1" lang="en-US" altLang="ja-JP" sz="2800" dirty="0">
              <a:latin typeface="+mj-ea"/>
              <a:ea typeface="+mj-ea"/>
            </a:endParaRPr>
          </a:p>
        </p:txBody>
      </p:sp>
      <p:sp>
        <p:nvSpPr>
          <p:cNvPr id="7" name="テキスト ボックス 6">
            <a:extLst>
              <a:ext uri="{FF2B5EF4-FFF2-40B4-BE49-F238E27FC236}">
                <a16:creationId xmlns:a16="http://schemas.microsoft.com/office/drawing/2014/main" id="{091E6639-F11A-4FE6-AB95-00074402CE15}"/>
              </a:ext>
            </a:extLst>
          </p:cNvPr>
          <p:cNvSpPr txBox="1"/>
          <p:nvPr/>
        </p:nvSpPr>
        <p:spPr>
          <a:xfrm>
            <a:off x="1689316" y="4296268"/>
            <a:ext cx="10295383" cy="2123658"/>
          </a:xfrm>
          <a:prstGeom prst="rect">
            <a:avLst/>
          </a:prstGeom>
          <a:solidFill>
            <a:srgbClr val="002060"/>
          </a:solidFill>
        </p:spPr>
        <p:txBody>
          <a:bodyPr wrap="square" rtlCol="0">
            <a:spAutoFit/>
          </a:bodyPr>
          <a:lstStyle/>
          <a:p>
            <a:r>
              <a:rPr lang="ja-JP" altLang="en-US" sz="2400" b="1" dirty="0" smtClean="0">
                <a:solidFill>
                  <a:schemeClr val="bg1"/>
                </a:solidFill>
                <a:latin typeface="メイリオ" panose="020B0604030504040204" pitchFamily="50" charset="-128"/>
              </a:rPr>
              <a:t>＜マクロな</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（年間を通した</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a:t>
            </a:r>
            <a:endParaRPr lang="en-US" altLang="ja-JP" sz="2400" b="1" dirty="0" smtClean="0">
              <a:solidFill>
                <a:schemeClr val="bg1"/>
              </a:solidFill>
              <a:latin typeface="メイリオ" panose="020B0604030504040204" pitchFamily="50" charset="-128"/>
            </a:endParaRPr>
          </a:p>
          <a:p>
            <a:r>
              <a:rPr lang="ja-JP" altLang="en-US" sz="2800" b="1" dirty="0" smtClean="0">
                <a:solidFill>
                  <a:srgbClr val="FFFF00"/>
                </a:solidFill>
                <a:latin typeface="メイリオ" panose="020B0604030504040204" pitchFamily="50" charset="-128"/>
              </a:rPr>
              <a:t>仮説</a:t>
            </a:r>
            <a:r>
              <a:rPr lang="ja-JP" altLang="en-US" sz="2800" b="1" dirty="0">
                <a:solidFill>
                  <a:srgbClr val="FFFF00"/>
                </a:solidFill>
                <a:latin typeface="メイリオ" panose="020B0604030504040204" pitchFamily="50" charset="-128"/>
              </a:rPr>
              <a:t>１　年間を通した「問い」の提示</a:t>
            </a:r>
            <a:endParaRPr lang="en-US" altLang="ja-JP" sz="2800" b="1" dirty="0">
              <a:solidFill>
                <a:srgbClr val="FFFF00"/>
              </a:solidFill>
              <a:latin typeface="メイリオ" panose="020B0604030504040204" pitchFamily="50" charset="-128"/>
            </a:endParaRPr>
          </a:p>
          <a:p>
            <a:r>
              <a:rPr lang="ja-JP" altLang="en-US" sz="2800" b="1" dirty="0">
                <a:solidFill>
                  <a:srgbClr val="FFFF00"/>
                </a:solidFill>
                <a:latin typeface="メイリオ" panose="020B0604030504040204" pitchFamily="50" charset="-128"/>
              </a:rPr>
              <a:t>仮説２　前単元</a:t>
            </a:r>
            <a:r>
              <a:rPr lang="ja-JP" altLang="en-US" sz="2400" b="1" dirty="0">
                <a:solidFill>
                  <a:srgbClr val="FFFF00"/>
                </a:solidFill>
                <a:latin typeface="メイリオ" panose="020B0604030504040204" pitchFamily="50" charset="-128"/>
              </a:rPr>
              <a:t>（</a:t>
            </a:r>
            <a:r>
              <a:rPr lang="en-US" altLang="ja-JP" sz="2400" b="1" dirty="0">
                <a:solidFill>
                  <a:srgbClr val="FFFF00"/>
                </a:solidFill>
                <a:latin typeface="メイリオ" panose="020B0604030504040204" pitchFamily="50" charset="-128"/>
              </a:rPr>
              <a:t>B</a:t>
            </a:r>
            <a:r>
              <a:rPr lang="ja-JP" altLang="en-US" sz="2400" b="1" dirty="0">
                <a:solidFill>
                  <a:srgbClr val="FFFF00"/>
                </a:solidFill>
                <a:latin typeface="メイリオ" panose="020B0604030504040204" pitchFamily="50" charset="-128"/>
              </a:rPr>
              <a:t>：</a:t>
            </a:r>
            <a:r>
              <a:rPr lang="ja-JP" altLang="en-US" sz="2400" b="1" dirty="0">
                <a:solidFill>
                  <a:srgbClr val="FFFF00"/>
                </a:solidFill>
              </a:rPr>
              <a:t>国際理解と国際協力</a:t>
            </a:r>
            <a:r>
              <a:rPr lang="ja-JP" altLang="en-US" sz="2400" b="1" dirty="0">
                <a:solidFill>
                  <a:srgbClr val="FFFF00"/>
                </a:solidFill>
                <a:latin typeface="メイリオ" panose="020B0604030504040204" pitchFamily="50" charset="-128"/>
              </a:rPr>
              <a:t>）</a:t>
            </a:r>
            <a:r>
              <a:rPr lang="ja-JP" altLang="en-US" sz="2800" b="1" dirty="0">
                <a:solidFill>
                  <a:srgbClr val="FFFF00"/>
                </a:solidFill>
                <a:latin typeface="メイリオ" panose="020B0604030504040204" pitchFamily="50" charset="-128"/>
              </a:rPr>
              <a:t>における「プチ探究</a:t>
            </a:r>
            <a:r>
              <a:rPr lang="ja-JP" altLang="en-US" sz="2800" b="1" dirty="0" smtClean="0">
                <a:solidFill>
                  <a:srgbClr val="FFFF00"/>
                </a:solidFill>
                <a:latin typeface="メイリオ" panose="020B0604030504040204" pitchFamily="50" charset="-128"/>
              </a:rPr>
              <a:t>」</a:t>
            </a:r>
            <a:endParaRPr lang="en-US" altLang="ja-JP" sz="2800" b="1" dirty="0" smtClean="0">
              <a:solidFill>
                <a:srgbClr val="FFFF00"/>
              </a:solidFill>
              <a:latin typeface="メイリオ" panose="020B0604030504040204" pitchFamily="50" charset="-128"/>
            </a:endParaRPr>
          </a:p>
          <a:p>
            <a:r>
              <a:rPr lang="ja-JP" altLang="en-US" sz="2400" b="1" dirty="0" smtClean="0">
                <a:solidFill>
                  <a:schemeClr val="bg1"/>
                </a:solidFill>
                <a:latin typeface="メイリオ" panose="020B0604030504040204" pitchFamily="50" charset="-128"/>
              </a:rPr>
              <a:t>＜ミクロな</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（授業の進め方における</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a:t>
            </a:r>
            <a:endParaRPr lang="en-US" altLang="ja-JP" sz="2400" b="1" dirty="0">
              <a:solidFill>
                <a:schemeClr val="bg1"/>
              </a:solidFill>
              <a:latin typeface="メイリオ" panose="020B0604030504040204" pitchFamily="50" charset="-128"/>
            </a:endParaRPr>
          </a:p>
          <a:p>
            <a:r>
              <a:rPr lang="ja-JP" altLang="en-US" sz="2800" b="1" dirty="0" smtClean="0">
                <a:solidFill>
                  <a:srgbClr val="FFFF00"/>
                </a:solidFill>
                <a:latin typeface="メイリオ" panose="020B0604030504040204" pitchFamily="50" charset="-128"/>
              </a:rPr>
              <a:t>仮説</a:t>
            </a:r>
            <a:r>
              <a:rPr lang="ja-JP" altLang="en-US" sz="2800" b="1" dirty="0">
                <a:solidFill>
                  <a:srgbClr val="FFFF00"/>
                </a:solidFill>
                <a:latin typeface="メイリオ" panose="020B0604030504040204" pitchFamily="50" charset="-128"/>
              </a:rPr>
              <a:t>３　３段階の課題設定プロセス</a:t>
            </a:r>
            <a:endParaRPr lang="en-US" altLang="ja-JP" sz="2800" b="1" dirty="0">
              <a:solidFill>
                <a:srgbClr val="FFFF00"/>
              </a:solidFill>
              <a:latin typeface="メイリオ" panose="020B0604030504040204" pitchFamily="50" charset="-128"/>
            </a:endParaRPr>
          </a:p>
        </p:txBody>
      </p:sp>
      <p:sp>
        <p:nvSpPr>
          <p:cNvPr id="8" name="テキスト ボックス 7">
            <a:extLst>
              <a:ext uri="{FF2B5EF4-FFF2-40B4-BE49-F238E27FC236}">
                <a16:creationId xmlns:a16="http://schemas.microsoft.com/office/drawing/2014/main" id="{091E6639-F11A-4FE6-AB95-00074402CE15}"/>
              </a:ext>
            </a:extLst>
          </p:cNvPr>
          <p:cNvSpPr txBox="1"/>
          <p:nvPr/>
        </p:nvSpPr>
        <p:spPr>
          <a:xfrm>
            <a:off x="1871183" y="3770884"/>
            <a:ext cx="10113516" cy="523220"/>
          </a:xfrm>
          <a:prstGeom prst="rect">
            <a:avLst/>
          </a:prstGeom>
          <a:noFill/>
        </p:spPr>
        <p:txBody>
          <a:bodyPr wrap="square" rtlCol="0">
            <a:spAutoFit/>
          </a:bodyPr>
          <a:lstStyle/>
          <a:p>
            <a:r>
              <a:rPr kumimoji="1" lang="ja-JP" altLang="en-US" sz="2800" dirty="0" smtClean="0">
                <a:latin typeface="+mj-ea"/>
                <a:ea typeface="+mj-ea"/>
              </a:rPr>
              <a:t>○　３つの研究仮説</a:t>
            </a:r>
            <a:endParaRPr kumimoji="1" lang="en-US" altLang="ja-JP" sz="2800" dirty="0">
              <a:latin typeface="+mj-ea"/>
              <a:ea typeface="+mj-ea"/>
            </a:endParaRPr>
          </a:p>
        </p:txBody>
      </p:sp>
      <p:sp>
        <p:nvSpPr>
          <p:cNvPr id="11" name="テキスト ボックス 10">
            <a:extLst>
              <a:ext uri="{FF2B5EF4-FFF2-40B4-BE49-F238E27FC236}">
                <a16:creationId xmlns:a16="http://schemas.microsoft.com/office/drawing/2014/main" id="{091E6639-F11A-4FE6-AB95-00074402CE15}"/>
              </a:ext>
            </a:extLst>
          </p:cNvPr>
          <p:cNvSpPr txBox="1"/>
          <p:nvPr/>
        </p:nvSpPr>
        <p:spPr>
          <a:xfrm>
            <a:off x="1689316" y="1925832"/>
            <a:ext cx="10295383" cy="1446550"/>
          </a:xfrm>
          <a:prstGeom prst="rect">
            <a:avLst/>
          </a:prstGeom>
          <a:solidFill>
            <a:srgbClr val="002060"/>
          </a:solidFill>
        </p:spPr>
        <p:txBody>
          <a:bodyPr wrap="square" rtlCol="0">
            <a:spAutoFit/>
          </a:bodyPr>
          <a:lstStyle/>
          <a:p>
            <a:r>
              <a:rPr kumimoji="1" lang="ja-JP" altLang="en-US" sz="3200" b="1" dirty="0" smtClean="0">
                <a:solidFill>
                  <a:srgbClr val="FFFF00"/>
                </a:solidFill>
              </a:rPr>
              <a:t>　</a:t>
            </a:r>
            <a:r>
              <a:rPr kumimoji="1" lang="ja-JP" altLang="en-US" sz="2800" b="1" dirty="0" smtClean="0">
                <a:solidFill>
                  <a:schemeClr val="bg1"/>
                </a:solidFill>
              </a:rPr>
              <a:t>探究</a:t>
            </a:r>
            <a:r>
              <a:rPr lang="ja-JP" altLang="en-US" sz="2800" b="1" dirty="0" smtClean="0">
                <a:solidFill>
                  <a:schemeClr val="bg1"/>
                </a:solidFill>
                <a:latin typeface="+mj-ea"/>
              </a:rPr>
              <a:t>単元</a:t>
            </a:r>
            <a:r>
              <a:rPr lang="en-US" altLang="ja-JP" sz="2800" b="1" dirty="0" smtClean="0">
                <a:solidFill>
                  <a:schemeClr val="bg1"/>
                </a:solidFill>
                <a:latin typeface="+mj-ea"/>
              </a:rPr>
              <a:t>C</a:t>
            </a:r>
            <a:r>
              <a:rPr lang="ja-JP" altLang="en-US" sz="2800" b="1" dirty="0" smtClean="0">
                <a:solidFill>
                  <a:schemeClr val="bg1"/>
                </a:solidFill>
                <a:latin typeface="+mj-ea"/>
              </a:rPr>
              <a:t>⑵「</a:t>
            </a:r>
            <a:r>
              <a:rPr lang="ja-JP" altLang="en-US" sz="2800" b="1" dirty="0">
                <a:solidFill>
                  <a:schemeClr val="bg1"/>
                </a:solidFill>
                <a:latin typeface="+mj-ea"/>
              </a:rPr>
              <a:t>生活圏の調査と地域の展望」において</a:t>
            </a:r>
            <a:r>
              <a:rPr lang="ja-JP" altLang="en-US" sz="2800" b="1" dirty="0" smtClean="0">
                <a:solidFill>
                  <a:schemeClr val="bg1"/>
                </a:solidFill>
                <a:latin typeface="+mj-ea"/>
              </a:rPr>
              <a:t>、学習者</a:t>
            </a:r>
            <a:r>
              <a:rPr lang="ja-JP" altLang="en-US" sz="2800" b="1" dirty="0">
                <a:solidFill>
                  <a:schemeClr val="bg1"/>
                </a:solidFill>
                <a:latin typeface="+mj-ea"/>
              </a:rPr>
              <a:t>が</a:t>
            </a:r>
            <a:r>
              <a:rPr lang="ja-JP" altLang="en-US" sz="2800" b="1" dirty="0" smtClean="0">
                <a:solidFill>
                  <a:schemeClr val="bg1"/>
                </a:solidFill>
                <a:latin typeface="+mj-ea"/>
              </a:rPr>
              <a:t>、より</a:t>
            </a:r>
            <a:r>
              <a:rPr lang="ja-JP" altLang="en-US" sz="2800" b="1" dirty="0">
                <a:solidFill>
                  <a:schemeClr val="bg1"/>
                </a:solidFill>
                <a:latin typeface="+mj-ea"/>
              </a:rPr>
              <a:t>質の高い課題を見出すためにはどの</a:t>
            </a:r>
            <a:r>
              <a:rPr lang="ja-JP" altLang="en-US" sz="2800" b="1" dirty="0" smtClean="0">
                <a:solidFill>
                  <a:schemeClr val="bg1"/>
                </a:solidFill>
                <a:latin typeface="+mj-ea"/>
              </a:rPr>
              <a:t>ような</a:t>
            </a:r>
            <a:r>
              <a:rPr lang="ja-JP" altLang="en-US" sz="2800" b="1" dirty="0">
                <a:solidFill>
                  <a:schemeClr val="bg1"/>
                </a:solidFill>
                <a:latin typeface="+mj-ea"/>
              </a:rPr>
              <a:t>アプローチが必要と</a:t>
            </a:r>
            <a:r>
              <a:rPr lang="ja-JP" altLang="en-US" sz="2800" b="1" dirty="0" smtClean="0">
                <a:solidFill>
                  <a:schemeClr val="bg1"/>
                </a:solidFill>
                <a:latin typeface="+mj-ea"/>
              </a:rPr>
              <a:t>なるか</a:t>
            </a:r>
            <a:endParaRPr lang="en-US" altLang="ja-JP" sz="2800" b="1" dirty="0">
              <a:solidFill>
                <a:schemeClr val="bg1"/>
              </a:solidFill>
            </a:endParaRPr>
          </a:p>
        </p:txBody>
      </p:sp>
    </p:spTree>
    <p:extLst>
      <p:ext uri="{BB962C8B-B14F-4D97-AF65-F5344CB8AC3E}">
        <p14:creationId xmlns:p14="http://schemas.microsoft.com/office/powerpoint/2010/main" val="162910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91E6639-F11A-4FE6-AB95-00074402CE15}"/>
              </a:ext>
            </a:extLst>
          </p:cNvPr>
          <p:cNvSpPr txBox="1"/>
          <p:nvPr/>
        </p:nvSpPr>
        <p:spPr>
          <a:xfrm>
            <a:off x="1804681" y="1912050"/>
            <a:ext cx="10295383" cy="2123658"/>
          </a:xfrm>
          <a:prstGeom prst="rect">
            <a:avLst/>
          </a:prstGeom>
          <a:solidFill>
            <a:srgbClr val="002060"/>
          </a:solidFill>
        </p:spPr>
        <p:txBody>
          <a:bodyPr wrap="square" rtlCol="0">
            <a:spAutoFit/>
          </a:bodyPr>
          <a:lstStyle/>
          <a:p>
            <a:r>
              <a:rPr lang="ja-JP" altLang="en-US" sz="2400" b="1" dirty="0" smtClean="0">
                <a:solidFill>
                  <a:schemeClr val="bg1"/>
                </a:solidFill>
                <a:latin typeface="メイリオ" panose="020B0604030504040204" pitchFamily="50" charset="-128"/>
              </a:rPr>
              <a:t>＜マクロな</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（年間を通した</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a:t>
            </a:r>
            <a:endParaRPr lang="en-US" altLang="ja-JP" sz="2400" b="1" dirty="0" smtClean="0">
              <a:solidFill>
                <a:schemeClr val="bg1"/>
              </a:solidFill>
              <a:latin typeface="メイリオ" panose="020B0604030504040204" pitchFamily="50" charset="-128"/>
            </a:endParaRPr>
          </a:p>
          <a:p>
            <a:r>
              <a:rPr lang="ja-JP" altLang="en-US" sz="2800" b="1" dirty="0" smtClean="0">
                <a:solidFill>
                  <a:srgbClr val="FFFF00"/>
                </a:solidFill>
                <a:latin typeface="メイリオ" panose="020B0604030504040204" pitchFamily="50" charset="-128"/>
              </a:rPr>
              <a:t>仮説</a:t>
            </a:r>
            <a:r>
              <a:rPr lang="ja-JP" altLang="en-US" sz="2800" b="1" dirty="0">
                <a:solidFill>
                  <a:srgbClr val="FFFF00"/>
                </a:solidFill>
                <a:latin typeface="メイリオ" panose="020B0604030504040204" pitchFamily="50" charset="-128"/>
              </a:rPr>
              <a:t>１　年間を通した「問い」の提示</a:t>
            </a:r>
            <a:endParaRPr lang="en-US" altLang="ja-JP" sz="2800" b="1" dirty="0">
              <a:solidFill>
                <a:srgbClr val="FFFF00"/>
              </a:solidFill>
              <a:latin typeface="メイリオ" panose="020B0604030504040204" pitchFamily="50" charset="-128"/>
            </a:endParaRPr>
          </a:p>
          <a:p>
            <a:r>
              <a:rPr lang="ja-JP" altLang="en-US" sz="2800" b="1" dirty="0">
                <a:solidFill>
                  <a:schemeClr val="bg1"/>
                </a:solidFill>
                <a:latin typeface="メイリオ" panose="020B0604030504040204" pitchFamily="50" charset="-128"/>
              </a:rPr>
              <a:t>仮説２　前単元</a:t>
            </a:r>
            <a:r>
              <a:rPr lang="ja-JP" altLang="en-US" sz="2400" b="1" dirty="0">
                <a:solidFill>
                  <a:schemeClr val="bg1"/>
                </a:solidFill>
                <a:latin typeface="メイリオ" panose="020B0604030504040204" pitchFamily="50" charset="-128"/>
              </a:rPr>
              <a:t>（</a:t>
            </a:r>
            <a:r>
              <a:rPr lang="en-US" altLang="ja-JP" sz="2400" b="1" dirty="0">
                <a:solidFill>
                  <a:schemeClr val="bg1"/>
                </a:solidFill>
                <a:latin typeface="メイリオ" panose="020B0604030504040204" pitchFamily="50" charset="-128"/>
              </a:rPr>
              <a:t>B</a:t>
            </a:r>
            <a:r>
              <a:rPr lang="ja-JP" altLang="en-US" sz="2400" b="1" dirty="0">
                <a:solidFill>
                  <a:schemeClr val="bg1"/>
                </a:solidFill>
                <a:latin typeface="メイリオ" panose="020B0604030504040204" pitchFamily="50" charset="-128"/>
              </a:rPr>
              <a:t>：</a:t>
            </a:r>
            <a:r>
              <a:rPr lang="ja-JP" altLang="en-US" sz="2400" b="1" dirty="0">
                <a:solidFill>
                  <a:schemeClr val="bg1"/>
                </a:solidFill>
              </a:rPr>
              <a:t>国際理解と国際協力</a:t>
            </a:r>
            <a:r>
              <a:rPr lang="ja-JP" altLang="en-US" sz="2400" b="1" dirty="0">
                <a:solidFill>
                  <a:schemeClr val="bg1"/>
                </a:solidFill>
                <a:latin typeface="メイリオ" panose="020B0604030504040204" pitchFamily="50" charset="-128"/>
              </a:rPr>
              <a:t>）</a:t>
            </a:r>
            <a:r>
              <a:rPr lang="ja-JP" altLang="en-US" sz="2800" b="1" dirty="0">
                <a:solidFill>
                  <a:schemeClr val="bg1"/>
                </a:solidFill>
                <a:latin typeface="メイリオ" panose="020B0604030504040204" pitchFamily="50" charset="-128"/>
              </a:rPr>
              <a:t>における「プチ探究</a:t>
            </a:r>
            <a:r>
              <a:rPr lang="ja-JP" altLang="en-US" sz="2800" b="1" dirty="0" smtClean="0">
                <a:solidFill>
                  <a:schemeClr val="bg1"/>
                </a:solidFill>
                <a:latin typeface="メイリオ" panose="020B0604030504040204" pitchFamily="50" charset="-128"/>
              </a:rPr>
              <a:t>」</a:t>
            </a:r>
            <a:endParaRPr lang="en-US" altLang="ja-JP" sz="2800" b="1" dirty="0" smtClean="0">
              <a:solidFill>
                <a:schemeClr val="bg1"/>
              </a:solidFill>
              <a:latin typeface="メイリオ" panose="020B0604030504040204" pitchFamily="50" charset="-128"/>
            </a:endParaRPr>
          </a:p>
          <a:p>
            <a:r>
              <a:rPr lang="ja-JP" altLang="en-US" sz="2400" b="1" dirty="0" smtClean="0">
                <a:solidFill>
                  <a:schemeClr val="bg1"/>
                </a:solidFill>
                <a:latin typeface="メイリオ" panose="020B0604030504040204" pitchFamily="50" charset="-128"/>
              </a:rPr>
              <a:t>＜ミクロな</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（授業の進め方における</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a:t>
            </a:r>
            <a:endParaRPr lang="en-US" altLang="ja-JP" sz="2400" b="1" dirty="0">
              <a:solidFill>
                <a:schemeClr val="bg1"/>
              </a:solidFill>
              <a:latin typeface="メイリオ" panose="020B0604030504040204" pitchFamily="50" charset="-128"/>
            </a:endParaRPr>
          </a:p>
          <a:p>
            <a:r>
              <a:rPr lang="ja-JP" altLang="en-US" sz="2800" b="1" dirty="0" smtClean="0">
                <a:solidFill>
                  <a:schemeClr val="bg1"/>
                </a:solidFill>
                <a:latin typeface="メイリオ" panose="020B0604030504040204" pitchFamily="50" charset="-128"/>
              </a:rPr>
              <a:t>仮説</a:t>
            </a:r>
            <a:r>
              <a:rPr lang="ja-JP" altLang="en-US" sz="2800" b="1" dirty="0">
                <a:solidFill>
                  <a:schemeClr val="bg1"/>
                </a:solidFill>
                <a:latin typeface="メイリオ" panose="020B0604030504040204" pitchFamily="50" charset="-128"/>
              </a:rPr>
              <a:t>３　３段階の課題設定プロセス</a:t>
            </a:r>
            <a:endParaRPr lang="en-US" altLang="ja-JP" sz="2800" b="1" dirty="0">
              <a:solidFill>
                <a:schemeClr val="bg1"/>
              </a:solidFill>
              <a:latin typeface="メイリオ" panose="020B0604030504040204" pitchFamily="50" charset="-128"/>
            </a:endParaRPr>
          </a:p>
        </p:txBody>
      </p:sp>
      <p:sp>
        <p:nvSpPr>
          <p:cNvPr id="9" name="タイトル 7">
            <a:extLst>
              <a:ext uri="{FF2B5EF4-FFF2-40B4-BE49-F238E27FC236}">
                <a16:creationId xmlns:a16="http://schemas.microsoft.com/office/drawing/2014/main" id="{E7DE078A-8C7A-4B2F-A262-2496C2061A56}"/>
              </a:ext>
            </a:extLst>
          </p:cNvPr>
          <p:cNvSpPr>
            <a:spLocks noGrp="1"/>
          </p:cNvSpPr>
          <p:nvPr>
            <p:ph type="title"/>
          </p:nvPr>
        </p:nvSpPr>
        <p:spPr>
          <a:xfrm>
            <a:off x="1587155" y="728430"/>
            <a:ext cx="8596668" cy="660400"/>
          </a:xfrm>
        </p:spPr>
        <p:txBody>
          <a:bodyPr/>
          <a:lstStyle/>
          <a:p>
            <a:r>
              <a:rPr lang="ja-JP" altLang="en-US" b="1" dirty="0" smtClean="0">
                <a:solidFill>
                  <a:schemeClr val="tx1"/>
                </a:solidFill>
              </a:rPr>
              <a:t>５　研究</a:t>
            </a:r>
            <a:r>
              <a:rPr lang="ja-JP" altLang="en-US" b="1" dirty="0">
                <a:solidFill>
                  <a:schemeClr val="tx1"/>
                </a:solidFill>
              </a:rPr>
              <a:t>授業</a:t>
            </a:r>
            <a:r>
              <a:rPr lang="ja-JP" altLang="en-US" b="1" dirty="0" smtClean="0">
                <a:solidFill>
                  <a:schemeClr val="tx1"/>
                </a:solidFill>
              </a:rPr>
              <a:t>の流れ</a:t>
            </a:r>
            <a:endParaRPr lang="ja-JP" altLang="en-US" b="1" dirty="0">
              <a:solidFill>
                <a:schemeClr val="tx1"/>
              </a:solidFill>
            </a:endParaRPr>
          </a:p>
        </p:txBody>
      </p:sp>
      <p:sp>
        <p:nvSpPr>
          <p:cNvPr id="6" name="テキスト ボックス 5">
            <a:extLst>
              <a:ext uri="{FF2B5EF4-FFF2-40B4-BE49-F238E27FC236}">
                <a16:creationId xmlns:a16="http://schemas.microsoft.com/office/drawing/2014/main" id="{091E6639-F11A-4FE6-AB95-00074402CE15}"/>
              </a:ext>
            </a:extLst>
          </p:cNvPr>
          <p:cNvSpPr txBox="1"/>
          <p:nvPr/>
        </p:nvSpPr>
        <p:spPr>
          <a:xfrm>
            <a:off x="1804682" y="1388830"/>
            <a:ext cx="10113516" cy="523220"/>
          </a:xfrm>
          <a:prstGeom prst="rect">
            <a:avLst/>
          </a:prstGeom>
          <a:noFill/>
        </p:spPr>
        <p:txBody>
          <a:bodyPr wrap="square" rtlCol="0">
            <a:spAutoFit/>
          </a:bodyPr>
          <a:lstStyle/>
          <a:p>
            <a:r>
              <a:rPr kumimoji="1" lang="ja-JP" altLang="en-US" sz="2800" dirty="0" smtClean="0">
                <a:latin typeface="+mj-ea"/>
                <a:ea typeface="+mj-ea"/>
              </a:rPr>
              <a:t>○　</a:t>
            </a:r>
            <a:r>
              <a:rPr lang="ja-JP" altLang="en-US" sz="2800" dirty="0">
                <a:latin typeface="+mj-ea"/>
              </a:rPr>
              <a:t> ３つの研究仮説</a:t>
            </a:r>
            <a:endParaRPr kumimoji="1" lang="en-US" altLang="ja-JP" sz="2800" dirty="0">
              <a:latin typeface="+mj-ea"/>
              <a:ea typeface="+mj-ea"/>
            </a:endParaRPr>
          </a:p>
        </p:txBody>
      </p:sp>
      <p:sp>
        <p:nvSpPr>
          <p:cNvPr id="5" name="正方形/長方形 4"/>
          <p:cNvSpPr/>
          <p:nvPr/>
        </p:nvSpPr>
        <p:spPr>
          <a:xfrm>
            <a:off x="1804681" y="4375030"/>
            <a:ext cx="10295383" cy="1384995"/>
          </a:xfrm>
          <a:prstGeom prst="rect">
            <a:avLst/>
          </a:prstGeom>
        </p:spPr>
        <p:txBody>
          <a:bodyPr wrap="square">
            <a:spAutoFit/>
          </a:bodyPr>
          <a:lstStyle/>
          <a:p>
            <a:r>
              <a:rPr lang="ja-JP" altLang="en-US" sz="2800" b="1" dirty="0">
                <a:solidFill>
                  <a:srgbClr val="FF0000"/>
                </a:solidFill>
                <a:latin typeface="+mn-ea"/>
              </a:rPr>
              <a:t>仮説１</a:t>
            </a:r>
            <a:endParaRPr lang="en-US" altLang="ja-JP" sz="2800" b="1" dirty="0">
              <a:solidFill>
                <a:srgbClr val="FF0000"/>
              </a:solidFill>
              <a:latin typeface="+mn-ea"/>
            </a:endParaRPr>
          </a:p>
          <a:p>
            <a:r>
              <a:rPr lang="ja-JP" altLang="en-US" sz="2800" b="1" dirty="0">
                <a:solidFill>
                  <a:srgbClr val="FF0000"/>
                </a:solidFill>
                <a:latin typeface="+mn-ea"/>
              </a:rPr>
              <a:t>　年間を通した「問い」の提示がスムーズに課題を見出す</a:t>
            </a:r>
            <a:r>
              <a:rPr lang="ja-JP" altLang="en-US" sz="2800" b="1" dirty="0" err="1" smtClean="0">
                <a:solidFill>
                  <a:srgbClr val="FF0000"/>
                </a:solidFill>
                <a:latin typeface="+mn-ea"/>
              </a:rPr>
              <a:t>こ</a:t>
            </a:r>
            <a:endParaRPr lang="en-US" altLang="ja-JP" sz="2800" b="1" dirty="0" smtClean="0">
              <a:solidFill>
                <a:srgbClr val="FF0000"/>
              </a:solidFill>
              <a:latin typeface="+mn-ea"/>
            </a:endParaRPr>
          </a:p>
          <a:p>
            <a:r>
              <a:rPr lang="ja-JP" altLang="en-US" sz="2800" b="1" dirty="0" err="1" smtClean="0">
                <a:solidFill>
                  <a:srgbClr val="FF0000"/>
                </a:solidFill>
                <a:latin typeface="+mn-ea"/>
              </a:rPr>
              <a:t>とに</a:t>
            </a:r>
            <a:r>
              <a:rPr lang="ja-JP" altLang="en-US" sz="2800" b="1" dirty="0">
                <a:solidFill>
                  <a:srgbClr val="FF0000"/>
                </a:solidFill>
                <a:latin typeface="+mn-ea"/>
              </a:rPr>
              <a:t>つながるはずである。</a:t>
            </a:r>
            <a:endParaRPr lang="en-US" altLang="ja-JP" sz="2800" b="1" dirty="0">
              <a:solidFill>
                <a:srgbClr val="FF0000"/>
              </a:solidFill>
              <a:latin typeface="+mn-ea"/>
            </a:endParaRPr>
          </a:p>
        </p:txBody>
      </p:sp>
    </p:spTree>
    <p:extLst>
      <p:ext uri="{BB962C8B-B14F-4D97-AF65-F5344CB8AC3E}">
        <p14:creationId xmlns:p14="http://schemas.microsoft.com/office/powerpoint/2010/main" val="3588314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91E6639-F11A-4FE6-AB95-00074402CE15}"/>
              </a:ext>
            </a:extLst>
          </p:cNvPr>
          <p:cNvSpPr txBox="1"/>
          <p:nvPr/>
        </p:nvSpPr>
        <p:spPr>
          <a:xfrm>
            <a:off x="1804681" y="1912050"/>
            <a:ext cx="10295383" cy="2123658"/>
          </a:xfrm>
          <a:prstGeom prst="rect">
            <a:avLst/>
          </a:prstGeom>
          <a:solidFill>
            <a:srgbClr val="002060"/>
          </a:solidFill>
        </p:spPr>
        <p:txBody>
          <a:bodyPr wrap="square" rtlCol="0">
            <a:spAutoFit/>
          </a:bodyPr>
          <a:lstStyle/>
          <a:p>
            <a:r>
              <a:rPr lang="ja-JP" altLang="en-US" sz="2400" b="1" dirty="0" smtClean="0">
                <a:solidFill>
                  <a:schemeClr val="bg1"/>
                </a:solidFill>
                <a:latin typeface="メイリオ" panose="020B0604030504040204" pitchFamily="50" charset="-128"/>
              </a:rPr>
              <a:t>＜マクロな</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（年間を通した</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a:t>
            </a:r>
            <a:endParaRPr lang="en-US" altLang="ja-JP" sz="2400" b="1" dirty="0" smtClean="0">
              <a:solidFill>
                <a:schemeClr val="bg1"/>
              </a:solidFill>
              <a:latin typeface="メイリオ" panose="020B0604030504040204" pitchFamily="50" charset="-128"/>
            </a:endParaRPr>
          </a:p>
          <a:p>
            <a:r>
              <a:rPr lang="ja-JP" altLang="en-US" sz="2800" b="1" dirty="0" smtClean="0">
                <a:solidFill>
                  <a:schemeClr val="bg1"/>
                </a:solidFill>
                <a:latin typeface="メイリオ" panose="020B0604030504040204" pitchFamily="50" charset="-128"/>
              </a:rPr>
              <a:t>仮説</a:t>
            </a:r>
            <a:r>
              <a:rPr lang="ja-JP" altLang="en-US" sz="2800" b="1" dirty="0">
                <a:solidFill>
                  <a:schemeClr val="bg1"/>
                </a:solidFill>
                <a:latin typeface="メイリオ" panose="020B0604030504040204" pitchFamily="50" charset="-128"/>
              </a:rPr>
              <a:t>１　年間を通した「問い」の提示</a:t>
            </a:r>
            <a:endParaRPr lang="en-US" altLang="ja-JP" sz="2800" b="1" dirty="0">
              <a:solidFill>
                <a:schemeClr val="bg1"/>
              </a:solidFill>
              <a:latin typeface="メイリオ" panose="020B0604030504040204" pitchFamily="50" charset="-128"/>
            </a:endParaRPr>
          </a:p>
          <a:p>
            <a:r>
              <a:rPr lang="ja-JP" altLang="en-US" sz="2800" b="1" dirty="0">
                <a:solidFill>
                  <a:srgbClr val="FFFF00"/>
                </a:solidFill>
                <a:latin typeface="メイリオ" panose="020B0604030504040204" pitchFamily="50" charset="-128"/>
              </a:rPr>
              <a:t>仮説２　前単元</a:t>
            </a:r>
            <a:r>
              <a:rPr lang="ja-JP" altLang="en-US" sz="2400" b="1" dirty="0">
                <a:solidFill>
                  <a:srgbClr val="FFFF00"/>
                </a:solidFill>
                <a:latin typeface="メイリオ" panose="020B0604030504040204" pitchFamily="50" charset="-128"/>
              </a:rPr>
              <a:t>（</a:t>
            </a:r>
            <a:r>
              <a:rPr lang="en-US" altLang="ja-JP" sz="2400" b="1" dirty="0">
                <a:solidFill>
                  <a:srgbClr val="FFFF00"/>
                </a:solidFill>
                <a:latin typeface="メイリオ" panose="020B0604030504040204" pitchFamily="50" charset="-128"/>
              </a:rPr>
              <a:t>B</a:t>
            </a:r>
            <a:r>
              <a:rPr lang="ja-JP" altLang="en-US" sz="2400" b="1" dirty="0">
                <a:solidFill>
                  <a:srgbClr val="FFFF00"/>
                </a:solidFill>
                <a:latin typeface="メイリオ" panose="020B0604030504040204" pitchFamily="50" charset="-128"/>
              </a:rPr>
              <a:t>：</a:t>
            </a:r>
            <a:r>
              <a:rPr lang="ja-JP" altLang="en-US" sz="2400" b="1" dirty="0">
                <a:solidFill>
                  <a:srgbClr val="FFFF00"/>
                </a:solidFill>
              </a:rPr>
              <a:t>国際理解と国際協力</a:t>
            </a:r>
            <a:r>
              <a:rPr lang="ja-JP" altLang="en-US" sz="2400" b="1" dirty="0">
                <a:solidFill>
                  <a:srgbClr val="FFFF00"/>
                </a:solidFill>
                <a:latin typeface="メイリオ" panose="020B0604030504040204" pitchFamily="50" charset="-128"/>
              </a:rPr>
              <a:t>）</a:t>
            </a:r>
            <a:r>
              <a:rPr lang="ja-JP" altLang="en-US" sz="2800" b="1" dirty="0">
                <a:solidFill>
                  <a:srgbClr val="FFFF00"/>
                </a:solidFill>
                <a:latin typeface="メイリオ" panose="020B0604030504040204" pitchFamily="50" charset="-128"/>
              </a:rPr>
              <a:t>における「プチ探究</a:t>
            </a:r>
            <a:r>
              <a:rPr lang="ja-JP" altLang="en-US" sz="2800" b="1" dirty="0" smtClean="0">
                <a:solidFill>
                  <a:srgbClr val="FFFF00"/>
                </a:solidFill>
                <a:latin typeface="メイリオ" panose="020B0604030504040204" pitchFamily="50" charset="-128"/>
              </a:rPr>
              <a:t>」</a:t>
            </a:r>
            <a:endParaRPr lang="en-US" altLang="ja-JP" sz="2800" b="1" dirty="0" smtClean="0">
              <a:solidFill>
                <a:srgbClr val="FFFF00"/>
              </a:solidFill>
              <a:latin typeface="メイリオ" panose="020B0604030504040204" pitchFamily="50" charset="-128"/>
            </a:endParaRPr>
          </a:p>
          <a:p>
            <a:r>
              <a:rPr lang="ja-JP" altLang="en-US" sz="2400" b="1" dirty="0" smtClean="0">
                <a:solidFill>
                  <a:schemeClr val="bg1"/>
                </a:solidFill>
                <a:latin typeface="メイリオ" panose="020B0604030504040204" pitchFamily="50" charset="-128"/>
              </a:rPr>
              <a:t>＜ミクロな</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（授業の進め方における</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a:t>
            </a:r>
            <a:endParaRPr lang="en-US" altLang="ja-JP" sz="2400" b="1" dirty="0">
              <a:solidFill>
                <a:schemeClr val="bg1"/>
              </a:solidFill>
              <a:latin typeface="メイリオ" panose="020B0604030504040204" pitchFamily="50" charset="-128"/>
            </a:endParaRPr>
          </a:p>
          <a:p>
            <a:r>
              <a:rPr lang="ja-JP" altLang="en-US" sz="2800" b="1" dirty="0" smtClean="0">
                <a:solidFill>
                  <a:schemeClr val="bg1"/>
                </a:solidFill>
                <a:latin typeface="メイリオ" panose="020B0604030504040204" pitchFamily="50" charset="-128"/>
              </a:rPr>
              <a:t>仮説</a:t>
            </a:r>
            <a:r>
              <a:rPr lang="ja-JP" altLang="en-US" sz="2800" b="1" dirty="0">
                <a:solidFill>
                  <a:schemeClr val="bg1"/>
                </a:solidFill>
                <a:latin typeface="メイリオ" panose="020B0604030504040204" pitchFamily="50" charset="-128"/>
              </a:rPr>
              <a:t>３　３段階の課題設定プロセス</a:t>
            </a:r>
            <a:endParaRPr lang="en-US" altLang="ja-JP" sz="2800" b="1" dirty="0">
              <a:solidFill>
                <a:schemeClr val="bg1"/>
              </a:solidFill>
              <a:latin typeface="メイリオ" panose="020B0604030504040204" pitchFamily="50" charset="-128"/>
            </a:endParaRPr>
          </a:p>
        </p:txBody>
      </p:sp>
      <p:sp>
        <p:nvSpPr>
          <p:cNvPr id="9" name="タイトル 7">
            <a:extLst>
              <a:ext uri="{FF2B5EF4-FFF2-40B4-BE49-F238E27FC236}">
                <a16:creationId xmlns:a16="http://schemas.microsoft.com/office/drawing/2014/main" id="{E7DE078A-8C7A-4B2F-A262-2496C2061A56}"/>
              </a:ext>
            </a:extLst>
          </p:cNvPr>
          <p:cNvSpPr>
            <a:spLocks noGrp="1"/>
          </p:cNvSpPr>
          <p:nvPr>
            <p:ph type="title"/>
          </p:nvPr>
        </p:nvSpPr>
        <p:spPr>
          <a:xfrm>
            <a:off x="1587155" y="728430"/>
            <a:ext cx="8596668" cy="660400"/>
          </a:xfrm>
        </p:spPr>
        <p:txBody>
          <a:bodyPr/>
          <a:lstStyle/>
          <a:p>
            <a:r>
              <a:rPr lang="ja-JP" altLang="en-US" b="1" dirty="0" smtClean="0">
                <a:solidFill>
                  <a:schemeClr val="tx1"/>
                </a:solidFill>
              </a:rPr>
              <a:t>５　研究</a:t>
            </a:r>
            <a:r>
              <a:rPr lang="ja-JP" altLang="en-US" b="1" dirty="0">
                <a:solidFill>
                  <a:schemeClr val="tx1"/>
                </a:solidFill>
              </a:rPr>
              <a:t>授業</a:t>
            </a:r>
            <a:r>
              <a:rPr lang="ja-JP" altLang="en-US" b="1" dirty="0" smtClean="0">
                <a:solidFill>
                  <a:schemeClr val="tx1"/>
                </a:solidFill>
              </a:rPr>
              <a:t>の流れ</a:t>
            </a:r>
            <a:endParaRPr lang="ja-JP" altLang="en-US" b="1" dirty="0">
              <a:solidFill>
                <a:schemeClr val="tx1"/>
              </a:solidFill>
            </a:endParaRPr>
          </a:p>
        </p:txBody>
      </p:sp>
      <p:sp>
        <p:nvSpPr>
          <p:cNvPr id="6" name="テキスト ボックス 5">
            <a:extLst>
              <a:ext uri="{FF2B5EF4-FFF2-40B4-BE49-F238E27FC236}">
                <a16:creationId xmlns:a16="http://schemas.microsoft.com/office/drawing/2014/main" id="{091E6639-F11A-4FE6-AB95-00074402CE15}"/>
              </a:ext>
            </a:extLst>
          </p:cNvPr>
          <p:cNvSpPr txBox="1"/>
          <p:nvPr/>
        </p:nvSpPr>
        <p:spPr>
          <a:xfrm>
            <a:off x="1804682" y="1388830"/>
            <a:ext cx="10113516" cy="523220"/>
          </a:xfrm>
          <a:prstGeom prst="rect">
            <a:avLst/>
          </a:prstGeom>
          <a:noFill/>
        </p:spPr>
        <p:txBody>
          <a:bodyPr wrap="square" rtlCol="0">
            <a:spAutoFit/>
          </a:bodyPr>
          <a:lstStyle/>
          <a:p>
            <a:r>
              <a:rPr kumimoji="1" lang="ja-JP" altLang="en-US" sz="2800" dirty="0" smtClean="0">
                <a:latin typeface="+mj-ea"/>
                <a:ea typeface="+mj-ea"/>
              </a:rPr>
              <a:t>○　</a:t>
            </a:r>
            <a:r>
              <a:rPr lang="ja-JP" altLang="en-US" sz="2800" dirty="0">
                <a:latin typeface="+mj-ea"/>
              </a:rPr>
              <a:t> ３つの研究仮説</a:t>
            </a:r>
            <a:endParaRPr kumimoji="1" lang="en-US" altLang="ja-JP" sz="2800" dirty="0">
              <a:latin typeface="+mj-ea"/>
              <a:ea typeface="+mj-ea"/>
            </a:endParaRPr>
          </a:p>
        </p:txBody>
      </p:sp>
      <p:sp>
        <p:nvSpPr>
          <p:cNvPr id="7" name="正方形/長方形 6"/>
          <p:cNvSpPr/>
          <p:nvPr/>
        </p:nvSpPr>
        <p:spPr>
          <a:xfrm>
            <a:off x="1804681" y="4375030"/>
            <a:ext cx="10295383" cy="1384995"/>
          </a:xfrm>
          <a:prstGeom prst="rect">
            <a:avLst/>
          </a:prstGeom>
        </p:spPr>
        <p:txBody>
          <a:bodyPr wrap="square">
            <a:spAutoFit/>
          </a:bodyPr>
          <a:lstStyle/>
          <a:p>
            <a:r>
              <a:rPr lang="ja-JP" altLang="en-US" sz="2800" b="1" dirty="0">
                <a:solidFill>
                  <a:srgbClr val="FF0000"/>
                </a:solidFill>
                <a:latin typeface="+mj-ea"/>
              </a:rPr>
              <a:t>仮説２</a:t>
            </a:r>
            <a:endParaRPr lang="en-US" altLang="ja-JP" sz="2800" b="1" dirty="0">
              <a:solidFill>
                <a:srgbClr val="FF0000"/>
              </a:solidFill>
              <a:latin typeface="+mj-ea"/>
            </a:endParaRPr>
          </a:p>
          <a:p>
            <a:r>
              <a:rPr lang="ja-JP" altLang="en-US" sz="2800" b="1" dirty="0">
                <a:solidFill>
                  <a:srgbClr val="FF0000"/>
                </a:solidFill>
                <a:latin typeface="メイリオ" panose="020B0604030504040204" pitchFamily="50" charset="-128"/>
              </a:rPr>
              <a:t>　前単元における「プチ探究」の実施によって、見通しを持</a:t>
            </a:r>
            <a:endParaRPr lang="en-US" altLang="ja-JP" sz="2800" b="1" dirty="0">
              <a:solidFill>
                <a:srgbClr val="FF0000"/>
              </a:solidFill>
              <a:latin typeface="メイリオ" panose="020B0604030504040204" pitchFamily="50" charset="-128"/>
            </a:endParaRPr>
          </a:p>
          <a:p>
            <a:r>
              <a:rPr lang="ja-JP" altLang="en-US" sz="2800" b="1" dirty="0" err="1">
                <a:solidFill>
                  <a:srgbClr val="FF0000"/>
                </a:solidFill>
                <a:latin typeface="メイリオ" panose="020B0604030504040204" pitchFamily="50" charset="-128"/>
              </a:rPr>
              <a:t>ちながら</a:t>
            </a:r>
            <a:r>
              <a:rPr lang="ja-JP" altLang="en-US" sz="2800" b="1" dirty="0">
                <a:solidFill>
                  <a:srgbClr val="FF0000"/>
                </a:solidFill>
                <a:latin typeface="メイリオ" panose="020B0604030504040204" pitchFamily="50" charset="-128"/>
              </a:rPr>
              <a:t>課題を見出すことにつながるはずである。</a:t>
            </a:r>
            <a:endParaRPr lang="en-US" altLang="ja-JP" sz="2800" b="1" dirty="0">
              <a:solidFill>
                <a:srgbClr val="FF0000"/>
              </a:solidFill>
              <a:latin typeface="メイリオ" panose="020B0604030504040204" pitchFamily="50" charset="-128"/>
            </a:endParaRPr>
          </a:p>
        </p:txBody>
      </p:sp>
    </p:spTree>
    <p:extLst>
      <p:ext uri="{BB962C8B-B14F-4D97-AF65-F5344CB8AC3E}">
        <p14:creationId xmlns:p14="http://schemas.microsoft.com/office/powerpoint/2010/main" val="2808134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804681" y="4375029"/>
            <a:ext cx="10295383" cy="1384995"/>
          </a:xfrm>
          <a:prstGeom prst="rect">
            <a:avLst/>
          </a:prstGeom>
        </p:spPr>
        <p:txBody>
          <a:bodyPr wrap="square">
            <a:spAutoFit/>
          </a:bodyPr>
          <a:lstStyle/>
          <a:p>
            <a:r>
              <a:rPr lang="ja-JP" altLang="en-US" sz="2800" b="1" dirty="0">
                <a:solidFill>
                  <a:srgbClr val="FF0000"/>
                </a:solidFill>
                <a:latin typeface="+mj-ea"/>
              </a:rPr>
              <a:t>仮説３</a:t>
            </a:r>
            <a:endParaRPr lang="en-US" altLang="ja-JP" sz="2800" b="1" dirty="0">
              <a:solidFill>
                <a:srgbClr val="FF0000"/>
              </a:solidFill>
              <a:latin typeface="+mj-ea"/>
            </a:endParaRPr>
          </a:p>
          <a:p>
            <a:r>
              <a:rPr lang="ja-JP" altLang="en-US" sz="2800" b="1" dirty="0">
                <a:solidFill>
                  <a:srgbClr val="FF0000"/>
                </a:solidFill>
                <a:latin typeface="メイリオ" panose="020B0604030504040204" pitchFamily="50" charset="-128"/>
              </a:rPr>
              <a:t>　段階的なプロセスによって質の高い課題を見出すことができるはずである。</a:t>
            </a:r>
            <a:endParaRPr lang="en-US" altLang="ja-JP" sz="2800" b="1" dirty="0">
              <a:solidFill>
                <a:srgbClr val="FF0000"/>
              </a:solidFill>
              <a:latin typeface="メイリオ" panose="020B0604030504040204" pitchFamily="50" charset="-128"/>
            </a:endParaRPr>
          </a:p>
        </p:txBody>
      </p:sp>
      <p:sp>
        <p:nvSpPr>
          <p:cNvPr id="9" name="タイトル 7">
            <a:extLst>
              <a:ext uri="{FF2B5EF4-FFF2-40B4-BE49-F238E27FC236}">
                <a16:creationId xmlns:a16="http://schemas.microsoft.com/office/drawing/2014/main" id="{E7DE078A-8C7A-4B2F-A262-2496C2061A56}"/>
              </a:ext>
            </a:extLst>
          </p:cNvPr>
          <p:cNvSpPr>
            <a:spLocks noGrp="1"/>
          </p:cNvSpPr>
          <p:nvPr>
            <p:ph type="title"/>
          </p:nvPr>
        </p:nvSpPr>
        <p:spPr>
          <a:xfrm>
            <a:off x="1587155" y="728430"/>
            <a:ext cx="8596668" cy="660400"/>
          </a:xfrm>
        </p:spPr>
        <p:txBody>
          <a:bodyPr/>
          <a:lstStyle/>
          <a:p>
            <a:r>
              <a:rPr lang="ja-JP" altLang="en-US" b="1" dirty="0" smtClean="0">
                <a:solidFill>
                  <a:schemeClr val="tx1"/>
                </a:solidFill>
              </a:rPr>
              <a:t>５　研究</a:t>
            </a:r>
            <a:r>
              <a:rPr lang="ja-JP" altLang="en-US" b="1" dirty="0">
                <a:solidFill>
                  <a:schemeClr val="tx1"/>
                </a:solidFill>
              </a:rPr>
              <a:t>授業</a:t>
            </a:r>
            <a:r>
              <a:rPr lang="ja-JP" altLang="en-US" b="1" dirty="0" smtClean="0">
                <a:solidFill>
                  <a:schemeClr val="tx1"/>
                </a:solidFill>
              </a:rPr>
              <a:t>の流れ</a:t>
            </a:r>
            <a:endParaRPr lang="ja-JP" altLang="en-US" b="1" dirty="0">
              <a:solidFill>
                <a:schemeClr val="tx1"/>
              </a:solidFill>
            </a:endParaRPr>
          </a:p>
        </p:txBody>
      </p:sp>
      <p:sp>
        <p:nvSpPr>
          <p:cNvPr id="6" name="テキスト ボックス 5">
            <a:extLst>
              <a:ext uri="{FF2B5EF4-FFF2-40B4-BE49-F238E27FC236}">
                <a16:creationId xmlns:a16="http://schemas.microsoft.com/office/drawing/2014/main" id="{091E6639-F11A-4FE6-AB95-00074402CE15}"/>
              </a:ext>
            </a:extLst>
          </p:cNvPr>
          <p:cNvSpPr txBox="1"/>
          <p:nvPr/>
        </p:nvSpPr>
        <p:spPr>
          <a:xfrm>
            <a:off x="1804682" y="1388830"/>
            <a:ext cx="10113516" cy="523220"/>
          </a:xfrm>
          <a:prstGeom prst="rect">
            <a:avLst/>
          </a:prstGeom>
          <a:noFill/>
        </p:spPr>
        <p:txBody>
          <a:bodyPr wrap="square" rtlCol="0">
            <a:spAutoFit/>
          </a:bodyPr>
          <a:lstStyle/>
          <a:p>
            <a:r>
              <a:rPr kumimoji="1" lang="ja-JP" altLang="en-US" sz="2800" dirty="0" smtClean="0">
                <a:latin typeface="+mj-ea"/>
                <a:ea typeface="+mj-ea"/>
              </a:rPr>
              <a:t>○　</a:t>
            </a:r>
            <a:r>
              <a:rPr lang="ja-JP" altLang="en-US" sz="2800" dirty="0">
                <a:latin typeface="+mj-ea"/>
              </a:rPr>
              <a:t> ３つの研究仮説</a:t>
            </a:r>
            <a:endParaRPr kumimoji="1" lang="en-US" altLang="ja-JP" sz="2800" dirty="0">
              <a:latin typeface="+mj-ea"/>
              <a:ea typeface="+mj-ea"/>
            </a:endParaRPr>
          </a:p>
        </p:txBody>
      </p:sp>
      <p:sp>
        <p:nvSpPr>
          <p:cNvPr id="10" name="テキスト ボックス 9">
            <a:extLst>
              <a:ext uri="{FF2B5EF4-FFF2-40B4-BE49-F238E27FC236}">
                <a16:creationId xmlns:a16="http://schemas.microsoft.com/office/drawing/2014/main" id="{091E6639-F11A-4FE6-AB95-00074402CE15}"/>
              </a:ext>
            </a:extLst>
          </p:cNvPr>
          <p:cNvSpPr txBox="1"/>
          <p:nvPr/>
        </p:nvSpPr>
        <p:spPr>
          <a:xfrm>
            <a:off x="1804681" y="1912050"/>
            <a:ext cx="10295383" cy="2123658"/>
          </a:xfrm>
          <a:prstGeom prst="rect">
            <a:avLst/>
          </a:prstGeom>
          <a:solidFill>
            <a:srgbClr val="002060"/>
          </a:solidFill>
        </p:spPr>
        <p:txBody>
          <a:bodyPr wrap="square" rtlCol="0">
            <a:spAutoFit/>
          </a:bodyPr>
          <a:lstStyle/>
          <a:p>
            <a:r>
              <a:rPr lang="ja-JP" altLang="en-US" sz="2400" b="1" dirty="0" smtClean="0">
                <a:solidFill>
                  <a:schemeClr val="bg1"/>
                </a:solidFill>
                <a:latin typeface="メイリオ" panose="020B0604030504040204" pitchFamily="50" charset="-128"/>
              </a:rPr>
              <a:t>＜マクロな</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（年間を通した</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a:t>
            </a:r>
            <a:endParaRPr lang="en-US" altLang="ja-JP" sz="2400" b="1" dirty="0" smtClean="0">
              <a:solidFill>
                <a:schemeClr val="bg1"/>
              </a:solidFill>
              <a:latin typeface="メイリオ" panose="020B0604030504040204" pitchFamily="50" charset="-128"/>
            </a:endParaRPr>
          </a:p>
          <a:p>
            <a:r>
              <a:rPr lang="ja-JP" altLang="en-US" sz="2800" b="1" dirty="0" smtClean="0">
                <a:solidFill>
                  <a:schemeClr val="bg1"/>
                </a:solidFill>
                <a:latin typeface="メイリオ" panose="020B0604030504040204" pitchFamily="50" charset="-128"/>
              </a:rPr>
              <a:t>仮説</a:t>
            </a:r>
            <a:r>
              <a:rPr lang="ja-JP" altLang="en-US" sz="2800" b="1" dirty="0">
                <a:solidFill>
                  <a:schemeClr val="bg1"/>
                </a:solidFill>
                <a:latin typeface="メイリオ" panose="020B0604030504040204" pitchFamily="50" charset="-128"/>
              </a:rPr>
              <a:t>１　年間を通した「問い」の提示</a:t>
            </a:r>
            <a:endParaRPr lang="en-US" altLang="ja-JP" sz="2800" b="1" dirty="0">
              <a:solidFill>
                <a:schemeClr val="bg1"/>
              </a:solidFill>
              <a:latin typeface="メイリオ" panose="020B0604030504040204" pitchFamily="50" charset="-128"/>
            </a:endParaRPr>
          </a:p>
          <a:p>
            <a:r>
              <a:rPr lang="ja-JP" altLang="en-US" sz="2800" b="1" dirty="0">
                <a:solidFill>
                  <a:schemeClr val="bg1"/>
                </a:solidFill>
                <a:latin typeface="メイリオ" panose="020B0604030504040204" pitchFamily="50" charset="-128"/>
              </a:rPr>
              <a:t>仮説２　前単元</a:t>
            </a:r>
            <a:r>
              <a:rPr lang="ja-JP" altLang="en-US" sz="2400" b="1" dirty="0">
                <a:solidFill>
                  <a:schemeClr val="bg1"/>
                </a:solidFill>
                <a:latin typeface="メイリオ" panose="020B0604030504040204" pitchFamily="50" charset="-128"/>
              </a:rPr>
              <a:t>（</a:t>
            </a:r>
            <a:r>
              <a:rPr lang="en-US" altLang="ja-JP" sz="2400" b="1" dirty="0">
                <a:solidFill>
                  <a:schemeClr val="bg1"/>
                </a:solidFill>
                <a:latin typeface="メイリオ" panose="020B0604030504040204" pitchFamily="50" charset="-128"/>
              </a:rPr>
              <a:t>B</a:t>
            </a:r>
            <a:r>
              <a:rPr lang="ja-JP" altLang="en-US" sz="2400" b="1" dirty="0">
                <a:solidFill>
                  <a:schemeClr val="bg1"/>
                </a:solidFill>
                <a:latin typeface="メイリオ" panose="020B0604030504040204" pitchFamily="50" charset="-128"/>
              </a:rPr>
              <a:t>：</a:t>
            </a:r>
            <a:r>
              <a:rPr lang="ja-JP" altLang="en-US" sz="2400" b="1" dirty="0">
                <a:solidFill>
                  <a:schemeClr val="bg1"/>
                </a:solidFill>
              </a:rPr>
              <a:t>国際理解と国際協力</a:t>
            </a:r>
            <a:r>
              <a:rPr lang="ja-JP" altLang="en-US" sz="2400" b="1" dirty="0">
                <a:solidFill>
                  <a:schemeClr val="bg1"/>
                </a:solidFill>
                <a:latin typeface="メイリオ" panose="020B0604030504040204" pitchFamily="50" charset="-128"/>
              </a:rPr>
              <a:t>）</a:t>
            </a:r>
            <a:r>
              <a:rPr lang="ja-JP" altLang="en-US" sz="2800" b="1" dirty="0">
                <a:solidFill>
                  <a:schemeClr val="bg1"/>
                </a:solidFill>
                <a:latin typeface="メイリオ" panose="020B0604030504040204" pitchFamily="50" charset="-128"/>
              </a:rPr>
              <a:t>における「プチ探究</a:t>
            </a:r>
            <a:r>
              <a:rPr lang="ja-JP" altLang="en-US" sz="2800" b="1" dirty="0" smtClean="0">
                <a:solidFill>
                  <a:schemeClr val="bg1"/>
                </a:solidFill>
                <a:latin typeface="メイリオ" panose="020B0604030504040204" pitchFamily="50" charset="-128"/>
              </a:rPr>
              <a:t>」</a:t>
            </a:r>
            <a:endParaRPr lang="en-US" altLang="ja-JP" sz="2800" b="1" dirty="0" smtClean="0">
              <a:solidFill>
                <a:schemeClr val="bg1"/>
              </a:solidFill>
              <a:latin typeface="メイリオ" panose="020B0604030504040204" pitchFamily="50" charset="-128"/>
            </a:endParaRPr>
          </a:p>
          <a:p>
            <a:r>
              <a:rPr lang="ja-JP" altLang="en-US" sz="2400" b="1" dirty="0" smtClean="0">
                <a:solidFill>
                  <a:schemeClr val="bg1"/>
                </a:solidFill>
                <a:latin typeface="メイリオ" panose="020B0604030504040204" pitchFamily="50" charset="-128"/>
              </a:rPr>
              <a:t>＜ミクロな</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（授業の進め方における</a:t>
            </a:r>
            <a:r>
              <a:rPr lang="ja-JP" altLang="en-US" sz="2400" b="1" dirty="0">
                <a:solidFill>
                  <a:schemeClr val="bg1"/>
                </a:solidFill>
                <a:latin typeface="メイリオ" panose="020B0604030504040204" pitchFamily="50" charset="-128"/>
              </a:rPr>
              <a:t>アプローチ</a:t>
            </a:r>
            <a:r>
              <a:rPr lang="ja-JP" altLang="en-US" sz="2400" b="1" dirty="0" smtClean="0">
                <a:solidFill>
                  <a:schemeClr val="bg1"/>
                </a:solidFill>
                <a:latin typeface="メイリオ" panose="020B0604030504040204" pitchFamily="50" charset="-128"/>
              </a:rPr>
              <a:t>）＞</a:t>
            </a:r>
            <a:endParaRPr lang="en-US" altLang="ja-JP" sz="2400" b="1" dirty="0">
              <a:solidFill>
                <a:schemeClr val="bg1"/>
              </a:solidFill>
              <a:latin typeface="メイリオ" panose="020B0604030504040204" pitchFamily="50" charset="-128"/>
            </a:endParaRPr>
          </a:p>
          <a:p>
            <a:r>
              <a:rPr lang="ja-JP" altLang="en-US" sz="2800" b="1" dirty="0" smtClean="0">
                <a:solidFill>
                  <a:srgbClr val="FFFF00"/>
                </a:solidFill>
                <a:latin typeface="メイリオ" panose="020B0604030504040204" pitchFamily="50" charset="-128"/>
              </a:rPr>
              <a:t>仮説</a:t>
            </a:r>
            <a:r>
              <a:rPr lang="ja-JP" altLang="en-US" sz="2800" b="1" dirty="0">
                <a:solidFill>
                  <a:srgbClr val="FFFF00"/>
                </a:solidFill>
                <a:latin typeface="メイリオ" panose="020B0604030504040204" pitchFamily="50" charset="-128"/>
              </a:rPr>
              <a:t>３　３段階の課題設定プロセス</a:t>
            </a:r>
            <a:endParaRPr lang="en-US" altLang="ja-JP" sz="2800" b="1" dirty="0">
              <a:solidFill>
                <a:srgbClr val="FFFF00"/>
              </a:solidFill>
              <a:latin typeface="メイリオ" panose="020B0604030504040204" pitchFamily="50" charset="-128"/>
            </a:endParaRPr>
          </a:p>
        </p:txBody>
      </p:sp>
      <p:sp>
        <p:nvSpPr>
          <p:cNvPr id="11" name="正方形/長方形 10"/>
          <p:cNvSpPr/>
          <p:nvPr/>
        </p:nvSpPr>
        <p:spPr>
          <a:xfrm>
            <a:off x="5131962" y="5431592"/>
            <a:ext cx="5612238" cy="1335505"/>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schemeClr val="tx1"/>
                </a:solidFill>
                <a:latin typeface="メイリオ" panose="020B0604030504040204" pitchFamily="50" charset="-128"/>
              </a:rPr>
              <a:t>【</a:t>
            </a:r>
            <a:r>
              <a:rPr lang="ja-JP" altLang="en-US" sz="2000" b="1" dirty="0" smtClean="0">
                <a:solidFill>
                  <a:schemeClr val="tx1"/>
                </a:solidFill>
                <a:latin typeface="メイリオ" panose="020B0604030504040204" pitchFamily="50" charset="-128"/>
              </a:rPr>
              <a:t>３</a:t>
            </a:r>
            <a:r>
              <a:rPr lang="ja-JP" altLang="en-US" sz="2000" b="1" dirty="0">
                <a:solidFill>
                  <a:schemeClr val="tx1"/>
                </a:solidFill>
                <a:latin typeface="メイリオ" panose="020B0604030504040204" pitchFamily="50" charset="-128"/>
              </a:rPr>
              <a:t>段階の課題設定プロセス</a:t>
            </a:r>
            <a:r>
              <a:rPr lang="en-US" altLang="ja-JP" sz="2000" b="1" dirty="0" smtClean="0">
                <a:solidFill>
                  <a:schemeClr val="tx1"/>
                </a:solidFill>
                <a:latin typeface="メイリオ" panose="020B0604030504040204" pitchFamily="50" charset="-128"/>
              </a:rPr>
              <a:t>】</a:t>
            </a:r>
          </a:p>
          <a:p>
            <a:r>
              <a:rPr lang="ja-JP" altLang="en-US" sz="2000" b="1" dirty="0" smtClean="0">
                <a:solidFill>
                  <a:schemeClr val="tx1"/>
                </a:solidFill>
                <a:latin typeface="メイリオ" panose="020B0604030504040204" pitchFamily="50" charset="-128"/>
                <a:ea typeface="メイリオ" panose="020B0604030504040204" pitchFamily="50" charset="-128"/>
              </a:rPr>
              <a:t>　</a:t>
            </a:r>
            <a:r>
              <a:rPr lang="en-US" altLang="ja-JP" sz="2000" b="1" dirty="0" smtClean="0">
                <a:solidFill>
                  <a:schemeClr val="tx1"/>
                </a:solidFill>
                <a:latin typeface="メイリオ" panose="020B0604030504040204" pitchFamily="50" charset="-128"/>
                <a:ea typeface="メイリオ" panose="020B0604030504040204" pitchFamily="50" charset="-128"/>
              </a:rPr>
              <a:t>Step</a:t>
            </a:r>
            <a:r>
              <a:rPr lang="ja-JP" altLang="en-US" sz="2000" b="1" dirty="0" smtClean="0">
                <a:solidFill>
                  <a:schemeClr val="tx1"/>
                </a:solidFill>
                <a:latin typeface="メイリオ" panose="020B0604030504040204" pitchFamily="50" charset="-128"/>
                <a:ea typeface="メイリオ" panose="020B0604030504040204" pitchFamily="50" charset="-128"/>
              </a:rPr>
              <a:t>１　現状と理想のギャップから見出す</a:t>
            </a:r>
            <a:endParaRPr lang="en-US" altLang="ja-JP" sz="2000" b="1" dirty="0" smtClean="0">
              <a:solidFill>
                <a:schemeClr val="tx1"/>
              </a:solidFill>
              <a:latin typeface="メイリオ" panose="020B0604030504040204" pitchFamily="50" charset="-128"/>
              <a:ea typeface="メイリオ" panose="020B0604030504040204" pitchFamily="50" charset="-128"/>
            </a:endParaRPr>
          </a:p>
          <a:p>
            <a:r>
              <a:rPr lang="ja-JP" altLang="en-US" sz="2000" b="1" dirty="0" smtClean="0">
                <a:solidFill>
                  <a:schemeClr val="tx1"/>
                </a:solidFill>
                <a:latin typeface="メイリオ" panose="020B0604030504040204" pitchFamily="50" charset="-128"/>
                <a:ea typeface="メイリオ" panose="020B0604030504040204" pitchFamily="50" charset="-128"/>
              </a:rPr>
              <a:t>　</a:t>
            </a:r>
            <a:r>
              <a:rPr lang="en-US" altLang="ja-JP" sz="2000" b="1" dirty="0" smtClean="0">
                <a:solidFill>
                  <a:schemeClr val="tx1"/>
                </a:solidFill>
                <a:latin typeface="メイリオ" panose="020B0604030504040204" pitchFamily="50" charset="-128"/>
                <a:ea typeface="メイリオ" panose="020B0604030504040204" pitchFamily="50" charset="-128"/>
              </a:rPr>
              <a:t>Step</a:t>
            </a:r>
            <a:r>
              <a:rPr lang="ja-JP" altLang="en-US" sz="2000" b="1" dirty="0" smtClean="0">
                <a:solidFill>
                  <a:schemeClr val="tx1"/>
                </a:solidFill>
                <a:latin typeface="メイリオ" panose="020B0604030504040204" pitchFamily="50" charset="-128"/>
                <a:ea typeface="メイリオ" panose="020B0604030504040204" pitchFamily="50" charset="-128"/>
              </a:rPr>
              <a:t>２　価値を見出す</a:t>
            </a:r>
            <a:endParaRPr lang="en-US" altLang="ja-JP" sz="2000" b="1" dirty="0" smtClean="0">
              <a:solidFill>
                <a:schemeClr val="tx1"/>
              </a:solidFill>
              <a:latin typeface="メイリオ" panose="020B0604030504040204" pitchFamily="50" charset="-128"/>
              <a:ea typeface="メイリオ" panose="020B0604030504040204" pitchFamily="50" charset="-128"/>
            </a:endParaRPr>
          </a:p>
          <a:p>
            <a:r>
              <a:rPr lang="ja-JP" altLang="en-US" sz="2000" b="1" dirty="0" smtClean="0">
                <a:solidFill>
                  <a:schemeClr val="tx1"/>
                </a:solidFill>
                <a:latin typeface="メイリオ" panose="020B0604030504040204" pitchFamily="50" charset="-128"/>
                <a:ea typeface="メイリオ" panose="020B0604030504040204" pitchFamily="50" charset="-128"/>
              </a:rPr>
              <a:t>　</a:t>
            </a:r>
            <a:r>
              <a:rPr lang="en-US" altLang="ja-JP" sz="2000" b="1" dirty="0" smtClean="0">
                <a:solidFill>
                  <a:schemeClr val="tx1"/>
                </a:solidFill>
                <a:latin typeface="メイリオ" panose="020B0604030504040204" pitchFamily="50" charset="-128"/>
                <a:ea typeface="メイリオ" panose="020B0604030504040204" pitchFamily="50" charset="-128"/>
              </a:rPr>
              <a:t>Step</a:t>
            </a:r>
            <a:r>
              <a:rPr lang="ja-JP" altLang="en-US" sz="2000" b="1" dirty="0" smtClean="0">
                <a:solidFill>
                  <a:schemeClr val="tx1"/>
                </a:solidFill>
                <a:latin typeface="メイリオ" panose="020B0604030504040204" pitchFamily="50" charset="-128"/>
                <a:ea typeface="メイリオ" panose="020B0604030504040204" pitchFamily="50" charset="-128"/>
              </a:rPr>
              <a:t>３　他者と意見交換する</a:t>
            </a:r>
            <a:endParaRPr lang="en-US" altLang="ja-JP" sz="2000" b="1"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49343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91E6639-F11A-4FE6-AB95-00074402CE15}"/>
              </a:ext>
            </a:extLst>
          </p:cNvPr>
          <p:cNvSpPr txBox="1"/>
          <p:nvPr/>
        </p:nvSpPr>
        <p:spPr>
          <a:xfrm>
            <a:off x="2023590" y="1225689"/>
            <a:ext cx="10168410" cy="5632311"/>
          </a:xfrm>
          <a:prstGeom prst="rect">
            <a:avLst/>
          </a:prstGeom>
          <a:noFill/>
        </p:spPr>
        <p:txBody>
          <a:bodyPr wrap="square" rtlCol="0">
            <a:spAutoFit/>
          </a:bodyPr>
          <a:lstStyle/>
          <a:p>
            <a:pPr>
              <a:lnSpc>
                <a:spcPct val="150000"/>
              </a:lnSpc>
            </a:pPr>
            <a:r>
              <a:rPr kumimoji="1" lang="en-US" altLang="ja-JP" sz="2400" b="1" dirty="0" smtClean="0">
                <a:latin typeface="+mn-ea"/>
              </a:rPr>
              <a:t>(0) </a:t>
            </a:r>
            <a:r>
              <a:rPr kumimoji="1" lang="ja-JP" altLang="en-US" sz="2400" b="1" dirty="0" smtClean="0">
                <a:latin typeface="+mn-ea"/>
              </a:rPr>
              <a:t>前時の取組</a:t>
            </a:r>
            <a:endParaRPr kumimoji="1" lang="en-US" altLang="ja-JP" sz="2400" b="1" dirty="0" smtClean="0">
              <a:latin typeface="+mn-ea"/>
            </a:endParaRPr>
          </a:p>
          <a:p>
            <a:pPr>
              <a:lnSpc>
                <a:spcPct val="150000"/>
              </a:lnSpc>
            </a:pPr>
            <a:r>
              <a:rPr kumimoji="1" lang="ja-JP" altLang="en-US" sz="2400" b="1" dirty="0" smtClean="0">
                <a:latin typeface="+mn-ea"/>
              </a:rPr>
              <a:t>　①</a:t>
            </a:r>
            <a:r>
              <a:rPr lang="ja-JP" altLang="ja-JP" sz="2400" b="1" dirty="0" smtClean="0"/>
              <a:t>これ</a:t>
            </a:r>
            <a:r>
              <a:rPr lang="ja-JP" altLang="ja-JP" sz="2400" b="1" dirty="0"/>
              <a:t>までの学習</a:t>
            </a:r>
            <a:r>
              <a:rPr lang="ja-JP" altLang="ja-JP" sz="2400" b="1" dirty="0" smtClean="0"/>
              <a:t>内容</a:t>
            </a:r>
            <a:r>
              <a:rPr lang="ja-JP" altLang="en-US" sz="2400" b="1" dirty="0" smtClean="0"/>
              <a:t>の</a:t>
            </a:r>
            <a:r>
              <a:rPr lang="ja-JP" altLang="ja-JP" sz="2400" b="1" dirty="0" smtClean="0"/>
              <a:t>振り返</a:t>
            </a:r>
            <a:r>
              <a:rPr lang="ja-JP" altLang="en-US" sz="2400" b="1" dirty="0" smtClean="0"/>
              <a:t>り</a:t>
            </a:r>
            <a:endParaRPr lang="en-US" altLang="ja-JP" sz="2400" b="1" dirty="0" smtClean="0">
              <a:latin typeface="+mn-ea"/>
            </a:endParaRPr>
          </a:p>
          <a:p>
            <a:pPr>
              <a:lnSpc>
                <a:spcPct val="150000"/>
              </a:lnSpc>
            </a:pPr>
            <a:r>
              <a:rPr lang="ja-JP" altLang="en-US" sz="2400" dirty="0" smtClean="0">
                <a:latin typeface="+mn-ea"/>
              </a:rPr>
              <a:t>　「</a:t>
            </a:r>
            <a:r>
              <a:rPr lang="ja-JP" altLang="ja-JP" sz="2400" dirty="0" smtClean="0"/>
              <a:t>各単元で</a:t>
            </a:r>
            <a:r>
              <a:rPr lang="ja-JP" altLang="en-US" sz="2400" dirty="0" smtClean="0"/>
              <a:t>どのようなことを学習したのか？</a:t>
            </a:r>
            <a:r>
              <a:rPr lang="ja-JP" altLang="en-US" sz="2400" dirty="0" smtClean="0">
                <a:latin typeface="+mn-ea"/>
              </a:rPr>
              <a:t>」</a:t>
            </a:r>
            <a:endParaRPr lang="en-US" altLang="ja-JP" sz="2400" dirty="0" smtClean="0">
              <a:latin typeface="+mn-ea"/>
            </a:endParaRPr>
          </a:p>
          <a:p>
            <a:pPr>
              <a:lnSpc>
                <a:spcPct val="150000"/>
              </a:lnSpc>
            </a:pPr>
            <a:r>
              <a:rPr lang="ja-JP" altLang="en-US" sz="2400" b="1" dirty="0" smtClean="0">
                <a:latin typeface="+mn-ea"/>
              </a:rPr>
              <a:t>　</a:t>
            </a:r>
            <a:r>
              <a:rPr lang="ja-JP" altLang="en-US" sz="2400" b="1" dirty="0">
                <a:latin typeface="+mn-ea"/>
              </a:rPr>
              <a:t>②</a:t>
            </a:r>
            <a:r>
              <a:rPr lang="ja-JP" altLang="ja-JP" sz="2400" b="1" dirty="0"/>
              <a:t>問いを生み出す（疑問に思う）ことの反復練習</a:t>
            </a:r>
            <a:endParaRPr lang="en-US" altLang="ja-JP" sz="2400" b="1" dirty="0">
              <a:latin typeface="+mn-ea"/>
            </a:endParaRPr>
          </a:p>
          <a:p>
            <a:pPr>
              <a:lnSpc>
                <a:spcPct val="150000"/>
              </a:lnSpc>
            </a:pPr>
            <a:r>
              <a:rPr lang="ja-JP" altLang="en-US" sz="2400" dirty="0">
                <a:latin typeface="+mn-ea"/>
              </a:rPr>
              <a:t>　「</a:t>
            </a:r>
            <a:r>
              <a:rPr lang="ja-JP" altLang="ja-JP" sz="2400" dirty="0">
                <a:latin typeface="+mn-ea"/>
              </a:rPr>
              <a:t>疑問の</a:t>
            </a:r>
            <a:r>
              <a:rPr lang="en-US" altLang="ja-JP" sz="2400" dirty="0">
                <a:latin typeface="+mn-ea"/>
              </a:rPr>
              <a:t>1000</a:t>
            </a:r>
            <a:r>
              <a:rPr lang="ja-JP" altLang="ja-JP" sz="2400" dirty="0">
                <a:latin typeface="+mn-ea"/>
              </a:rPr>
              <a:t>本ノック</a:t>
            </a:r>
            <a:r>
              <a:rPr lang="ja-JP" altLang="en-US" sz="2400" dirty="0">
                <a:latin typeface="+mn-ea"/>
              </a:rPr>
              <a:t>」</a:t>
            </a:r>
            <a:endParaRPr lang="en-US" altLang="ja-JP" sz="2400" dirty="0">
              <a:latin typeface="+mn-ea"/>
            </a:endParaRPr>
          </a:p>
          <a:p>
            <a:pPr>
              <a:lnSpc>
                <a:spcPct val="150000"/>
              </a:lnSpc>
            </a:pPr>
            <a:r>
              <a:rPr lang="ja-JP" altLang="en-US" sz="2400" b="1" dirty="0" smtClean="0">
                <a:latin typeface="+mn-ea"/>
              </a:rPr>
              <a:t>　③</a:t>
            </a:r>
            <a:r>
              <a:rPr lang="ja-JP" altLang="ja-JP" sz="2400" b="1" dirty="0"/>
              <a:t>「生活圏のちょっと気になるところ」について意見交換</a:t>
            </a:r>
            <a:endParaRPr lang="en-US" altLang="ja-JP" sz="2400" b="1" dirty="0" smtClean="0">
              <a:latin typeface="+mn-ea"/>
            </a:endParaRPr>
          </a:p>
          <a:p>
            <a:pPr>
              <a:lnSpc>
                <a:spcPct val="150000"/>
              </a:lnSpc>
            </a:pPr>
            <a:r>
              <a:rPr lang="ja-JP" altLang="en-US" sz="2400" dirty="0" smtClean="0">
                <a:latin typeface="+mn-ea"/>
              </a:rPr>
              <a:t>　「</a:t>
            </a:r>
            <a:r>
              <a:rPr lang="ja-JP" altLang="ja-JP" sz="2400" dirty="0" smtClean="0"/>
              <a:t>あなた</a:t>
            </a:r>
            <a:r>
              <a:rPr lang="ja-JP" altLang="ja-JP" sz="2400" dirty="0"/>
              <a:t>の生活圏には、どのような地理的事象がみられるのか」</a:t>
            </a:r>
          </a:p>
          <a:p>
            <a:pPr>
              <a:lnSpc>
                <a:spcPct val="150000"/>
              </a:lnSpc>
            </a:pPr>
            <a:r>
              <a:rPr lang="ja-JP" altLang="en-US" sz="2400" b="1" dirty="0">
                <a:latin typeface="+mn-ea"/>
              </a:rPr>
              <a:t>　</a:t>
            </a:r>
            <a:r>
              <a:rPr lang="ja-JP" altLang="en-US" sz="2400" b="1" dirty="0" smtClean="0">
                <a:latin typeface="+mn-ea"/>
              </a:rPr>
              <a:t>④</a:t>
            </a:r>
            <a:r>
              <a:rPr lang="ja-JP" altLang="ja-JP" sz="2400" b="1" dirty="0" smtClean="0"/>
              <a:t>単元</a:t>
            </a:r>
            <a:r>
              <a:rPr lang="ja-JP" altLang="ja-JP" sz="2400" b="1" dirty="0"/>
              <a:t>全体に関わる問いを</a:t>
            </a:r>
            <a:r>
              <a:rPr lang="ja-JP" altLang="ja-JP" sz="2400" b="1" dirty="0" smtClean="0"/>
              <a:t>把握</a:t>
            </a:r>
            <a:endParaRPr lang="en-US" altLang="ja-JP" sz="2400" b="1" dirty="0" smtClean="0"/>
          </a:p>
          <a:p>
            <a:pPr>
              <a:lnSpc>
                <a:spcPct val="150000"/>
              </a:lnSpc>
            </a:pPr>
            <a:endParaRPr lang="en-US" altLang="ja-JP" sz="2400" b="1" dirty="0"/>
          </a:p>
          <a:p>
            <a:pPr>
              <a:lnSpc>
                <a:spcPct val="150000"/>
              </a:lnSpc>
            </a:pPr>
            <a:endParaRPr lang="en-US" altLang="ja-JP" sz="2400" b="1" dirty="0" smtClean="0"/>
          </a:p>
        </p:txBody>
      </p:sp>
      <p:sp>
        <p:nvSpPr>
          <p:cNvPr id="2" name="正方形/長方形 1"/>
          <p:cNvSpPr/>
          <p:nvPr/>
        </p:nvSpPr>
        <p:spPr>
          <a:xfrm>
            <a:off x="2437080" y="5679590"/>
            <a:ext cx="9092045" cy="10225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hangingPunct="0"/>
            <a:r>
              <a:rPr lang="ja-JP" altLang="ja-JP" sz="2000" b="1" dirty="0"/>
              <a:t>【単元全体に関わる問い】</a:t>
            </a:r>
          </a:p>
          <a:p>
            <a:pPr hangingPunct="0"/>
            <a:r>
              <a:rPr lang="ja-JP" altLang="en-US" sz="2000" b="1" dirty="0" smtClean="0"/>
              <a:t>　</a:t>
            </a:r>
            <a:r>
              <a:rPr lang="ja-JP" altLang="ja-JP" sz="2000" b="1" dirty="0" smtClean="0"/>
              <a:t>持続</a:t>
            </a:r>
            <a:r>
              <a:rPr lang="ja-JP" altLang="ja-JP" sz="2000" b="1" dirty="0"/>
              <a:t>可能な地域の姿とはどのようなものだろうか。また、その実現のために私たちはどのように関わることができるのだろうか</a:t>
            </a:r>
            <a:r>
              <a:rPr lang="ja-JP" altLang="ja-JP" sz="2000" b="1" dirty="0" smtClean="0"/>
              <a:t>。</a:t>
            </a:r>
            <a:endParaRPr kumimoji="1" lang="ja-JP" altLang="en-US" sz="2000" b="1" dirty="0">
              <a:solidFill>
                <a:schemeClr val="bg1"/>
              </a:solidFill>
              <a:latin typeface="+mn-ea"/>
            </a:endParaRPr>
          </a:p>
        </p:txBody>
      </p:sp>
      <p:sp>
        <p:nvSpPr>
          <p:cNvPr id="9" name="タイトル 7">
            <a:extLst>
              <a:ext uri="{FF2B5EF4-FFF2-40B4-BE49-F238E27FC236}">
                <a16:creationId xmlns:a16="http://schemas.microsoft.com/office/drawing/2014/main" id="{E7DE078A-8C7A-4B2F-A262-2496C2061A56}"/>
              </a:ext>
            </a:extLst>
          </p:cNvPr>
          <p:cNvSpPr>
            <a:spLocks noGrp="1"/>
          </p:cNvSpPr>
          <p:nvPr>
            <p:ph type="title"/>
          </p:nvPr>
        </p:nvSpPr>
        <p:spPr>
          <a:xfrm>
            <a:off x="1587155" y="728430"/>
            <a:ext cx="8596668" cy="660400"/>
          </a:xfrm>
        </p:spPr>
        <p:txBody>
          <a:bodyPr/>
          <a:lstStyle/>
          <a:p>
            <a:r>
              <a:rPr lang="ja-JP" altLang="en-US" b="1" dirty="0" smtClean="0">
                <a:solidFill>
                  <a:schemeClr val="tx1"/>
                </a:solidFill>
              </a:rPr>
              <a:t>５　研究</a:t>
            </a:r>
            <a:r>
              <a:rPr lang="ja-JP" altLang="en-US" b="1" dirty="0">
                <a:solidFill>
                  <a:schemeClr val="tx1"/>
                </a:solidFill>
              </a:rPr>
              <a:t>授業</a:t>
            </a:r>
            <a:r>
              <a:rPr lang="ja-JP" altLang="en-US" b="1" dirty="0" smtClean="0">
                <a:solidFill>
                  <a:schemeClr val="tx1"/>
                </a:solidFill>
              </a:rPr>
              <a:t>の流れ</a:t>
            </a:r>
            <a:endParaRPr lang="ja-JP" altLang="en-US" b="1" dirty="0">
              <a:solidFill>
                <a:schemeClr val="tx1"/>
              </a:solidFill>
            </a:endParaRPr>
          </a:p>
        </p:txBody>
      </p:sp>
    </p:spTree>
    <p:extLst>
      <p:ext uri="{BB962C8B-B14F-4D97-AF65-F5344CB8AC3E}">
        <p14:creationId xmlns:p14="http://schemas.microsoft.com/office/powerpoint/2010/main" val="3112097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2941" y="624110"/>
            <a:ext cx="9601671" cy="549782"/>
          </a:xfrm>
        </p:spPr>
        <p:txBody>
          <a:bodyPr>
            <a:normAutofit fontScale="90000"/>
          </a:bodyPr>
          <a:lstStyle/>
          <a:p>
            <a:r>
              <a:rPr kumimoji="1" lang="ja-JP" altLang="en-US" sz="2800" dirty="0" smtClean="0">
                <a:latin typeface="+mj-ea"/>
              </a:rPr>
              <a:t>令和５年度　地理歴史（地理総合）ツールキットの構成（</a:t>
            </a:r>
            <a:r>
              <a:rPr kumimoji="1" lang="en-US" altLang="ja-JP" sz="2800" dirty="0" smtClean="0">
                <a:latin typeface="+mj-ea"/>
              </a:rPr>
              <a:t>60</a:t>
            </a:r>
            <a:r>
              <a:rPr kumimoji="1" lang="ja-JP" altLang="en-US" sz="2800" dirty="0" smtClean="0">
                <a:latin typeface="+mj-ea"/>
              </a:rPr>
              <a:t>分）</a:t>
            </a:r>
            <a:endParaRPr kumimoji="1" lang="ja-JP" altLang="en-US" sz="2800" dirty="0">
              <a:latin typeface="+mj-ea"/>
            </a:endParaRPr>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solidFill>
                  <a:schemeClr val="tx1"/>
                </a:solidFill>
                <a:latin typeface="+mj-ea"/>
                <a:ea typeface="+mj-ea"/>
              </a:rPr>
              <a:t>１　研修のねらい</a:t>
            </a:r>
            <a:endParaRPr kumimoji="1" lang="en-US" altLang="ja-JP" dirty="0" smtClean="0">
              <a:solidFill>
                <a:schemeClr val="tx1"/>
              </a:solidFill>
              <a:latin typeface="+mj-ea"/>
              <a:ea typeface="+mj-ea"/>
            </a:endParaRPr>
          </a:p>
          <a:p>
            <a:r>
              <a:rPr kumimoji="1" lang="ja-JP" altLang="en-US" dirty="0" smtClean="0">
                <a:solidFill>
                  <a:schemeClr val="tx1"/>
                </a:solidFill>
                <a:latin typeface="+mj-ea"/>
                <a:ea typeface="+mj-ea"/>
              </a:rPr>
              <a:t>２　</a:t>
            </a:r>
            <a:r>
              <a:rPr lang="ja-JP" altLang="en-US" dirty="0">
                <a:solidFill>
                  <a:schemeClr val="tx1"/>
                </a:solidFill>
              </a:rPr>
              <a:t>Ｃ⑵で期待される生徒の探究する姿（Ｃ⑵の手順）</a:t>
            </a:r>
          </a:p>
          <a:p>
            <a:r>
              <a:rPr kumimoji="1" lang="ja-JP" altLang="en-US" dirty="0" smtClean="0">
                <a:solidFill>
                  <a:schemeClr val="tx1"/>
                </a:solidFill>
                <a:latin typeface="+mj-ea"/>
                <a:ea typeface="+mj-ea"/>
              </a:rPr>
              <a:t>３　研究授業の概要</a:t>
            </a:r>
            <a:endParaRPr kumimoji="1" lang="en-US" altLang="ja-JP" dirty="0" smtClean="0">
              <a:solidFill>
                <a:schemeClr val="tx1"/>
              </a:solidFill>
              <a:latin typeface="+mj-ea"/>
              <a:ea typeface="+mj-ea"/>
            </a:endParaRPr>
          </a:p>
          <a:p>
            <a:r>
              <a:rPr kumimoji="1" lang="ja-JP" altLang="en-US" dirty="0" smtClean="0">
                <a:solidFill>
                  <a:schemeClr val="tx1"/>
                </a:solidFill>
                <a:latin typeface="+mj-ea"/>
                <a:ea typeface="+mj-ea"/>
              </a:rPr>
              <a:t>４　研究授業の内容</a:t>
            </a:r>
            <a:endParaRPr kumimoji="1" lang="en-US" altLang="ja-JP" dirty="0" smtClean="0">
              <a:solidFill>
                <a:schemeClr val="tx1"/>
              </a:solidFill>
              <a:latin typeface="+mj-ea"/>
              <a:ea typeface="+mj-ea"/>
            </a:endParaRPr>
          </a:p>
          <a:p>
            <a:r>
              <a:rPr kumimoji="1" lang="ja-JP" altLang="en-US" dirty="0" smtClean="0">
                <a:solidFill>
                  <a:schemeClr val="tx1"/>
                </a:solidFill>
                <a:latin typeface="+mj-ea"/>
                <a:ea typeface="+mj-ea"/>
              </a:rPr>
              <a:t>５　研究授業の流れ</a:t>
            </a:r>
            <a:endParaRPr kumimoji="1" lang="en-US" altLang="ja-JP" dirty="0" smtClean="0">
              <a:solidFill>
                <a:schemeClr val="tx1"/>
              </a:solidFill>
              <a:latin typeface="+mj-ea"/>
              <a:ea typeface="+mj-ea"/>
            </a:endParaRPr>
          </a:p>
          <a:p>
            <a:r>
              <a:rPr kumimoji="1" lang="ja-JP" altLang="en-US" dirty="0" smtClean="0">
                <a:solidFill>
                  <a:schemeClr val="tx1"/>
                </a:solidFill>
                <a:latin typeface="+mj-ea"/>
                <a:ea typeface="+mj-ea"/>
              </a:rPr>
              <a:t>６　研究授業の考察</a:t>
            </a:r>
            <a:endParaRPr kumimoji="1" lang="en-US" altLang="ja-JP" dirty="0" smtClean="0">
              <a:solidFill>
                <a:schemeClr val="tx1"/>
              </a:solidFill>
              <a:latin typeface="+mj-ea"/>
              <a:ea typeface="+mj-ea"/>
            </a:endParaRPr>
          </a:p>
          <a:p>
            <a:r>
              <a:rPr kumimoji="1" lang="ja-JP" altLang="en-US" dirty="0" smtClean="0">
                <a:solidFill>
                  <a:schemeClr val="tx1"/>
                </a:solidFill>
                <a:latin typeface="+mj-ea"/>
                <a:ea typeface="+mj-ea"/>
              </a:rPr>
              <a:t>　</a:t>
            </a:r>
            <a:r>
              <a:rPr kumimoji="1" lang="en-US" altLang="ja-JP" dirty="0" smtClean="0">
                <a:solidFill>
                  <a:schemeClr val="tx1"/>
                </a:solidFill>
                <a:latin typeface="+mj-ea"/>
                <a:ea typeface="+mj-ea"/>
              </a:rPr>
              <a:t>(1) </a:t>
            </a:r>
            <a:r>
              <a:rPr kumimoji="1" lang="ja-JP" altLang="en-US" dirty="0" smtClean="0">
                <a:solidFill>
                  <a:schemeClr val="tx1"/>
                </a:solidFill>
                <a:latin typeface="+mj-ea"/>
                <a:ea typeface="+mj-ea"/>
              </a:rPr>
              <a:t>仮説１</a:t>
            </a:r>
            <a:endParaRPr kumimoji="1" lang="en-US" altLang="ja-JP" dirty="0" smtClean="0">
              <a:solidFill>
                <a:schemeClr val="tx1"/>
              </a:solidFill>
              <a:latin typeface="+mj-ea"/>
              <a:ea typeface="+mj-ea"/>
            </a:endParaRPr>
          </a:p>
          <a:p>
            <a:r>
              <a:rPr kumimoji="1" lang="ja-JP" altLang="en-US" dirty="0" smtClean="0">
                <a:solidFill>
                  <a:schemeClr val="tx1"/>
                </a:solidFill>
                <a:latin typeface="+mj-ea"/>
                <a:ea typeface="+mj-ea"/>
              </a:rPr>
              <a:t>　</a:t>
            </a:r>
            <a:r>
              <a:rPr kumimoji="1" lang="en-US" altLang="ja-JP" dirty="0" smtClean="0">
                <a:solidFill>
                  <a:schemeClr val="tx1"/>
                </a:solidFill>
                <a:latin typeface="+mj-ea"/>
                <a:ea typeface="+mj-ea"/>
              </a:rPr>
              <a:t>(2) </a:t>
            </a:r>
            <a:r>
              <a:rPr kumimoji="1" lang="ja-JP" altLang="en-US" dirty="0" smtClean="0">
                <a:solidFill>
                  <a:schemeClr val="tx1"/>
                </a:solidFill>
                <a:latin typeface="+mj-ea"/>
                <a:ea typeface="+mj-ea"/>
              </a:rPr>
              <a:t>仮説２</a:t>
            </a:r>
            <a:endParaRPr kumimoji="1" lang="en-US" altLang="ja-JP" dirty="0" smtClean="0">
              <a:solidFill>
                <a:schemeClr val="tx1"/>
              </a:solidFill>
              <a:latin typeface="+mj-ea"/>
              <a:ea typeface="+mj-ea"/>
            </a:endParaRPr>
          </a:p>
          <a:p>
            <a:r>
              <a:rPr kumimoji="1" lang="ja-JP" altLang="en-US" dirty="0" smtClean="0">
                <a:solidFill>
                  <a:schemeClr val="tx1"/>
                </a:solidFill>
                <a:latin typeface="+mj-ea"/>
                <a:ea typeface="+mj-ea"/>
              </a:rPr>
              <a:t>　</a:t>
            </a:r>
            <a:r>
              <a:rPr kumimoji="1" lang="en-US" altLang="ja-JP" dirty="0" smtClean="0">
                <a:solidFill>
                  <a:schemeClr val="tx1"/>
                </a:solidFill>
                <a:latin typeface="+mj-ea"/>
                <a:ea typeface="+mj-ea"/>
              </a:rPr>
              <a:t>(3) </a:t>
            </a:r>
            <a:r>
              <a:rPr kumimoji="1" lang="ja-JP" altLang="en-US" dirty="0" smtClean="0">
                <a:solidFill>
                  <a:schemeClr val="tx1"/>
                </a:solidFill>
                <a:latin typeface="+mj-ea"/>
                <a:ea typeface="+mj-ea"/>
              </a:rPr>
              <a:t>仮説３</a:t>
            </a:r>
            <a:endParaRPr kumimoji="1" lang="en-US" altLang="ja-JP" dirty="0" smtClean="0">
              <a:solidFill>
                <a:schemeClr val="tx1"/>
              </a:solidFill>
              <a:latin typeface="+mj-ea"/>
              <a:ea typeface="+mj-ea"/>
            </a:endParaRPr>
          </a:p>
          <a:p>
            <a:r>
              <a:rPr kumimoji="1" lang="ja-JP" altLang="en-US" dirty="0" smtClean="0">
                <a:solidFill>
                  <a:schemeClr val="tx1"/>
                </a:solidFill>
                <a:latin typeface="+mj-ea"/>
                <a:ea typeface="+mj-ea"/>
              </a:rPr>
              <a:t>７　最後に</a:t>
            </a:r>
            <a:endParaRPr kumimoji="1" lang="ja-JP" altLang="en-US" dirty="0">
              <a:solidFill>
                <a:schemeClr val="tx1"/>
              </a:solidFill>
              <a:latin typeface="+mj-ea"/>
              <a:ea typeface="+mj-ea"/>
            </a:endParaRPr>
          </a:p>
        </p:txBody>
      </p:sp>
      <p:sp>
        <p:nvSpPr>
          <p:cNvPr id="4" name="右中かっこ 3"/>
          <p:cNvSpPr/>
          <p:nvPr/>
        </p:nvSpPr>
        <p:spPr>
          <a:xfrm>
            <a:off x="8748584" y="2211859"/>
            <a:ext cx="395416" cy="17299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正方形/長方形 4"/>
          <p:cNvSpPr/>
          <p:nvPr/>
        </p:nvSpPr>
        <p:spPr>
          <a:xfrm>
            <a:off x="9329351" y="2804984"/>
            <a:ext cx="1816444" cy="617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説明</a:t>
            </a:r>
            <a:r>
              <a:rPr kumimoji="1" lang="en-US" altLang="ja-JP" dirty="0" smtClean="0"/>
              <a:t>10</a:t>
            </a:r>
            <a:r>
              <a:rPr kumimoji="1" lang="ja-JP" altLang="en-US" dirty="0" smtClean="0"/>
              <a:t>分</a:t>
            </a:r>
            <a:endParaRPr kumimoji="1" lang="ja-JP" altLang="en-US" dirty="0"/>
          </a:p>
        </p:txBody>
      </p:sp>
      <p:sp>
        <p:nvSpPr>
          <p:cNvPr id="6" name="右中かっこ 5"/>
          <p:cNvSpPr/>
          <p:nvPr/>
        </p:nvSpPr>
        <p:spPr>
          <a:xfrm>
            <a:off x="8760941" y="4061540"/>
            <a:ext cx="395416" cy="14495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p:cNvSpPr/>
          <p:nvPr/>
        </p:nvSpPr>
        <p:spPr>
          <a:xfrm>
            <a:off x="9329351" y="4477408"/>
            <a:ext cx="1816444" cy="617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協議・演習</a:t>
            </a:r>
            <a:r>
              <a:rPr kumimoji="1" lang="en-US" altLang="ja-JP" dirty="0" smtClean="0"/>
              <a:t>45</a:t>
            </a:r>
            <a:r>
              <a:rPr kumimoji="1" lang="ja-JP" altLang="en-US" dirty="0" smtClean="0"/>
              <a:t>分</a:t>
            </a:r>
            <a:endParaRPr kumimoji="1" lang="ja-JP" altLang="en-US" dirty="0"/>
          </a:p>
        </p:txBody>
      </p:sp>
      <p:sp>
        <p:nvSpPr>
          <p:cNvPr id="8" name="右中かっこ 7"/>
          <p:cNvSpPr/>
          <p:nvPr/>
        </p:nvSpPr>
        <p:spPr>
          <a:xfrm>
            <a:off x="8760941" y="5571411"/>
            <a:ext cx="395416" cy="3398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a:off x="9329351" y="5432397"/>
            <a:ext cx="1816444" cy="617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説明５分</a:t>
            </a:r>
            <a:endParaRPr kumimoji="1" lang="ja-JP" altLang="en-US" dirty="0"/>
          </a:p>
        </p:txBody>
      </p:sp>
    </p:spTree>
    <p:extLst>
      <p:ext uri="{BB962C8B-B14F-4D97-AF65-F5344CB8AC3E}">
        <p14:creationId xmlns:p14="http://schemas.microsoft.com/office/powerpoint/2010/main" val="359798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91E6639-F11A-4FE6-AB95-00074402CE15}"/>
              </a:ext>
            </a:extLst>
          </p:cNvPr>
          <p:cNvSpPr txBox="1"/>
          <p:nvPr/>
        </p:nvSpPr>
        <p:spPr>
          <a:xfrm>
            <a:off x="2023590" y="1248063"/>
            <a:ext cx="10168410" cy="2308324"/>
          </a:xfrm>
          <a:prstGeom prst="rect">
            <a:avLst/>
          </a:prstGeom>
          <a:noFill/>
        </p:spPr>
        <p:txBody>
          <a:bodyPr wrap="square" rtlCol="0">
            <a:spAutoFit/>
          </a:bodyPr>
          <a:lstStyle/>
          <a:p>
            <a:pPr>
              <a:lnSpc>
                <a:spcPct val="150000"/>
              </a:lnSpc>
            </a:pPr>
            <a:r>
              <a:rPr lang="en-US" altLang="ja-JP" sz="2400" b="1" dirty="0">
                <a:latin typeface="+mn-ea"/>
              </a:rPr>
              <a:t>(0) </a:t>
            </a:r>
            <a:r>
              <a:rPr lang="ja-JP" altLang="en-US" sz="2400" b="1" dirty="0">
                <a:latin typeface="+mn-ea"/>
              </a:rPr>
              <a:t>前時の取組</a:t>
            </a:r>
            <a:endParaRPr lang="en-US" altLang="ja-JP" sz="2400" b="1" dirty="0">
              <a:latin typeface="+mn-ea"/>
            </a:endParaRPr>
          </a:p>
          <a:p>
            <a:pPr>
              <a:lnSpc>
                <a:spcPct val="150000"/>
              </a:lnSpc>
            </a:pPr>
            <a:r>
              <a:rPr lang="ja-JP" altLang="en-US" sz="2400" b="1" dirty="0">
                <a:latin typeface="+mn-ea"/>
              </a:rPr>
              <a:t>　</a:t>
            </a:r>
            <a:r>
              <a:rPr lang="ja-JP" altLang="en-US" sz="2400" b="1" dirty="0" smtClean="0">
                <a:latin typeface="+mn-ea"/>
              </a:rPr>
              <a:t>⑤</a:t>
            </a:r>
            <a:r>
              <a:rPr lang="ja-JP" altLang="ja-JP" sz="2400" b="1" dirty="0"/>
              <a:t>単元に</a:t>
            </a:r>
            <a:r>
              <a:rPr lang="ja-JP" altLang="ja-JP" sz="2400" b="1" dirty="0" smtClean="0"/>
              <a:t>関するアンケート</a:t>
            </a:r>
            <a:r>
              <a:rPr lang="ja-JP" altLang="en-US" sz="2400" b="1" dirty="0" smtClean="0"/>
              <a:t>を実施</a:t>
            </a:r>
            <a:endParaRPr lang="en-US" altLang="ja-JP" sz="2400" b="1" dirty="0" smtClean="0"/>
          </a:p>
          <a:p>
            <a:pPr>
              <a:lnSpc>
                <a:spcPct val="150000"/>
              </a:lnSpc>
            </a:pPr>
            <a:r>
              <a:rPr lang="ja-JP" altLang="en-US" sz="2400" dirty="0" smtClean="0"/>
              <a:t>　</a:t>
            </a:r>
            <a:r>
              <a:rPr lang="ja-JP" altLang="ja-JP" sz="2400" dirty="0" smtClean="0"/>
              <a:t>・</a:t>
            </a:r>
            <a:r>
              <a:rPr lang="ja-JP" altLang="ja-JP" sz="2400" dirty="0"/>
              <a:t>直感的な</a:t>
            </a:r>
            <a:r>
              <a:rPr lang="ja-JP" altLang="ja-JP" sz="2400" dirty="0" smtClean="0"/>
              <a:t>興味</a:t>
            </a:r>
            <a:r>
              <a:rPr lang="ja-JP" altLang="en-US" sz="2400" dirty="0" smtClean="0"/>
              <a:t>・</a:t>
            </a:r>
            <a:r>
              <a:rPr lang="ja-JP" altLang="ja-JP" sz="2400" dirty="0" smtClean="0"/>
              <a:t>関心</a:t>
            </a:r>
            <a:r>
              <a:rPr lang="ja-JP" altLang="ja-JP" sz="2400" dirty="0"/>
              <a:t>レベルや探究の手法の理解度を記録</a:t>
            </a:r>
          </a:p>
          <a:p>
            <a:pPr>
              <a:lnSpc>
                <a:spcPct val="150000"/>
              </a:lnSpc>
            </a:pPr>
            <a:r>
              <a:rPr lang="ja-JP" altLang="ja-JP" sz="2400" dirty="0"/>
              <a:t>　</a:t>
            </a:r>
            <a:r>
              <a:rPr lang="ja-JP" altLang="ja-JP" sz="2400" dirty="0" smtClean="0"/>
              <a:t>・</a:t>
            </a:r>
            <a:r>
              <a:rPr lang="ja-JP" altLang="en-US" sz="2400" dirty="0" smtClean="0"/>
              <a:t>学習改善につなげる評価として利用</a:t>
            </a:r>
            <a:endParaRPr lang="ja-JP" altLang="ja-JP" sz="2400"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11" y="3629124"/>
            <a:ext cx="7606664" cy="2275498"/>
          </a:xfrm>
          <a:prstGeom prst="rect">
            <a:avLst/>
          </a:prstGeom>
          <a:ln w="3175">
            <a:solidFill>
              <a:schemeClr val="tx1"/>
            </a:solidFill>
          </a:ln>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760" y="4406900"/>
            <a:ext cx="7702694" cy="2275498"/>
          </a:xfrm>
          <a:prstGeom prst="rect">
            <a:avLst/>
          </a:prstGeom>
          <a:ln w="3175">
            <a:solidFill>
              <a:schemeClr val="tx1"/>
            </a:solidFill>
          </a:ln>
        </p:spPr>
      </p:pic>
      <p:sp>
        <p:nvSpPr>
          <p:cNvPr id="9" name="タイトル 7">
            <a:extLst>
              <a:ext uri="{FF2B5EF4-FFF2-40B4-BE49-F238E27FC236}">
                <a16:creationId xmlns:a16="http://schemas.microsoft.com/office/drawing/2014/main" id="{E7DE078A-8C7A-4B2F-A262-2496C2061A56}"/>
              </a:ext>
            </a:extLst>
          </p:cNvPr>
          <p:cNvSpPr txBox="1">
            <a:spLocks/>
          </p:cNvSpPr>
          <p:nvPr/>
        </p:nvSpPr>
        <p:spPr>
          <a:xfrm>
            <a:off x="1587155" y="728430"/>
            <a:ext cx="8596668" cy="66040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smtClean="0">
                <a:solidFill>
                  <a:schemeClr val="tx1"/>
                </a:solidFill>
              </a:rPr>
              <a:t>５　研究授業の流れ</a:t>
            </a:r>
            <a:endParaRPr lang="ja-JP" altLang="en-US" b="1" dirty="0">
              <a:solidFill>
                <a:schemeClr val="tx1"/>
              </a:solidFill>
            </a:endParaRPr>
          </a:p>
        </p:txBody>
      </p:sp>
    </p:spTree>
    <p:extLst>
      <p:ext uri="{BB962C8B-B14F-4D97-AF65-F5344CB8AC3E}">
        <p14:creationId xmlns:p14="http://schemas.microsoft.com/office/powerpoint/2010/main" val="1692903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91E6639-F11A-4FE6-AB95-00074402CE15}"/>
              </a:ext>
            </a:extLst>
          </p:cNvPr>
          <p:cNvSpPr txBox="1"/>
          <p:nvPr/>
        </p:nvSpPr>
        <p:spPr>
          <a:xfrm>
            <a:off x="2023590" y="1388830"/>
            <a:ext cx="10168410" cy="5262979"/>
          </a:xfrm>
          <a:prstGeom prst="rect">
            <a:avLst/>
          </a:prstGeom>
          <a:noFill/>
        </p:spPr>
        <p:txBody>
          <a:bodyPr wrap="square" rtlCol="0">
            <a:spAutoFit/>
          </a:bodyPr>
          <a:lstStyle/>
          <a:p>
            <a:r>
              <a:rPr lang="en-US" altLang="ja-JP" sz="2400" b="1" dirty="0" smtClean="0">
                <a:latin typeface="+mn-ea"/>
              </a:rPr>
              <a:t>(1) </a:t>
            </a:r>
            <a:r>
              <a:rPr lang="ja-JP" altLang="en-US" sz="2400" b="1" dirty="0" smtClean="0">
                <a:latin typeface="+mn-ea"/>
              </a:rPr>
              <a:t>導入</a:t>
            </a:r>
            <a:endParaRPr lang="en-US" altLang="ja-JP" sz="2400" b="1" dirty="0">
              <a:latin typeface="+mn-ea"/>
            </a:endParaRPr>
          </a:p>
          <a:p>
            <a:r>
              <a:rPr kumimoji="1" lang="ja-JP" altLang="en-US" sz="2400" b="1" dirty="0" smtClean="0">
                <a:latin typeface="+mn-ea"/>
              </a:rPr>
              <a:t>　○</a:t>
            </a:r>
            <a:r>
              <a:rPr lang="ja-JP" altLang="en-US" sz="2400" b="1" dirty="0" smtClean="0"/>
              <a:t>本時の問いの確認（学習の見通し）</a:t>
            </a:r>
            <a:endParaRPr lang="en-US" altLang="ja-JP" sz="2400" b="1" dirty="0" smtClean="0"/>
          </a:p>
          <a:p>
            <a:endParaRPr lang="en-US" altLang="ja-JP" sz="2400" b="1" dirty="0" smtClean="0"/>
          </a:p>
          <a:p>
            <a:endParaRPr lang="en-US" altLang="ja-JP" sz="2400" b="1" dirty="0" smtClean="0"/>
          </a:p>
          <a:p>
            <a:endParaRPr lang="en-US" altLang="ja-JP" sz="2400" b="1" dirty="0">
              <a:latin typeface="+mn-ea"/>
            </a:endParaRPr>
          </a:p>
          <a:p>
            <a:r>
              <a:rPr lang="en-US" altLang="ja-JP" sz="2400" b="1" dirty="0" smtClean="0">
                <a:latin typeface="+mn-ea"/>
              </a:rPr>
              <a:t>(</a:t>
            </a:r>
            <a:r>
              <a:rPr lang="en-US" altLang="ja-JP" sz="2400" b="1" dirty="0">
                <a:latin typeface="+mn-ea"/>
              </a:rPr>
              <a:t>2) </a:t>
            </a:r>
            <a:r>
              <a:rPr lang="ja-JP" altLang="en-US" sz="2400" b="1" dirty="0">
                <a:latin typeface="+mn-ea"/>
              </a:rPr>
              <a:t>展開１</a:t>
            </a:r>
            <a:endParaRPr lang="en-US" altLang="ja-JP" sz="2400" b="1" dirty="0">
              <a:latin typeface="+mn-ea"/>
            </a:endParaRPr>
          </a:p>
          <a:p>
            <a:r>
              <a:rPr lang="ja-JP" altLang="en-US" sz="2400" b="1" dirty="0">
                <a:latin typeface="+mn-ea"/>
              </a:rPr>
              <a:t>　①</a:t>
            </a:r>
            <a:r>
              <a:rPr lang="ja-JP" altLang="ja-JP" sz="2400" b="1" dirty="0"/>
              <a:t>課題の検討</a:t>
            </a:r>
          </a:p>
          <a:p>
            <a:r>
              <a:rPr lang="ja-JP" altLang="en-US" sz="2400" dirty="0">
                <a:latin typeface="+mn-ea"/>
              </a:rPr>
              <a:t>　・</a:t>
            </a:r>
            <a:r>
              <a:rPr lang="ja-JP" altLang="ja-JP" sz="2400" dirty="0"/>
              <a:t>課題設定に向け、生活圏の理想と現状のずれや隔たりを考察</a:t>
            </a:r>
            <a:endParaRPr lang="en-US" altLang="ja-JP" sz="2400" dirty="0"/>
          </a:p>
          <a:p>
            <a:endParaRPr lang="en-US" altLang="ja-JP" sz="2400" dirty="0"/>
          </a:p>
          <a:p>
            <a:endParaRPr lang="en-US" altLang="ja-JP" sz="2400" dirty="0"/>
          </a:p>
          <a:p>
            <a:endParaRPr lang="en-US" altLang="ja-JP" sz="2400" dirty="0" smtClean="0"/>
          </a:p>
          <a:p>
            <a:endParaRPr lang="en-US" altLang="ja-JP" sz="2400" dirty="0"/>
          </a:p>
          <a:p>
            <a:r>
              <a:rPr lang="ja-JP" altLang="en-US" sz="2400" b="1" dirty="0">
                <a:latin typeface="+mn-ea"/>
              </a:rPr>
              <a:t>　②課題の設定</a:t>
            </a:r>
            <a:r>
              <a:rPr lang="ja-JP" altLang="en-US" sz="2400" b="1" dirty="0"/>
              <a:t>（第１段階）</a:t>
            </a:r>
            <a:endParaRPr lang="en-US" altLang="ja-JP" sz="2400" b="1" dirty="0"/>
          </a:p>
          <a:p>
            <a:r>
              <a:rPr lang="ja-JP" altLang="en-US" sz="2400" dirty="0">
                <a:latin typeface="+mn-ea"/>
              </a:rPr>
              <a:t>　</a:t>
            </a:r>
            <a:r>
              <a:rPr lang="ja-JP" altLang="en-US" sz="2400" dirty="0" smtClean="0">
                <a:latin typeface="+mn-ea"/>
              </a:rPr>
              <a:t>・</a:t>
            </a:r>
            <a:r>
              <a:rPr lang="en-US" altLang="ja-JP" sz="2400" dirty="0" smtClean="0"/>
              <a:t>SQ3</a:t>
            </a:r>
            <a:r>
              <a:rPr lang="ja-JP" altLang="ja-JP" sz="2400" dirty="0" smtClean="0"/>
              <a:t>の</a:t>
            </a:r>
            <a:r>
              <a:rPr lang="ja-JP" altLang="ja-JP" sz="2400" dirty="0"/>
              <a:t>解をもとに、解決したい課題を</a:t>
            </a:r>
            <a:r>
              <a:rPr lang="ja-JP" altLang="ja-JP" sz="2400" dirty="0" smtClean="0"/>
              <a:t>設定</a:t>
            </a:r>
            <a:endParaRPr lang="en-US" altLang="ja-JP" sz="2400" b="1" dirty="0" smtClean="0">
              <a:latin typeface="+mn-ea"/>
            </a:endParaRPr>
          </a:p>
        </p:txBody>
      </p:sp>
      <p:sp>
        <p:nvSpPr>
          <p:cNvPr id="2" name="正方形/長方形 1"/>
          <p:cNvSpPr/>
          <p:nvPr/>
        </p:nvSpPr>
        <p:spPr>
          <a:xfrm>
            <a:off x="2437081" y="2219417"/>
            <a:ext cx="8452592" cy="7316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hangingPunct="0"/>
            <a:r>
              <a:rPr lang="ja-JP" altLang="ja-JP" sz="2000" b="1" dirty="0" smtClean="0"/>
              <a:t>【</a:t>
            </a:r>
            <a:r>
              <a:rPr lang="ja-JP" altLang="en-US" sz="2000" b="1" dirty="0" smtClean="0"/>
              <a:t>本時の</a:t>
            </a:r>
            <a:r>
              <a:rPr lang="ja-JP" altLang="ja-JP" sz="2000" b="1" dirty="0" smtClean="0"/>
              <a:t>問い】</a:t>
            </a:r>
          </a:p>
          <a:p>
            <a:pPr hangingPunct="0"/>
            <a:r>
              <a:rPr lang="ja-JP" altLang="en-US" sz="2000" b="1" dirty="0" smtClean="0"/>
              <a:t>　</a:t>
            </a:r>
            <a:r>
              <a:rPr lang="ja-JP" altLang="ja-JP" b="1" dirty="0"/>
              <a:t>私たちの地域はどのように変化し、どのような課題がみられるのだろう</a:t>
            </a:r>
            <a:r>
              <a:rPr lang="ja-JP" altLang="ja-JP" b="1" dirty="0" smtClean="0"/>
              <a:t>か</a:t>
            </a:r>
            <a:r>
              <a:rPr lang="ja-JP" altLang="en-US" b="1" dirty="0" smtClean="0"/>
              <a:t>。</a:t>
            </a:r>
            <a:endParaRPr kumimoji="1" lang="ja-JP" altLang="en-US" sz="2000" b="1" dirty="0">
              <a:solidFill>
                <a:schemeClr val="bg1"/>
              </a:solidFill>
              <a:latin typeface="+mn-ea"/>
            </a:endParaRPr>
          </a:p>
        </p:txBody>
      </p:sp>
      <p:sp>
        <p:nvSpPr>
          <p:cNvPr id="9" name="タイトル 7">
            <a:extLst>
              <a:ext uri="{FF2B5EF4-FFF2-40B4-BE49-F238E27FC236}">
                <a16:creationId xmlns:a16="http://schemas.microsoft.com/office/drawing/2014/main" id="{E7DE078A-8C7A-4B2F-A262-2496C2061A56}"/>
              </a:ext>
            </a:extLst>
          </p:cNvPr>
          <p:cNvSpPr>
            <a:spLocks noGrp="1"/>
          </p:cNvSpPr>
          <p:nvPr>
            <p:ph type="title"/>
          </p:nvPr>
        </p:nvSpPr>
        <p:spPr>
          <a:xfrm>
            <a:off x="1587155" y="728430"/>
            <a:ext cx="8596668" cy="660400"/>
          </a:xfrm>
        </p:spPr>
        <p:txBody>
          <a:bodyPr/>
          <a:lstStyle/>
          <a:p>
            <a:r>
              <a:rPr lang="ja-JP" altLang="en-US" b="1" dirty="0" smtClean="0">
                <a:solidFill>
                  <a:schemeClr val="tx1"/>
                </a:solidFill>
              </a:rPr>
              <a:t>５　研究</a:t>
            </a:r>
            <a:r>
              <a:rPr lang="ja-JP" altLang="en-US" b="1" dirty="0">
                <a:solidFill>
                  <a:schemeClr val="tx1"/>
                </a:solidFill>
              </a:rPr>
              <a:t>授業</a:t>
            </a:r>
            <a:r>
              <a:rPr lang="ja-JP" altLang="en-US" b="1" dirty="0" smtClean="0">
                <a:solidFill>
                  <a:schemeClr val="tx1"/>
                </a:solidFill>
              </a:rPr>
              <a:t>の流れ</a:t>
            </a:r>
            <a:endParaRPr lang="ja-JP" altLang="en-US" b="1" dirty="0">
              <a:solidFill>
                <a:schemeClr val="tx1"/>
              </a:solidFill>
            </a:endParaRPr>
          </a:p>
        </p:txBody>
      </p:sp>
      <p:sp>
        <p:nvSpPr>
          <p:cNvPr id="7" name="正方形/長方形 6"/>
          <p:cNvSpPr/>
          <p:nvPr/>
        </p:nvSpPr>
        <p:spPr>
          <a:xfrm>
            <a:off x="2437081" y="4372725"/>
            <a:ext cx="9398164" cy="14050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hangingPunct="0"/>
            <a:r>
              <a:rPr lang="en-US" altLang="ja-JP" dirty="0" smtClean="0">
                <a:solidFill>
                  <a:schemeClr val="tx1"/>
                </a:solidFill>
                <a:latin typeface="+mn-ea"/>
              </a:rPr>
              <a:t>SQ1</a:t>
            </a:r>
            <a:r>
              <a:rPr lang="ja-JP" altLang="en-US" dirty="0" smtClean="0">
                <a:solidFill>
                  <a:schemeClr val="tx1"/>
                </a:solidFill>
                <a:latin typeface="+mn-ea"/>
              </a:rPr>
              <a:t>　</a:t>
            </a:r>
            <a:r>
              <a:rPr lang="ja-JP" altLang="ja-JP" dirty="0" smtClean="0">
                <a:solidFill>
                  <a:schemeClr val="tx1"/>
                </a:solidFill>
                <a:latin typeface="+mn-ea"/>
              </a:rPr>
              <a:t>あなた</a:t>
            </a:r>
            <a:r>
              <a:rPr lang="ja-JP" altLang="ja-JP" dirty="0">
                <a:solidFill>
                  <a:schemeClr val="tx1"/>
                </a:solidFill>
                <a:latin typeface="+mn-ea"/>
              </a:rPr>
              <a:t>が「あこがれる」生活圏の姿、「可能性がある」と考える生活圏</a:t>
            </a:r>
            <a:r>
              <a:rPr lang="ja-JP" altLang="ja-JP" dirty="0" smtClean="0">
                <a:solidFill>
                  <a:schemeClr val="tx1"/>
                </a:solidFill>
                <a:latin typeface="+mn-ea"/>
              </a:rPr>
              <a:t>の姿</a:t>
            </a:r>
            <a:r>
              <a:rPr lang="ja-JP" altLang="ja-JP" dirty="0">
                <a:solidFill>
                  <a:schemeClr val="tx1"/>
                </a:solidFill>
                <a:latin typeface="+mn-ea"/>
              </a:rPr>
              <a:t>は、</a:t>
            </a:r>
            <a:r>
              <a:rPr lang="ja-JP" altLang="ja-JP" dirty="0" err="1" smtClean="0">
                <a:solidFill>
                  <a:schemeClr val="tx1"/>
                </a:solidFill>
                <a:latin typeface="+mn-ea"/>
              </a:rPr>
              <a:t>ど</a:t>
            </a:r>
            <a:endParaRPr lang="en-US" altLang="ja-JP" dirty="0" smtClean="0">
              <a:solidFill>
                <a:schemeClr val="tx1"/>
              </a:solidFill>
              <a:latin typeface="+mn-ea"/>
            </a:endParaRPr>
          </a:p>
          <a:p>
            <a:pPr hangingPunct="0"/>
            <a:r>
              <a:rPr lang="ja-JP" altLang="en-US" dirty="0" smtClean="0">
                <a:solidFill>
                  <a:schemeClr val="tx1"/>
                </a:solidFill>
                <a:latin typeface="+mn-ea"/>
              </a:rPr>
              <a:t>　　</a:t>
            </a:r>
            <a:r>
              <a:rPr lang="ja-JP" altLang="ja-JP" dirty="0" smtClean="0">
                <a:solidFill>
                  <a:schemeClr val="tx1"/>
                </a:solidFill>
                <a:latin typeface="+mn-ea"/>
              </a:rPr>
              <a:t>のような</a:t>
            </a:r>
            <a:r>
              <a:rPr lang="ja-JP" altLang="ja-JP" dirty="0">
                <a:solidFill>
                  <a:schemeClr val="tx1"/>
                </a:solidFill>
                <a:latin typeface="+mn-ea"/>
              </a:rPr>
              <a:t>ものなのか【理想</a:t>
            </a:r>
            <a:r>
              <a:rPr lang="ja-JP" altLang="ja-JP" dirty="0" smtClean="0">
                <a:solidFill>
                  <a:schemeClr val="tx1"/>
                </a:solidFill>
                <a:latin typeface="+mn-ea"/>
              </a:rPr>
              <a:t>】</a:t>
            </a:r>
            <a:endParaRPr lang="ja-JP" altLang="ja-JP" dirty="0">
              <a:solidFill>
                <a:schemeClr val="tx1"/>
              </a:solidFill>
              <a:latin typeface="+mn-ea"/>
            </a:endParaRPr>
          </a:p>
          <a:p>
            <a:pPr lvl="0"/>
            <a:r>
              <a:rPr lang="en-US" altLang="ja-JP" dirty="0" smtClean="0">
                <a:solidFill>
                  <a:schemeClr val="tx1"/>
                </a:solidFill>
                <a:latin typeface="+mn-ea"/>
              </a:rPr>
              <a:t>SQ2</a:t>
            </a:r>
            <a:r>
              <a:rPr lang="ja-JP" altLang="en-US" dirty="0" smtClean="0">
                <a:solidFill>
                  <a:schemeClr val="tx1"/>
                </a:solidFill>
                <a:latin typeface="+mn-ea"/>
              </a:rPr>
              <a:t>　</a:t>
            </a:r>
            <a:r>
              <a:rPr lang="ja-JP" altLang="ja-JP" dirty="0" smtClean="0">
                <a:solidFill>
                  <a:schemeClr val="tx1"/>
                </a:solidFill>
                <a:latin typeface="+mn-ea"/>
              </a:rPr>
              <a:t>あなた</a:t>
            </a:r>
            <a:r>
              <a:rPr lang="ja-JP" altLang="ja-JP" dirty="0">
                <a:solidFill>
                  <a:schemeClr val="tx1"/>
                </a:solidFill>
                <a:latin typeface="+mn-ea"/>
              </a:rPr>
              <a:t>がみる、生活圏の現状はどうなっているのか【現状</a:t>
            </a:r>
            <a:r>
              <a:rPr lang="ja-JP" altLang="ja-JP" dirty="0" smtClean="0">
                <a:solidFill>
                  <a:schemeClr val="tx1"/>
                </a:solidFill>
                <a:latin typeface="+mn-ea"/>
              </a:rPr>
              <a:t>】</a:t>
            </a:r>
            <a:endParaRPr lang="ja-JP" altLang="ja-JP" dirty="0">
              <a:solidFill>
                <a:schemeClr val="tx1"/>
              </a:solidFill>
              <a:latin typeface="+mn-ea"/>
            </a:endParaRPr>
          </a:p>
          <a:p>
            <a:r>
              <a:rPr lang="en-US" altLang="ja-JP" dirty="0" smtClean="0">
                <a:solidFill>
                  <a:schemeClr val="tx1"/>
                </a:solidFill>
                <a:latin typeface="+mn-ea"/>
              </a:rPr>
              <a:t>SQ3</a:t>
            </a:r>
            <a:r>
              <a:rPr lang="ja-JP" altLang="en-US" dirty="0" smtClean="0">
                <a:solidFill>
                  <a:schemeClr val="tx1"/>
                </a:solidFill>
                <a:latin typeface="+mn-ea"/>
              </a:rPr>
              <a:t>　</a:t>
            </a:r>
            <a:r>
              <a:rPr lang="ja-JP" altLang="ja-JP" dirty="0" smtClean="0">
                <a:solidFill>
                  <a:schemeClr val="tx1"/>
                </a:solidFill>
                <a:latin typeface="+mn-ea"/>
              </a:rPr>
              <a:t>あなた</a:t>
            </a:r>
            <a:r>
              <a:rPr lang="ja-JP" altLang="ja-JP" dirty="0">
                <a:solidFill>
                  <a:schemeClr val="tx1"/>
                </a:solidFill>
                <a:latin typeface="+mn-ea"/>
              </a:rPr>
              <a:t>が捉えている、生活圏の「理想と現状」のずれや隔たりはどの</a:t>
            </a:r>
            <a:r>
              <a:rPr lang="ja-JP" altLang="ja-JP" dirty="0" smtClean="0">
                <a:solidFill>
                  <a:schemeClr val="tx1"/>
                </a:solidFill>
                <a:latin typeface="+mn-ea"/>
              </a:rPr>
              <a:t>ような</a:t>
            </a:r>
            <a:r>
              <a:rPr lang="ja-JP" altLang="ja-JP" dirty="0">
                <a:solidFill>
                  <a:schemeClr val="tx1"/>
                </a:solidFill>
                <a:latin typeface="+mn-ea"/>
              </a:rPr>
              <a:t>ものか</a:t>
            </a:r>
          </a:p>
        </p:txBody>
      </p:sp>
      <p:sp>
        <p:nvSpPr>
          <p:cNvPr id="3" name="四角形吹き出し 2"/>
          <p:cNvSpPr/>
          <p:nvPr/>
        </p:nvSpPr>
        <p:spPr>
          <a:xfrm>
            <a:off x="6663377" y="3085414"/>
            <a:ext cx="5372100" cy="696191"/>
          </a:xfrm>
          <a:prstGeom prst="wedgeRectCallout">
            <a:avLst>
              <a:gd name="adj1" fmla="val 3028"/>
              <a:gd name="adj2" fmla="val 7868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600" b="1" dirty="0">
                <a:solidFill>
                  <a:schemeClr val="bg1"/>
                </a:solidFill>
                <a:latin typeface="メイリオ" panose="020B0604030504040204" pitchFamily="50" charset="-128"/>
              </a:rPr>
              <a:t>【</a:t>
            </a:r>
            <a:r>
              <a:rPr lang="ja-JP" altLang="en-US" sz="1600" b="1" dirty="0">
                <a:solidFill>
                  <a:schemeClr val="bg1"/>
                </a:solidFill>
                <a:latin typeface="メイリオ" panose="020B0604030504040204" pitchFamily="50" charset="-128"/>
              </a:rPr>
              <a:t>３段階の課題設定プロセス</a:t>
            </a:r>
            <a:r>
              <a:rPr lang="en-US" altLang="ja-JP" sz="1600" b="1" dirty="0">
                <a:solidFill>
                  <a:schemeClr val="bg1"/>
                </a:solidFill>
                <a:latin typeface="メイリオ" panose="020B0604030504040204" pitchFamily="50" charset="-128"/>
              </a:rPr>
              <a:t>】</a:t>
            </a:r>
          </a:p>
          <a:p>
            <a:r>
              <a:rPr lang="en-US" altLang="ja-JP" sz="2000" b="1" dirty="0">
                <a:solidFill>
                  <a:schemeClr val="bg1"/>
                </a:solidFill>
                <a:latin typeface="メイリオ" panose="020B0604030504040204" pitchFamily="50" charset="-128"/>
              </a:rPr>
              <a:t>Step</a:t>
            </a:r>
            <a:r>
              <a:rPr lang="ja-JP" altLang="en-US" sz="2000" b="1" dirty="0">
                <a:solidFill>
                  <a:schemeClr val="bg1"/>
                </a:solidFill>
                <a:latin typeface="メイリオ" panose="020B0604030504040204" pitchFamily="50" charset="-128"/>
              </a:rPr>
              <a:t>１　現状と理想のギャップから</a:t>
            </a:r>
            <a:r>
              <a:rPr lang="ja-JP" altLang="en-US" sz="2000" b="1" dirty="0" smtClean="0">
                <a:solidFill>
                  <a:schemeClr val="bg1"/>
                </a:solidFill>
                <a:latin typeface="メイリオ" panose="020B0604030504040204" pitchFamily="50" charset="-128"/>
              </a:rPr>
              <a:t>見出す</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2244985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91E6639-F11A-4FE6-AB95-00074402CE15}"/>
              </a:ext>
            </a:extLst>
          </p:cNvPr>
          <p:cNvSpPr txBox="1"/>
          <p:nvPr/>
        </p:nvSpPr>
        <p:spPr>
          <a:xfrm>
            <a:off x="2023590" y="1388830"/>
            <a:ext cx="10168410" cy="5262979"/>
          </a:xfrm>
          <a:prstGeom prst="rect">
            <a:avLst/>
          </a:prstGeom>
          <a:noFill/>
        </p:spPr>
        <p:txBody>
          <a:bodyPr wrap="square" rtlCol="0">
            <a:spAutoFit/>
          </a:bodyPr>
          <a:lstStyle/>
          <a:p>
            <a:r>
              <a:rPr lang="en-US" altLang="ja-JP" sz="2400" b="1" dirty="0" smtClean="0">
                <a:latin typeface="+mn-ea"/>
              </a:rPr>
              <a:t>(3) </a:t>
            </a:r>
            <a:r>
              <a:rPr lang="ja-JP" altLang="en-US" sz="2400" b="1" dirty="0" smtClean="0">
                <a:latin typeface="+mn-ea"/>
              </a:rPr>
              <a:t>展開２</a:t>
            </a:r>
            <a:endParaRPr lang="en-US" altLang="ja-JP" sz="2400" b="1" dirty="0">
              <a:latin typeface="+mn-ea"/>
            </a:endParaRPr>
          </a:p>
          <a:p>
            <a:r>
              <a:rPr kumimoji="1" lang="ja-JP" altLang="en-US" sz="2400" b="1" dirty="0" smtClean="0">
                <a:latin typeface="+mn-ea"/>
              </a:rPr>
              <a:t>　①</a:t>
            </a:r>
            <a:r>
              <a:rPr lang="ja-JP" altLang="ja-JP" sz="2400" b="1" dirty="0" smtClean="0"/>
              <a:t>課題</a:t>
            </a:r>
            <a:r>
              <a:rPr lang="ja-JP" altLang="ja-JP" sz="2400" b="1" dirty="0"/>
              <a:t>の価値</a:t>
            </a:r>
            <a:r>
              <a:rPr lang="ja-JP" altLang="ja-JP" sz="2400" b="1" dirty="0" smtClean="0"/>
              <a:t>を</a:t>
            </a:r>
            <a:r>
              <a:rPr lang="ja-JP" altLang="en-US" sz="2400" b="1" dirty="0" smtClean="0"/>
              <a:t>省察</a:t>
            </a:r>
            <a:endParaRPr lang="en-US" altLang="ja-JP" sz="2400" b="1" dirty="0" smtClean="0"/>
          </a:p>
          <a:p>
            <a:endParaRPr lang="en-US" altLang="ja-JP" sz="2400" b="1" dirty="0" smtClean="0"/>
          </a:p>
          <a:p>
            <a:endParaRPr lang="en-US" altLang="ja-JP" sz="2400" b="1" dirty="0" smtClean="0">
              <a:latin typeface="+mn-ea"/>
            </a:endParaRPr>
          </a:p>
          <a:p>
            <a:endParaRPr lang="en-US" altLang="ja-JP" sz="2400" b="1" dirty="0">
              <a:latin typeface="+mn-ea"/>
            </a:endParaRPr>
          </a:p>
          <a:p>
            <a:endParaRPr lang="en-US" altLang="ja-JP" sz="2400" b="1" dirty="0" smtClean="0">
              <a:latin typeface="+mn-ea"/>
            </a:endParaRPr>
          </a:p>
          <a:p>
            <a:endParaRPr lang="en-US" altLang="ja-JP" sz="2400" b="1" dirty="0">
              <a:latin typeface="+mn-ea"/>
            </a:endParaRPr>
          </a:p>
          <a:p>
            <a:endParaRPr lang="en-US" altLang="ja-JP" sz="2400" b="1" dirty="0">
              <a:latin typeface="+mn-ea"/>
            </a:endParaRPr>
          </a:p>
          <a:p>
            <a:r>
              <a:rPr lang="ja-JP" altLang="en-US" sz="2400" b="1" dirty="0">
                <a:latin typeface="+mn-ea"/>
              </a:rPr>
              <a:t>　②課題の設定</a:t>
            </a:r>
            <a:r>
              <a:rPr lang="ja-JP" altLang="en-US" sz="2400" b="1" dirty="0"/>
              <a:t>（第２段階）</a:t>
            </a:r>
            <a:endParaRPr lang="en-US" altLang="ja-JP" sz="2400" b="1" dirty="0"/>
          </a:p>
          <a:p>
            <a:r>
              <a:rPr lang="ja-JP" altLang="en-US" sz="2400" dirty="0">
                <a:latin typeface="+mn-ea"/>
              </a:rPr>
              <a:t>　・</a:t>
            </a:r>
            <a:r>
              <a:rPr lang="en-US" altLang="ja-JP" sz="2400" dirty="0"/>
              <a:t>SQ4</a:t>
            </a:r>
            <a:r>
              <a:rPr lang="ja-JP" altLang="en-US" sz="2400" dirty="0"/>
              <a:t>～</a:t>
            </a:r>
            <a:r>
              <a:rPr lang="en-US" altLang="ja-JP" sz="2400" dirty="0"/>
              <a:t>9</a:t>
            </a:r>
            <a:r>
              <a:rPr lang="ja-JP" altLang="ja-JP" sz="2400" dirty="0"/>
              <a:t>の解をもとに、</a:t>
            </a:r>
            <a:r>
              <a:rPr lang="ja-JP" altLang="en-US" sz="2400" dirty="0"/>
              <a:t>第１段階で設定した</a:t>
            </a:r>
            <a:r>
              <a:rPr lang="ja-JP" altLang="ja-JP" sz="2400" dirty="0"/>
              <a:t>課題を</a:t>
            </a:r>
            <a:r>
              <a:rPr lang="ja-JP" altLang="en-US" sz="2400" dirty="0" smtClean="0"/>
              <a:t>修正</a:t>
            </a:r>
            <a:endParaRPr lang="en-US" altLang="ja-JP" sz="2400" dirty="0" smtClean="0"/>
          </a:p>
          <a:p>
            <a:endParaRPr lang="en-US" altLang="ja-JP" sz="2400" b="1" dirty="0">
              <a:latin typeface="+mn-ea"/>
            </a:endParaRPr>
          </a:p>
          <a:p>
            <a:r>
              <a:rPr lang="ja-JP" altLang="en-US" sz="2400" b="1" dirty="0">
                <a:latin typeface="+mn-ea"/>
              </a:rPr>
              <a:t>　</a:t>
            </a:r>
            <a:r>
              <a:rPr lang="ja-JP" altLang="en-US" sz="2400" b="1" dirty="0" smtClean="0">
                <a:latin typeface="+mn-ea"/>
              </a:rPr>
              <a:t>③</a:t>
            </a:r>
            <a:r>
              <a:rPr lang="ja-JP" altLang="ja-JP" sz="2400" b="1" dirty="0" smtClean="0"/>
              <a:t>課題</a:t>
            </a:r>
            <a:r>
              <a:rPr lang="ja-JP" altLang="ja-JP" sz="2400" b="1" dirty="0"/>
              <a:t>とその</a:t>
            </a:r>
            <a:r>
              <a:rPr lang="ja-JP" altLang="ja-JP" sz="2400" b="1" dirty="0" smtClean="0"/>
              <a:t>価値</a:t>
            </a:r>
            <a:r>
              <a:rPr lang="ja-JP" altLang="en-US" sz="2400" b="1" dirty="0" smtClean="0"/>
              <a:t>を</a:t>
            </a:r>
            <a:r>
              <a:rPr lang="ja-JP" altLang="ja-JP" sz="2400" b="1" dirty="0" smtClean="0"/>
              <a:t>他者</a:t>
            </a:r>
            <a:r>
              <a:rPr lang="ja-JP" altLang="ja-JP" sz="2400" b="1" dirty="0"/>
              <a:t>と</a:t>
            </a:r>
            <a:r>
              <a:rPr lang="ja-JP" altLang="ja-JP" sz="2400" b="1" dirty="0" smtClean="0"/>
              <a:t>議論</a:t>
            </a:r>
            <a:endParaRPr lang="en-US" altLang="ja-JP" sz="2400" b="1" dirty="0" smtClean="0"/>
          </a:p>
          <a:p>
            <a:r>
              <a:rPr lang="ja-JP" altLang="en-US" sz="2400" dirty="0">
                <a:latin typeface="+mn-ea"/>
              </a:rPr>
              <a:t>　</a:t>
            </a:r>
            <a:r>
              <a:rPr lang="ja-JP" altLang="en-US" sz="2400" dirty="0" smtClean="0">
                <a:latin typeface="+mn-ea"/>
              </a:rPr>
              <a:t>・自分が設定した課題とその価値を</a:t>
            </a:r>
            <a:r>
              <a:rPr lang="ja-JP" altLang="ja-JP" sz="2400" dirty="0" smtClean="0"/>
              <a:t>グループ内</a:t>
            </a:r>
            <a:r>
              <a:rPr lang="ja-JP" altLang="ja-JP" sz="2400" dirty="0"/>
              <a:t>で発表し、意見交換</a:t>
            </a:r>
            <a:r>
              <a:rPr lang="ja-JP" altLang="ja-JP" sz="2400" dirty="0" smtClean="0"/>
              <a:t>を</a:t>
            </a:r>
            <a:r>
              <a:rPr lang="ja-JP" altLang="en-US" sz="2400" dirty="0" smtClean="0"/>
              <a:t>　　</a:t>
            </a:r>
            <a:endParaRPr lang="en-US" altLang="ja-JP" sz="2400" dirty="0" smtClean="0"/>
          </a:p>
          <a:p>
            <a:r>
              <a:rPr lang="ja-JP" altLang="en-US" sz="2400" dirty="0" smtClean="0"/>
              <a:t>　　行い、</a:t>
            </a:r>
            <a:r>
              <a:rPr lang="ja-JP" altLang="ja-JP" sz="2400" dirty="0" smtClean="0"/>
              <a:t>必要</a:t>
            </a:r>
            <a:r>
              <a:rPr lang="ja-JP" altLang="ja-JP" sz="2400" dirty="0"/>
              <a:t>に</a:t>
            </a:r>
            <a:r>
              <a:rPr lang="ja-JP" altLang="ja-JP" sz="2400" dirty="0" smtClean="0"/>
              <a:t>応じて</a:t>
            </a:r>
            <a:r>
              <a:rPr lang="ja-JP" altLang="en-US" sz="2400" dirty="0" smtClean="0"/>
              <a:t>課題を</a:t>
            </a:r>
            <a:r>
              <a:rPr lang="ja-JP" altLang="ja-JP" sz="2400" dirty="0" smtClean="0"/>
              <a:t>修正</a:t>
            </a:r>
            <a:endParaRPr lang="en-US" altLang="ja-JP" sz="2400" b="1" dirty="0" smtClean="0">
              <a:latin typeface="+mn-ea"/>
            </a:endParaRPr>
          </a:p>
        </p:txBody>
      </p:sp>
      <p:sp>
        <p:nvSpPr>
          <p:cNvPr id="9" name="タイトル 7">
            <a:extLst>
              <a:ext uri="{FF2B5EF4-FFF2-40B4-BE49-F238E27FC236}">
                <a16:creationId xmlns:a16="http://schemas.microsoft.com/office/drawing/2014/main" id="{E7DE078A-8C7A-4B2F-A262-2496C2061A56}"/>
              </a:ext>
            </a:extLst>
          </p:cNvPr>
          <p:cNvSpPr>
            <a:spLocks noGrp="1"/>
          </p:cNvSpPr>
          <p:nvPr>
            <p:ph type="title"/>
          </p:nvPr>
        </p:nvSpPr>
        <p:spPr>
          <a:xfrm>
            <a:off x="1587155" y="728430"/>
            <a:ext cx="8596668" cy="660400"/>
          </a:xfrm>
        </p:spPr>
        <p:txBody>
          <a:bodyPr/>
          <a:lstStyle/>
          <a:p>
            <a:r>
              <a:rPr lang="ja-JP" altLang="en-US" b="1" dirty="0" smtClean="0">
                <a:solidFill>
                  <a:schemeClr val="tx1"/>
                </a:solidFill>
              </a:rPr>
              <a:t>５　研究</a:t>
            </a:r>
            <a:r>
              <a:rPr lang="ja-JP" altLang="en-US" b="1" dirty="0">
                <a:solidFill>
                  <a:schemeClr val="tx1"/>
                </a:solidFill>
              </a:rPr>
              <a:t>授業</a:t>
            </a:r>
            <a:r>
              <a:rPr lang="ja-JP" altLang="en-US" b="1" dirty="0" smtClean="0">
                <a:solidFill>
                  <a:schemeClr val="tx1"/>
                </a:solidFill>
              </a:rPr>
              <a:t>の流れ</a:t>
            </a:r>
            <a:endParaRPr lang="ja-JP" altLang="en-US" b="1" dirty="0">
              <a:solidFill>
                <a:schemeClr val="tx1"/>
              </a:solidFill>
            </a:endParaRPr>
          </a:p>
        </p:txBody>
      </p:sp>
      <p:sp>
        <p:nvSpPr>
          <p:cNvPr id="7" name="正方形/長方形 6"/>
          <p:cNvSpPr/>
          <p:nvPr/>
        </p:nvSpPr>
        <p:spPr>
          <a:xfrm>
            <a:off x="2408713" y="2169853"/>
            <a:ext cx="9398164" cy="19761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hangingPunct="0"/>
            <a:r>
              <a:rPr lang="en-US" altLang="ja-JP" dirty="0" smtClean="0">
                <a:solidFill>
                  <a:schemeClr val="tx1"/>
                </a:solidFill>
                <a:latin typeface="+mn-ea"/>
              </a:rPr>
              <a:t>SQ4</a:t>
            </a:r>
            <a:r>
              <a:rPr lang="ja-JP" altLang="en-US" dirty="0" smtClean="0">
                <a:solidFill>
                  <a:schemeClr val="tx1"/>
                </a:solidFill>
                <a:latin typeface="+mn-ea"/>
              </a:rPr>
              <a:t>　</a:t>
            </a:r>
            <a:r>
              <a:rPr lang="ja-JP" altLang="ja-JP" dirty="0">
                <a:solidFill>
                  <a:schemeClr val="tx1"/>
                </a:solidFill>
              </a:rPr>
              <a:t>設定した課題は、どんな価値があるか（そもそも価値があるか）</a:t>
            </a:r>
          </a:p>
          <a:p>
            <a:pPr lvl="0" hangingPunct="0"/>
            <a:r>
              <a:rPr lang="en-US" altLang="ja-JP" dirty="0" smtClean="0">
                <a:solidFill>
                  <a:schemeClr val="tx1"/>
                </a:solidFill>
                <a:latin typeface="+mn-ea"/>
              </a:rPr>
              <a:t>SQ5</a:t>
            </a:r>
            <a:r>
              <a:rPr lang="ja-JP" altLang="en-US" dirty="0">
                <a:solidFill>
                  <a:schemeClr val="tx1"/>
                </a:solidFill>
                <a:latin typeface="+mn-ea"/>
              </a:rPr>
              <a:t>　</a:t>
            </a:r>
            <a:r>
              <a:rPr lang="ja-JP" altLang="ja-JP" dirty="0" smtClean="0">
                <a:solidFill>
                  <a:schemeClr val="tx1"/>
                </a:solidFill>
              </a:rPr>
              <a:t>その</a:t>
            </a:r>
            <a:r>
              <a:rPr lang="ja-JP" altLang="ja-JP" dirty="0">
                <a:solidFill>
                  <a:schemeClr val="tx1"/>
                </a:solidFill>
              </a:rPr>
              <a:t>課題が解決されることで、幸福を享受するのは誰なのか</a:t>
            </a:r>
          </a:p>
          <a:p>
            <a:pPr lvl="0" hangingPunct="0"/>
            <a:r>
              <a:rPr lang="en-US" altLang="ja-JP" dirty="0" smtClean="0">
                <a:solidFill>
                  <a:schemeClr val="tx1"/>
                </a:solidFill>
                <a:latin typeface="+mn-ea"/>
              </a:rPr>
              <a:t>SQ6</a:t>
            </a:r>
            <a:r>
              <a:rPr lang="ja-JP" altLang="en-US" dirty="0">
                <a:solidFill>
                  <a:schemeClr val="tx1"/>
                </a:solidFill>
                <a:latin typeface="+mn-ea"/>
              </a:rPr>
              <a:t>　</a:t>
            </a:r>
            <a:r>
              <a:rPr lang="ja-JP" altLang="ja-JP" dirty="0" smtClean="0">
                <a:solidFill>
                  <a:schemeClr val="tx1"/>
                </a:solidFill>
              </a:rPr>
              <a:t>課題</a:t>
            </a:r>
            <a:r>
              <a:rPr lang="ja-JP" altLang="ja-JP" dirty="0">
                <a:solidFill>
                  <a:schemeClr val="tx1"/>
                </a:solidFill>
              </a:rPr>
              <a:t>が解決されていくことにわくわくする（期待できる）ものか</a:t>
            </a:r>
          </a:p>
          <a:p>
            <a:pPr lvl="0" hangingPunct="0"/>
            <a:r>
              <a:rPr lang="en-US" altLang="ja-JP" dirty="0" smtClean="0">
                <a:solidFill>
                  <a:schemeClr val="tx1"/>
                </a:solidFill>
                <a:latin typeface="+mn-ea"/>
              </a:rPr>
              <a:t>SQ7</a:t>
            </a:r>
            <a:r>
              <a:rPr lang="ja-JP" altLang="en-US" dirty="0">
                <a:solidFill>
                  <a:schemeClr val="tx1"/>
                </a:solidFill>
                <a:latin typeface="+mn-ea"/>
              </a:rPr>
              <a:t>　</a:t>
            </a:r>
            <a:r>
              <a:rPr lang="ja-JP" altLang="ja-JP" dirty="0" smtClean="0">
                <a:solidFill>
                  <a:schemeClr val="tx1"/>
                </a:solidFill>
              </a:rPr>
              <a:t>そこ</a:t>
            </a:r>
            <a:r>
              <a:rPr lang="ja-JP" altLang="ja-JP" dirty="0">
                <a:solidFill>
                  <a:schemeClr val="tx1"/>
                </a:solidFill>
              </a:rPr>
              <a:t>に当事者として、自分はいるか（参画できるものか）</a:t>
            </a:r>
          </a:p>
          <a:p>
            <a:pPr lvl="0" hangingPunct="0"/>
            <a:r>
              <a:rPr lang="en-US" altLang="ja-JP" dirty="0" smtClean="0">
                <a:solidFill>
                  <a:schemeClr val="tx1"/>
                </a:solidFill>
                <a:latin typeface="+mn-ea"/>
              </a:rPr>
              <a:t>SQ8</a:t>
            </a:r>
            <a:r>
              <a:rPr lang="ja-JP" altLang="en-US" dirty="0">
                <a:solidFill>
                  <a:schemeClr val="tx1"/>
                </a:solidFill>
                <a:latin typeface="+mn-ea"/>
              </a:rPr>
              <a:t>　</a:t>
            </a:r>
            <a:r>
              <a:rPr lang="ja-JP" altLang="ja-JP" dirty="0" smtClean="0">
                <a:solidFill>
                  <a:schemeClr val="tx1"/>
                </a:solidFill>
              </a:rPr>
              <a:t>持続</a:t>
            </a:r>
            <a:r>
              <a:rPr lang="ja-JP" altLang="ja-JP" dirty="0">
                <a:solidFill>
                  <a:schemeClr val="tx1"/>
                </a:solidFill>
              </a:rPr>
              <a:t>可能性や実現可能性は考えられているか</a:t>
            </a:r>
          </a:p>
          <a:p>
            <a:pPr lvl="0" hangingPunct="0"/>
            <a:r>
              <a:rPr lang="en-US" altLang="ja-JP" dirty="0" smtClean="0">
                <a:solidFill>
                  <a:schemeClr val="tx1"/>
                </a:solidFill>
                <a:latin typeface="+mn-ea"/>
              </a:rPr>
              <a:t>SQ9</a:t>
            </a:r>
            <a:r>
              <a:rPr lang="ja-JP" altLang="en-US" dirty="0">
                <a:solidFill>
                  <a:schemeClr val="tx1"/>
                </a:solidFill>
                <a:latin typeface="+mn-ea"/>
              </a:rPr>
              <a:t>　</a:t>
            </a:r>
            <a:r>
              <a:rPr lang="ja-JP" altLang="ja-JP" dirty="0" smtClean="0">
                <a:solidFill>
                  <a:schemeClr val="tx1"/>
                </a:solidFill>
              </a:rPr>
              <a:t>地理的</a:t>
            </a:r>
            <a:r>
              <a:rPr lang="ja-JP" altLang="ja-JP" dirty="0">
                <a:solidFill>
                  <a:schemeClr val="tx1"/>
                </a:solidFill>
              </a:rPr>
              <a:t>な見方・考え方を踏まえたものとなっているか</a:t>
            </a:r>
          </a:p>
        </p:txBody>
      </p:sp>
      <p:sp>
        <p:nvSpPr>
          <p:cNvPr id="3" name="四角形吹き出し 2"/>
          <p:cNvSpPr/>
          <p:nvPr/>
        </p:nvSpPr>
        <p:spPr>
          <a:xfrm>
            <a:off x="8628980" y="1353039"/>
            <a:ext cx="3109686" cy="696191"/>
          </a:xfrm>
          <a:prstGeom prst="wedgeRectCallout">
            <a:avLst>
              <a:gd name="adj1" fmla="val 3028"/>
              <a:gd name="adj2" fmla="val 7868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600" b="1" dirty="0">
                <a:solidFill>
                  <a:schemeClr val="bg1"/>
                </a:solidFill>
                <a:latin typeface="メイリオ" panose="020B0604030504040204" pitchFamily="50" charset="-128"/>
              </a:rPr>
              <a:t>【</a:t>
            </a:r>
            <a:r>
              <a:rPr lang="ja-JP" altLang="en-US" sz="1600" b="1" dirty="0">
                <a:solidFill>
                  <a:schemeClr val="bg1"/>
                </a:solidFill>
                <a:latin typeface="メイリオ" panose="020B0604030504040204" pitchFamily="50" charset="-128"/>
              </a:rPr>
              <a:t>３段階の課題設定プロセス</a:t>
            </a:r>
            <a:r>
              <a:rPr lang="en-US" altLang="ja-JP" sz="1600" b="1" dirty="0">
                <a:solidFill>
                  <a:schemeClr val="bg1"/>
                </a:solidFill>
                <a:latin typeface="メイリオ" panose="020B0604030504040204" pitchFamily="50" charset="-128"/>
              </a:rPr>
              <a:t>】</a:t>
            </a:r>
          </a:p>
          <a:p>
            <a:r>
              <a:rPr lang="en-US" altLang="ja-JP" sz="2000" b="1" dirty="0" smtClean="0">
                <a:solidFill>
                  <a:schemeClr val="bg1"/>
                </a:solidFill>
                <a:latin typeface="メイリオ" panose="020B0604030504040204" pitchFamily="50" charset="-128"/>
              </a:rPr>
              <a:t>Step</a:t>
            </a:r>
            <a:r>
              <a:rPr lang="ja-JP" altLang="en-US" sz="2000" b="1" dirty="0">
                <a:solidFill>
                  <a:schemeClr val="bg1"/>
                </a:solidFill>
                <a:latin typeface="メイリオ" panose="020B0604030504040204" pitchFamily="50" charset="-128"/>
              </a:rPr>
              <a:t>２　価値を</a:t>
            </a:r>
            <a:r>
              <a:rPr lang="ja-JP" altLang="en-US" sz="2000" b="1" dirty="0" smtClean="0">
                <a:solidFill>
                  <a:schemeClr val="bg1"/>
                </a:solidFill>
                <a:latin typeface="メイリオ" panose="020B0604030504040204" pitchFamily="50" charset="-128"/>
              </a:rPr>
              <a:t>見出す</a:t>
            </a:r>
            <a:endParaRPr lang="en-US" altLang="ja-JP" sz="2000" b="1" dirty="0">
              <a:solidFill>
                <a:schemeClr val="bg1"/>
              </a:solidFill>
              <a:latin typeface="メイリオ" panose="020B0604030504040204" pitchFamily="50" charset="-128"/>
            </a:endParaRPr>
          </a:p>
        </p:txBody>
      </p:sp>
      <p:sp>
        <p:nvSpPr>
          <p:cNvPr id="8" name="四角形吹き出し 7"/>
          <p:cNvSpPr/>
          <p:nvPr/>
        </p:nvSpPr>
        <p:spPr>
          <a:xfrm>
            <a:off x="8384793" y="5050795"/>
            <a:ext cx="3598059" cy="696191"/>
          </a:xfrm>
          <a:prstGeom prst="wedgeRectCallout">
            <a:avLst>
              <a:gd name="adj1" fmla="val -1881"/>
              <a:gd name="adj2" fmla="val 5928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600" b="1" dirty="0">
                <a:solidFill>
                  <a:schemeClr val="bg1"/>
                </a:solidFill>
                <a:latin typeface="メイリオ" panose="020B0604030504040204" pitchFamily="50" charset="-128"/>
              </a:rPr>
              <a:t>【</a:t>
            </a:r>
            <a:r>
              <a:rPr lang="ja-JP" altLang="en-US" sz="1600" b="1" dirty="0">
                <a:solidFill>
                  <a:schemeClr val="bg1"/>
                </a:solidFill>
                <a:latin typeface="メイリオ" panose="020B0604030504040204" pitchFamily="50" charset="-128"/>
              </a:rPr>
              <a:t>３段階の課題設定プロセス</a:t>
            </a:r>
            <a:r>
              <a:rPr lang="en-US" altLang="ja-JP" sz="1600" b="1" dirty="0">
                <a:solidFill>
                  <a:schemeClr val="bg1"/>
                </a:solidFill>
                <a:latin typeface="メイリオ" panose="020B0604030504040204" pitchFamily="50" charset="-128"/>
              </a:rPr>
              <a:t>】</a:t>
            </a:r>
          </a:p>
          <a:p>
            <a:r>
              <a:rPr lang="en-US" altLang="ja-JP" sz="2000" b="1" dirty="0">
                <a:solidFill>
                  <a:schemeClr val="bg1"/>
                </a:solidFill>
                <a:latin typeface="メイリオ" panose="020B0604030504040204" pitchFamily="50" charset="-128"/>
              </a:rPr>
              <a:t>Step</a:t>
            </a:r>
            <a:r>
              <a:rPr lang="ja-JP" altLang="en-US" sz="2000" b="1" dirty="0">
                <a:solidFill>
                  <a:schemeClr val="bg1"/>
                </a:solidFill>
                <a:latin typeface="メイリオ" panose="020B0604030504040204" pitchFamily="50" charset="-128"/>
              </a:rPr>
              <a:t>３　他者と意見交換する</a:t>
            </a:r>
            <a:endParaRPr lang="en-US" altLang="ja-JP" sz="2000" b="1" dirty="0">
              <a:solidFill>
                <a:schemeClr val="bg1"/>
              </a:solidFill>
              <a:latin typeface="メイリオ" panose="020B0604030504040204" pitchFamily="50" charset="-128"/>
            </a:endParaRPr>
          </a:p>
        </p:txBody>
      </p:sp>
    </p:spTree>
    <p:extLst>
      <p:ext uri="{BB962C8B-B14F-4D97-AF65-F5344CB8AC3E}">
        <p14:creationId xmlns:p14="http://schemas.microsoft.com/office/powerpoint/2010/main" val="698837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91E6639-F11A-4FE6-AB95-00074402CE15}"/>
              </a:ext>
            </a:extLst>
          </p:cNvPr>
          <p:cNvSpPr txBox="1"/>
          <p:nvPr/>
        </p:nvSpPr>
        <p:spPr>
          <a:xfrm>
            <a:off x="2023590" y="1388830"/>
            <a:ext cx="10168410" cy="2308324"/>
          </a:xfrm>
          <a:prstGeom prst="rect">
            <a:avLst/>
          </a:prstGeom>
          <a:noFill/>
        </p:spPr>
        <p:txBody>
          <a:bodyPr wrap="square" rtlCol="0">
            <a:spAutoFit/>
          </a:bodyPr>
          <a:lstStyle/>
          <a:p>
            <a:r>
              <a:rPr lang="en-US" altLang="ja-JP" sz="2400" b="1" dirty="0" smtClean="0">
                <a:latin typeface="+mn-ea"/>
              </a:rPr>
              <a:t>(4) </a:t>
            </a:r>
            <a:r>
              <a:rPr lang="ja-JP" altLang="en-US" sz="2400" b="1" dirty="0" smtClean="0">
                <a:latin typeface="+mn-ea"/>
              </a:rPr>
              <a:t>まとめ</a:t>
            </a:r>
            <a:endParaRPr lang="en-US" altLang="ja-JP" sz="2400" b="1" dirty="0">
              <a:latin typeface="+mn-ea"/>
            </a:endParaRPr>
          </a:p>
          <a:p>
            <a:r>
              <a:rPr kumimoji="1" lang="ja-JP" altLang="en-US" sz="2400" b="1" dirty="0" smtClean="0">
                <a:latin typeface="+mn-ea"/>
              </a:rPr>
              <a:t>　○</a:t>
            </a:r>
            <a:r>
              <a:rPr lang="ja-JP" altLang="en-US" sz="2400" b="1" dirty="0" smtClean="0"/>
              <a:t>本時の問いの解</a:t>
            </a:r>
            <a:endParaRPr lang="en-US" altLang="ja-JP" sz="2400" b="1" dirty="0" smtClean="0"/>
          </a:p>
          <a:p>
            <a:r>
              <a:rPr lang="ja-JP" altLang="en-US" sz="2400" dirty="0" smtClean="0">
                <a:latin typeface="+mn-ea"/>
              </a:rPr>
              <a:t>　・</a:t>
            </a:r>
            <a:r>
              <a:rPr lang="ja-JP" altLang="en-US" sz="2400" dirty="0" smtClean="0"/>
              <a:t>自分が設定した</a:t>
            </a:r>
            <a:r>
              <a:rPr lang="ja-JP" altLang="ja-JP" sz="2400" dirty="0" smtClean="0"/>
              <a:t>課題</a:t>
            </a:r>
            <a:r>
              <a:rPr lang="ja-JP" altLang="ja-JP" sz="2400" dirty="0"/>
              <a:t>を確認し、本時の問いの</a:t>
            </a:r>
            <a:r>
              <a:rPr lang="ja-JP" altLang="ja-JP" sz="2400" dirty="0" smtClean="0"/>
              <a:t>解を</a:t>
            </a:r>
            <a:r>
              <a:rPr lang="ja-JP" altLang="ja-JP" sz="2400" dirty="0"/>
              <a:t>理解</a:t>
            </a:r>
            <a:r>
              <a:rPr lang="ja-JP" altLang="ja-JP" sz="2400" dirty="0" smtClean="0"/>
              <a:t>する</a:t>
            </a:r>
            <a:endParaRPr lang="en-US" altLang="ja-JP" sz="2400" dirty="0" smtClean="0"/>
          </a:p>
          <a:p>
            <a:endParaRPr lang="en-US" altLang="ja-JP" sz="2400" dirty="0"/>
          </a:p>
          <a:p>
            <a:endParaRPr lang="en-US" altLang="ja-JP" sz="2400" dirty="0" smtClean="0"/>
          </a:p>
          <a:p>
            <a:r>
              <a:rPr lang="ja-JP" altLang="en-US" sz="2400" dirty="0">
                <a:latin typeface="+mn-ea"/>
              </a:rPr>
              <a:t>　</a:t>
            </a:r>
            <a:r>
              <a:rPr lang="ja-JP" altLang="en-US" sz="2400" dirty="0" smtClean="0">
                <a:latin typeface="+mn-ea"/>
              </a:rPr>
              <a:t>・</a:t>
            </a:r>
            <a:r>
              <a:rPr lang="ja-JP" altLang="ja-JP" sz="2400" dirty="0"/>
              <a:t>次回の活動「</a:t>
            </a:r>
            <a:r>
              <a:rPr lang="ja-JP" altLang="ja-JP" sz="2400" dirty="0" smtClean="0"/>
              <a:t>仮説</a:t>
            </a:r>
            <a:r>
              <a:rPr lang="ja-JP" altLang="en-US" sz="2400" dirty="0" smtClean="0"/>
              <a:t>の設定</a:t>
            </a:r>
            <a:r>
              <a:rPr lang="ja-JP" altLang="ja-JP" sz="2400" dirty="0" smtClean="0"/>
              <a:t>」</a:t>
            </a:r>
            <a:r>
              <a:rPr lang="ja-JP" altLang="ja-JP" sz="2400" dirty="0"/>
              <a:t>に向かう問いを投げかける</a:t>
            </a:r>
          </a:p>
        </p:txBody>
      </p:sp>
      <p:sp>
        <p:nvSpPr>
          <p:cNvPr id="9" name="タイトル 7">
            <a:extLst>
              <a:ext uri="{FF2B5EF4-FFF2-40B4-BE49-F238E27FC236}">
                <a16:creationId xmlns:a16="http://schemas.microsoft.com/office/drawing/2014/main" id="{E7DE078A-8C7A-4B2F-A262-2496C2061A56}"/>
              </a:ext>
            </a:extLst>
          </p:cNvPr>
          <p:cNvSpPr>
            <a:spLocks noGrp="1"/>
          </p:cNvSpPr>
          <p:nvPr>
            <p:ph type="title"/>
          </p:nvPr>
        </p:nvSpPr>
        <p:spPr>
          <a:xfrm>
            <a:off x="1587155" y="728430"/>
            <a:ext cx="8596668" cy="660400"/>
          </a:xfrm>
        </p:spPr>
        <p:txBody>
          <a:bodyPr/>
          <a:lstStyle/>
          <a:p>
            <a:r>
              <a:rPr lang="ja-JP" altLang="en-US" b="1" dirty="0" smtClean="0">
                <a:solidFill>
                  <a:schemeClr val="tx1"/>
                </a:solidFill>
              </a:rPr>
              <a:t>５　研究</a:t>
            </a:r>
            <a:r>
              <a:rPr lang="ja-JP" altLang="en-US" b="1" dirty="0">
                <a:solidFill>
                  <a:schemeClr val="tx1"/>
                </a:solidFill>
              </a:rPr>
              <a:t>授業</a:t>
            </a:r>
            <a:r>
              <a:rPr lang="ja-JP" altLang="en-US" b="1" dirty="0" smtClean="0">
                <a:solidFill>
                  <a:schemeClr val="tx1"/>
                </a:solidFill>
              </a:rPr>
              <a:t>の流れ</a:t>
            </a:r>
            <a:endParaRPr lang="ja-JP" altLang="en-US" b="1" dirty="0">
              <a:solidFill>
                <a:schemeClr val="tx1"/>
              </a:solidFill>
            </a:endParaRPr>
          </a:p>
        </p:txBody>
      </p:sp>
      <p:sp>
        <p:nvSpPr>
          <p:cNvPr id="8" name="正方形/長方形 7"/>
          <p:cNvSpPr/>
          <p:nvPr/>
        </p:nvSpPr>
        <p:spPr>
          <a:xfrm>
            <a:off x="2408713" y="2628730"/>
            <a:ext cx="9398164" cy="4989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hangingPunct="0"/>
            <a:r>
              <a:rPr lang="en-US" altLang="ja-JP" dirty="0" smtClean="0">
                <a:solidFill>
                  <a:schemeClr val="tx1"/>
                </a:solidFill>
                <a:latin typeface="+mn-ea"/>
              </a:rPr>
              <a:t>SQ10</a:t>
            </a:r>
            <a:r>
              <a:rPr lang="ja-JP" altLang="en-US" dirty="0" smtClean="0">
                <a:solidFill>
                  <a:schemeClr val="tx1"/>
                </a:solidFill>
                <a:latin typeface="+mn-ea"/>
              </a:rPr>
              <a:t>　</a:t>
            </a:r>
            <a:r>
              <a:rPr lang="ja-JP" altLang="ja-JP" dirty="0">
                <a:solidFill>
                  <a:schemeClr val="tx1"/>
                </a:solidFill>
              </a:rPr>
              <a:t>どうすればその課題は解決するのだろうか</a:t>
            </a:r>
            <a:endParaRPr lang="ja-JP" altLang="ja-JP" dirty="0">
              <a:solidFill>
                <a:schemeClr val="tx1"/>
              </a:solidFill>
              <a:latin typeface="+mn-ea"/>
            </a:endParaRPr>
          </a:p>
        </p:txBody>
      </p:sp>
      <p:sp>
        <p:nvSpPr>
          <p:cNvPr id="5" name="雲形吹き出し 4"/>
          <p:cNvSpPr/>
          <p:nvPr/>
        </p:nvSpPr>
        <p:spPr>
          <a:xfrm>
            <a:off x="1350967" y="4469125"/>
            <a:ext cx="10455910" cy="1462105"/>
          </a:xfrm>
          <a:prstGeom prst="cloudCallout">
            <a:avLst>
              <a:gd name="adj1" fmla="val 1160"/>
              <a:gd name="adj2" fmla="val -10243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1"/>
                </a:solidFill>
              </a:rPr>
              <a:t>学習者が研究仮説についてどのように効果を感じているかについては、</a:t>
            </a:r>
            <a:r>
              <a:rPr lang="ja-JP" altLang="en-US" b="1" dirty="0">
                <a:solidFill>
                  <a:schemeClr val="bg1"/>
                </a:solidFill>
              </a:rPr>
              <a:t>インタビューで直接学習者から聞き取る</a:t>
            </a:r>
            <a:r>
              <a:rPr lang="ja-JP" altLang="en-US" b="1" dirty="0" smtClean="0">
                <a:solidFill>
                  <a:schemeClr val="bg1"/>
                </a:solidFill>
              </a:rPr>
              <a:t>ことが有効です。</a:t>
            </a:r>
            <a:endParaRPr kumimoji="1" lang="ja-JP" altLang="en-US" b="1" dirty="0">
              <a:solidFill>
                <a:schemeClr val="bg1"/>
              </a:solidFill>
            </a:endParaRPr>
          </a:p>
        </p:txBody>
      </p:sp>
      <p:sp>
        <p:nvSpPr>
          <p:cNvPr id="6" name="円/楕円 21"/>
          <p:cNvSpPr/>
          <p:nvPr/>
        </p:nvSpPr>
        <p:spPr>
          <a:xfrm>
            <a:off x="1568894" y="4171938"/>
            <a:ext cx="1679638" cy="5534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smtClean="0">
                <a:solidFill>
                  <a:schemeClr val="tx1"/>
                </a:solidFill>
                <a:latin typeface="AR P悠々ゴシック体E" panose="040B0900000000000000" pitchFamily="50" charset="-128"/>
                <a:ea typeface="AR P悠々ゴシック体E" panose="040B0900000000000000" pitchFamily="50" charset="-128"/>
              </a:rPr>
              <a:t>Point!</a:t>
            </a:r>
            <a:endParaRPr kumimoji="1" lang="ja-JP" altLang="en-US" sz="2400" b="1" dirty="0">
              <a:solidFill>
                <a:schemeClr val="tx1"/>
              </a:solidFill>
              <a:latin typeface="AR P悠々ゴシック体E" panose="040B0900000000000000" pitchFamily="50" charset="-128"/>
              <a:ea typeface="AR P悠々ゴシック体E" panose="040B0900000000000000" pitchFamily="50" charset="-128"/>
            </a:endParaRPr>
          </a:p>
        </p:txBody>
      </p:sp>
    </p:spTree>
    <p:extLst>
      <p:ext uri="{BB962C8B-B14F-4D97-AF65-F5344CB8AC3E}">
        <p14:creationId xmlns:p14="http://schemas.microsoft.com/office/powerpoint/2010/main" val="4263006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558226" y="681924"/>
            <a:ext cx="8596668" cy="759417"/>
          </a:xfrm>
        </p:spPr>
        <p:txBody>
          <a:bodyPr>
            <a:normAutofit/>
          </a:bodyPr>
          <a:lstStyle/>
          <a:p>
            <a:r>
              <a:rPr lang="ja-JP" altLang="en-US" b="1" dirty="0" smtClean="0">
                <a:solidFill>
                  <a:schemeClr val="tx1"/>
                </a:solidFill>
              </a:rPr>
              <a:t>６　研究授業の考察</a:t>
            </a:r>
            <a:endParaRPr lang="ja-JP" altLang="en-US" b="1" dirty="0">
              <a:solidFill>
                <a:schemeClr val="tx1"/>
              </a:solidFill>
            </a:endParaRPr>
          </a:p>
        </p:txBody>
      </p:sp>
      <p:sp>
        <p:nvSpPr>
          <p:cNvPr id="6" name="テキスト ボックス 5">
            <a:extLst>
              <a:ext uri="{FF2B5EF4-FFF2-40B4-BE49-F238E27FC236}">
                <a16:creationId xmlns:a16="http://schemas.microsoft.com/office/drawing/2014/main" id="{091E6639-F11A-4FE6-AB95-00074402CE15}"/>
              </a:ext>
            </a:extLst>
          </p:cNvPr>
          <p:cNvSpPr txBox="1"/>
          <p:nvPr/>
        </p:nvSpPr>
        <p:spPr>
          <a:xfrm>
            <a:off x="1871183" y="5870333"/>
            <a:ext cx="10113516" cy="523220"/>
          </a:xfrm>
          <a:prstGeom prst="rect">
            <a:avLst/>
          </a:prstGeom>
          <a:noFill/>
        </p:spPr>
        <p:txBody>
          <a:bodyPr wrap="square" rtlCol="0">
            <a:spAutoFit/>
          </a:bodyPr>
          <a:lstStyle/>
          <a:p>
            <a:r>
              <a:rPr kumimoji="1" lang="ja-JP" altLang="en-US" sz="2800" b="1" dirty="0" smtClean="0">
                <a:latin typeface="+mn-ea"/>
              </a:rPr>
              <a:t>→３つの研究仮説の中で、どの研究仮説が有効かを検証する</a:t>
            </a:r>
            <a:endParaRPr kumimoji="1" lang="en-US" altLang="ja-JP" sz="2800" b="1" dirty="0" smtClean="0">
              <a:latin typeface="+mn-ea"/>
            </a:endParaRPr>
          </a:p>
        </p:txBody>
      </p:sp>
      <p:sp>
        <p:nvSpPr>
          <p:cNvPr id="9" name="テキスト ボックス 8">
            <a:extLst>
              <a:ext uri="{FF2B5EF4-FFF2-40B4-BE49-F238E27FC236}">
                <a16:creationId xmlns:a16="http://schemas.microsoft.com/office/drawing/2014/main" id="{091E6639-F11A-4FE6-AB95-00074402CE15}"/>
              </a:ext>
            </a:extLst>
          </p:cNvPr>
          <p:cNvSpPr txBox="1"/>
          <p:nvPr/>
        </p:nvSpPr>
        <p:spPr>
          <a:xfrm>
            <a:off x="1618525" y="1251882"/>
            <a:ext cx="10544589" cy="1938992"/>
          </a:xfrm>
          <a:prstGeom prst="rect">
            <a:avLst/>
          </a:prstGeom>
          <a:solidFill>
            <a:srgbClr val="002060"/>
          </a:solidFill>
        </p:spPr>
        <p:txBody>
          <a:bodyPr wrap="square" rtlCol="0">
            <a:spAutoFit/>
          </a:bodyPr>
          <a:lstStyle/>
          <a:p>
            <a:r>
              <a:rPr kumimoji="1" lang="ja-JP" altLang="en-US" sz="2000" b="1" dirty="0" smtClean="0">
                <a:solidFill>
                  <a:srgbClr val="FFFF00"/>
                </a:solidFill>
                <a:latin typeface="+mn-ea"/>
              </a:rPr>
              <a:t>●　研究授業のねらい（再掲）</a:t>
            </a:r>
            <a:endParaRPr kumimoji="1" lang="en-US" altLang="ja-JP" sz="2000" b="1" dirty="0" smtClean="0">
              <a:solidFill>
                <a:srgbClr val="FFFF00"/>
              </a:solidFill>
              <a:latin typeface="+mn-ea"/>
            </a:endParaRPr>
          </a:p>
          <a:p>
            <a:r>
              <a:rPr kumimoji="1" lang="ja-JP" altLang="en-US" sz="2000" b="1" dirty="0" smtClean="0">
                <a:solidFill>
                  <a:srgbClr val="FFFF00"/>
                </a:solidFill>
                <a:latin typeface="+mn-ea"/>
              </a:rPr>
              <a:t>　　</a:t>
            </a:r>
            <a:r>
              <a:rPr lang="ja-JP" altLang="en-US" sz="2000" b="1" dirty="0">
                <a:solidFill>
                  <a:srgbClr val="FFFF00"/>
                </a:solidFill>
              </a:rPr>
              <a:t>探究</a:t>
            </a:r>
            <a:r>
              <a:rPr lang="ja-JP" altLang="en-US" sz="2000" b="1" dirty="0">
                <a:solidFill>
                  <a:srgbClr val="FFFF00"/>
                </a:solidFill>
                <a:latin typeface="+mj-ea"/>
              </a:rPr>
              <a:t>単元</a:t>
            </a:r>
            <a:r>
              <a:rPr lang="en-US" altLang="ja-JP" sz="2000" b="1" dirty="0">
                <a:solidFill>
                  <a:srgbClr val="FFFF00"/>
                </a:solidFill>
                <a:latin typeface="+mj-ea"/>
              </a:rPr>
              <a:t>C</a:t>
            </a:r>
            <a:r>
              <a:rPr lang="ja-JP" altLang="en-US" sz="2000" b="1" dirty="0">
                <a:solidFill>
                  <a:srgbClr val="FFFF00"/>
                </a:solidFill>
                <a:latin typeface="+mj-ea"/>
              </a:rPr>
              <a:t>⑵「生活圏の調査と地域の展望」において、学習者が、より質の高い課題</a:t>
            </a:r>
            <a:r>
              <a:rPr lang="ja-JP" altLang="en-US" sz="2000" b="1" dirty="0" smtClean="0">
                <a:solidFill>
                  <a:srgbClr val="FFFF00"/>
                </a:solidFill>
                <a:latin typeface="+mj-ea"/>
              </a:rPr>
              <a:t>を</a:t>
            </a:r>
            <a:endParaRPr lang="en-US" altLang="ja-JP" sz="2000" b="1" dirty="0" smtClean="0">
              <a:solidFill>
                <a:srgbClr val="FFFF00"/>
              </a:solidFill>
              <a:latin typeface="+mj-ea"/>
            </a:endParaRPr>
          </a:p>
          <a:p>
            <a:r>
              <a:rPr lang="ja-JP" altLang="en-US" sz="2000" b="1" dirty="0" smtClean="0">
                <a:solidFill>
                  <a:srgbClr val="FFFF00"/>
                </a:solidFill>
                <a:latin typeface="+mj-ea"/>
              </a:rPr>
              <a:t>　見出す</a:t>
            </a:r>
            <a:r>
              <a:rPr lang="ja-JP" altLang="en-US" sz="2000" b="1" dirty="0">
                <a:solidFill>
                  <a:srgbClr val="FFFF00"/>
                </a:solidFill>
                <a:latin typeface="+mj-ea"/>
              </a:rPr>
              <a:t>ためにはどのようなアプローチが必要となるか</a:t>
            </a:r>
            <a:endParaRPr lang="en-US" altLang="ja-JP" sz="2000" b="1" dirty="0">
              <a:solidFill>
                <a:srgbClr val="FFFF00"/>
              </a:solidFill>
            </a:endParaRPr>
          </a:p>
          <a:p>
            <a:r>
              <a:rPr kumimoji="1" lang="ja-JP" altLang="en-US" sz="2000" b="1" dirty="0" smtClean="0">
                <a:solidFill>
                  <a:srgbClr val="FFFF00"/>
                </a:solidFill>
                <a:latin typeface="+mn-ea"/>
              </a:rPr>
              <a:t>●　本時のねらい（再掲）</a:t>
            </a:r>
            <a:endParaRPr kumimoji="1" lang="en-US" altLang="ja-JP" sz="2000" b="1" dirty="0" smtClean="0">
              <a:solidFill>
                <a:srgbClr val="FFFF00"/>
              </a:solidFill>
              <a:latin typeface="+mn-ea"/>
            </a:endParaRPr>
          </a:p>
          <a:p>
            <a:r>
              <a:rPr lang="ja-JP" altLang="en-US" sz="2000" b="1" dirty="0" smtClean="0">
                <a:solidFill>
                  <a:srgbClr val="FFFF00"/>
                </a:solidFill>
                <a:latin typeface="+mn-ea"/>
              </a:rPr>
              <a:t>　　</a:t>
            </a:r>
            <a:r>
              <a:rPr lang="ja-JP" altLang="ja-JP" sz="2000" b="1" dirty="0">
                <a:solidFill>
                  <a:srgbClr val="FFFF00"/>
                </a:solidFill>
                <a:latin typeface="+mn-ea"/>
              </a:rPr>
              <a:t>生活圏の理想と現状のずれや隔たりを考察する</a:t>
            </a:r>
            <a:r>
              <a:rPr lang="ja-JP" altLang="en-US" sz="2000" b="1" dirty="0">
                <a:solidFill>
                  <a:srgbClr val="FFFF00"/>
                </a:solidFill>
                <a:latin typeface="+mn-ea"/>
              </a:rPr>
              <a:t>ことを通し、</a:t>
            </a:r>
            <a:r>
              <a:rPr lang="ja-JP" altLang="ja-JP" sz="2000" b="1" dirty="0" smtClean="0">
                <a:solidFill>
                  <a:srgbClr val="FFFF00"/>
                </a:solidFill>
                <a:latin typeface="+mn-ea"/>
              </a:rPr>
              <a:t>学習者自身</a:t>
            </a:r>
            <a:r>
              <a:rPr lang="ja-JP" altLang="ja-JP" sz="2000" b="1" dirty="0">
                <a:solidFill>
                  <a:srgbClr val="FFFF00"/>
                </a:solidFill>
                <a:latin typeface="+mn-ea"/>
              </a:rPr>
              <a:t>が課題を</a:t>
            </a:r>
            <a:r>
              <a:rPr lang="ja-JP" altLang="ja-JP" sz="2000" b="1" dirty="0" smtClean="0">
                <a:solidFill>
                  <a:srgbClr val="FFFF00"/>
                </a:solidFill>
                <a:latin typeface="+mn-ea"/>
              </a:rPr>
              <a:t>設定</a:t>
            </a:r>
            <a:r>
              <a:rPr lang="ja-JP" altLang="en-US" sz="2000" b="1" dirty="0" smtClean="0">
                <a:solidFill>
                  <a:srgbClr val="FFFF00"/>
                </a:solidFill>
                <a:latin typeface="+mn-ea"/>
              </a:rPr>
              <a:t>　</a:t>
            </a:r>
            <a:endParaRPr lang="en-US" altLang="ja-JP" sz="2000" b="1" dirty="0" smtClean="0">
              <a:solidFill>
                <a:srgbClr val="FFFF00"/>
              </a:solidFill>
              <a:latin typeface="+mn-ea"/>
            </a:endParaRPr>
          </a:p>
          <a:p>
            <a:r>
              <a:rPr lang="ja-JP" altLang="en-US" sz="2000" b="1" dirty="0" smtClean="0">
                <a:solidFill>
                  <a:srgbClr val="FFFF00"/>
                </a:solidFill>
                <a:latin typeface="+mn-ea"/>
              </a:rPr>
              <a:t>　</a:t>
            </a:r>
            <a:r>
              <a:rPr lang="ja-JP" altLang="ja-JP" sz="2000" b="1" dirty="0" smtClean="0">
                <a:solidFill>
                  <a:srgbClr val="FFFF00"/>
                </a:solidFill>
                <a:latin typeface="+mn-ea"/>
              </a:rPr>
              <a:t>し</a:t>
            </a:r>
            <a:r>
              <a:rPr lang="ja-JP" altLang="ja-JP" sz="2000" b="1" dirty="0">
                <a:solidFill>
                  <a:srgbClr val="FFFF00"/>
                </a:solidFill>
                <a:latin typeface="+mn-ea"/>
              </a:rPr>
              <a:t>、調査方法を計画すること</a:t>
            </a:r>
            <a:r>
              <a:rPr lang="ja-JP" altLang="en-US" sz="2000" b="1" dirty="0">
                <a:solidFill>
                  <a:srgbClr val="FFFF00"/>
                </a:solidFill>
                <a:latin typeface="+mn-ea"/>
              </a:rPr>
              <a:t>で</a:t>
            </a:r>
            <a:r>
              <a:rPr lang="ja-JP" altLang="ja-JP" sz="2000" b="1" dirty="0">
                <a:solidFill>
                  <a:srgbClr val="FFFF00"/>
                </a:solidFill>
                <a:latin typeface="+mn-ea"/>
              </a:rPr>
              <a:t>地域調査の見通し</a:t>
            </a:r>
            <a:r>
              <a:rPr lang="ja-JP" altLang="ja-JP" sz="2000" b="1" dirty="0" smtClean="0">
                <a:solidFill>
                  <a:srgbClr val="FFFF00"/>
                </a:solidFill>
                <a:latin typeface="+mn-ea"/>
              </a:rPr>
              <a:t>を持つ</a:t>
            </a:r>
            <a:r>
              <a:rPr lang="ja-JP" altLang="en-US" sz="2000" b="1" dirty="0">
                <a:solidFill>
                  <a:srgbClr val="FFFF00"/>
                </a:solidFill>
                <a:latin typeface="+mn-ea"/>
              </a:rPr>
              <a:t>　</a:t>
            </a:r>
            <a:endParaRPr lang="en-US" altLang="ja-JP" sz="2000" b="1" dirty="0">
              <a:solidFill>
                <a:srgbClr val="FFFF00"/>
              </a:solidFill>
              <a:latin typeface="+mn-ea"/>
            </a:endParaRPr>
          </a:p>
        </p:txBody>
      </p:sp>
      <p:sp>
        <p:nvSpPr>
          <p:cNvPr id="10" name="テキスト ボックス 9">
            <a:extLst>
              <a:ext uri="{FF2B5EF4-FFF2-40B4-BE49-F238E27FC236}">
                <a16:creationId xmlns:a16="http://schemas.microsoft.com/office/drawing/2014/main" id="{091E6639-F11A-4FE6-AB95-00074402CE15}"/>
              </a:ext>
            </a:extLst>
          </p:cNvPr>
          <p:cNvSpPr txBox="1"/>
          <p:nvPr/>
        </p:nvSpPr>
        <p:spPr>
          <a:xfrm>
            <a:off x="1689316" y="4296268"/>
            <a:ext cx="10295383" cy="1384995"/>
          </a:xfrm>
          <a:prstGeom prst="rect">
            <a:avLst/>
          </a:prstGeom>
          <a:solidFill>
            <a:srgbClr val="002060"/>
          </a:solidFill>
        </p:spPr>
        <p:txBody>
          <a:bodyPr wrap="square" rtlCol="0">
            <a:spAutoFit/>
          </a:bodyPr>
          <a:lstStyle/>
          <a:p>
            <a:r>
              <a:rPr lang="ja-JP" altLang="en-US" sz="2800" b="1" dirty="0">
                <a:solidFill>
                  <a:srgbClr val="FFFF00"/>
                </a:solidFill>
                <a:latin typeface="メイリオ" panose="020B0604030504040204" pitchFamily="50" charset="-128"/>
              </a:rPr>
              <a:t>仮説１　年間を通した「問い」の提示</a:t>
            </a:r>
            <a:endParaRPr lang="en-US" altLang="ja-JP" sz="2800" b="1" dirty="0">
              <a:solidFill>
                <a:srgbClr val="FFFF00"/>
              </a:solidFill>
              <a:latin typeface="メイリオ" panose="020B0604030504040204" pitchFamily="50" charset="-128"/>
            </a:endParaRPr>
          </a:p>
          <a:p>
            <a:r>
              <a:rPr lang="ja-JP" altLang="en-US" sz="2800" b="1" dirty="0">
                <a:solidFill>
                  <a:srgbClr val="FFFF00"/>
                </a:solidFill>
                <a:latin typeface="メイリオ" panose="020B0604030504040204" pitchFamily="50" charset="-128"/>
              </a:rPr>
              <a:t>仮説２　前単元</a:t>
            </a:r>
            <a:r>
              <a:rPr lang="ja-JP" altLang="en-US" sz="2400" b="1" dirty="0">
                <a:solidFill>
                  <a:srgbClr val="FFFF00"/>
                </a:solidFill>
                <a:latin typeface="メイリオ" panose="020B0604030504040204" pitchFamily="50" charset="-128"/>
              </a:rPr>
              <a:t>（</a:t>
            </a:r>
            <a:r>
              <a:rPr lang="en-US" altLang="ja-JP" sz="2400" b="1" dirty="0">
                <a:solidFill>
                  <a:srgbClr val="FFFF00"/>
                </a:solidFill>
                <a:latin typeface="メイリオ" panose="020B0604030504040204" pitchFamily="50" charset="-128"/>
              </a:rPr>
              <a:t>B</a:t>
            </a:r>
            <a:r>
              <a:rPr lang="ja-JP" altLang="en-US" sz="2400" b="1" dirty="0">
                <a:solidFill>
                  <a:srgbClr val="FFFF00"/>
                </a:solidFill>
                <a:latin typeface="メイリオ" panose="020B0604030504040204" pitchFamily="50" charset="-128"/>
              </a:rPr>
              <a:t>：</a:t>
            </a:r>
            <a:r>
              <a:rPr lang="ja-JP" altLang="en-US" sz="2400" b="1" dirty="0">
                <a:solidFill>
                  <a:srgbClr val="FFFF00"/>
                </a:solidFill>
              </a:rPr>
              <a:t>国際理解と国際協力</a:t>
            </a:r>
            <a:r>
              <a:rPr lang="ja-JP" altLang="en-US" sz="2400" b="1" dirty="0">
                <a:solidFill>
                  <a:srgbClr val="FFFF00"/>
                </a:solidFill>
                <a:latin typeface="メイリオ" panose="020B0604030504040204" pitchFamily="50" charset="-128"/>
              </a:rPr>
              <a:t>）</a:t>
            </a:r>
            <a:r>
              <a:rPr lang="ja-JP" altLang="en-US" sz="2800" b="1" dirty="0">
                <a:solidFill>
                  <a:srgbClr val="FFFF00"/>
                </a:solidFill>
                <a:latin typeface="メイリオ" panose="020B0604030504040204" pitchFamily="50" charset="-128"/>
              </a:rPr>
              <a:t>における「プチ探究」</a:t>
            </a:r>
            <a:endParaRPr lang="en-US" altLang="ja-JP" sz="2800" b="1" dirty="0">
              <a:solidFill>
                <a:srgbClr val="FFFF00"/>
              </a:solidFill>
              <a:latin typeface="メイリオ" panose="020B0604030504040204" pitchFamily="50" charset="-128"/>
            </a:endParaRPr>
          </a:p>
          <a:p>
            <a:r>
              <a:rPr lang="ja-JP" altLang="en-US" sz="2800" b="1" dirty="0" smtClean="0">
                <a:solidFill>
                  <a:srgbClr val="FFFF00"/>
                </a:solidFill>
                <a:latin typeface="メイリオ" panose="020B0604030504040204" pitchFamily="50" charset="-128"/>
              </a:rPr>
              <a:t>仮説</a:t>
            </a:r>
            <a:r>
              <a:rPr lang="ja-JP" altLang="en-US" sz="2800" b="1" dirty="0">
                <a:solidFill>
                  <a:srgbClr val="FFFF00"/>
                </a:solidFill>
                <a:latin typeface="メイリオ" panose="020B0604030504040204" pitchFamily="50" charset="-128"/>
              </a:rPr>
              <a:t>３　３段階の課題設定プロセス</a:t>
            </a:r>
            <a:endParaRPr lang="en-US" altLang="ja-JP" sz="2800" b="1" dirty="0">
              <a:solidFill>
                <a:srgbClr val="FFFF00"/>
              </a:solidFill>
              <a:latin typeface="メイリオ" panose="020B0604030504040204" pitchFamily="50" charset="-128"/>
            </a:endParaRPr>
          </a:p>
        </p:txBody>
      </p:sp>
      <p:sp>
        <p:nvSpPr>
          <p:cNvPr id="11" name="テキスト ボックス 10">
            <a:extLst>
              <a:ext uri="{FF2B5EF4-FFF2-40B4-BE49-F238E27FC236}">
                <a16:creationId xmlns:a16="http://schemas.microsoft.com/office/drawing/2014/main" id="{091E6639-F11A-4FE6-AB95-00074402CE15}"/>
              </a:ext>
            </a:extLst>
          </p:cNvPr>
          <p:cNvSpPr txBox="1"/>
          <p:nvPr/>
        </p:nvSpPr>
        <p:spPr>
          <a:xfrm>
            <a:off x="1871183" y="3770884"/>
            <a:ext cx="10113516" cy="523220"/>
          </a:xfrm>
          <a:prstGeom prst="rect">
            <a:avLst/>
          </a:prstGeom>
          <a:noFill/>
        </p:spPr>
        <p:txBody>
          <a:bodyPr wrap="square" rtlCol="0">
            <a:spAutoFit/>
          </a:bodyPr>
          <a:lstStyle/>
          <a:p>
            <a:r>
              <a:rPr kumimoji="1" lang="ja-JP" altLang="en-US" sz="2800" dirty="0" smtClean="0">
                <a:latin typeface="+mj-ea"/>
                <a:ea typeface="+mj-ea"/>
              </a:rPr>
              <a:t>○　３つの研究仮説</a:t>
            </a:r>
            <a:endParaRPr kumimoji="1" lang="en-US" altLang="ja-JP" sz="2800" dirty="0">
              <a:latin typeface="+mj-ea"/>
              <a:ea typeface="+mj-ea"/>
            </a:endParaRPr>
          </a:p>
        </p:txBody>
      </p:sp>
    </p:spTree>
    <p:extLst>
      <p:ext uri="{BB962C8B-B14F-4D97-AF65-F5344CB8AC3E}">
        <p14:creationId xmlns:p14="http://schemas.microsoft.com/office/powerpoint/2010/main" val="2063095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091E6639-F11A-4FE6-AB95-00074402CE15}"/>
              </a:ext>
            </a:extLst>
          </p:cNvPr>
          <p:cNvSpPr txBox="1"/>
          <p:nvPr/>
        </p:nvSpPr>
        <p:spPr>
          <a:xfrm>
            <a:off x="2023590" y="2956624"/>
            <a:ext cx="10168410" cy="1692771"/>
          </a:xfrm>
          <a:prstGeom prst="rect">
            <a:avLst/>
          </a:prstGeom>
          <a:noFill/>
        </p:spPr>
        <p:txBody>
          <a:bodyPr wrap="square" rtlCol="0">
            <a:spAutoFit/>
          </a:bodyPr>
          <a:lstStyle/>
          <a:p>
            <a:pPr marL="457200" indent="-457200">
              <a:buAutoNum type="arabicParenBoth"/>
            </a:pPr>
            <a:r>
              <a:rPr kumimoji="1" lang="ja-JP" altLang="en-US" sz="2400" b="1" dirty="0" smtClean="0">
                <a:latin typeface="+mn-ea"/>
              </a:rPr>
              <a:t>仮説１</a:t>
            </a:r>
            <a:endParaRPr kumimoji="1" lang="en-US" altLang="ja-JP" sz="2400" b="1" dirty="0" smtClean="0">
              <a:latin typeface="+mn-ea"/>
            </a:endParaRPr>
          </a:p>
          <a:p>
            <a:r>
              <a:rPr lang="ja-JP" altLang="en-US" sz="2800" b="1" dirty="0" smtClean="0">
                <a:solidFill>
                  <a:srgbClr val="FF0000"/>
                </a:solidFill>
                <a:latin typeface="+mn-ea"/>
              </a:rPr>
              <a:t>　年間</a:t>
            </a:r>
            <a:r>
              <a:rPr lang="ja-JP" altLang="en-US" sz="2800" b="1" dirty="0">
                <a:solidFill>
                  <a:srgbClr val="FF0000"/>
                </a:solidFill>
                <a:latin typeface="+mn-ea"/>
              </a:rPr>
              <a:t>を通した「問い」の提示がスムーズに課題を見出す</a:t>
            </a:r>
            <a:r>
              <a:rPr lang="ja-JP" altLang="en-US" sz="2800" b="1" dirty="0" err="1">
                <a:solidFill>
                  <a:srgbClr val="FF0000"/>
                </a:solidFill>
                <a:latin typeface="+mn-ea"/>
              </a:rPr>
              <a:t>こ</a:t>
            </a:r>
            <a:endParaRPr lang="en-US" altLang="ja-JP" sz="2800" b="1" dirty="0">
              <a:solidFill>
                <a:srgbClr val="FF0000"/>
              </a:solidFill>
              <a:latin typeface="+mn-ea"/>
            </a:endParaRPr>
          </a:p>
          <a:p>
            <a:r>
              <a:rPr lang="ja-JP" altLang="en-US" sz="2800" b="1" dirty="0" err="1">
                <a:solidFill>
                  <a:srgbClr val="FF0000"/>
                </a:solidFill>
                <a:latin typeface="+mn-ea"/>
              </a:rPr>
              <a:t>とに</a:t>
            </a:r>
            <a:r>
              <a:rPr lang="ja-JP" altLang="en-US" sz="2800" b="1" dirty="0">
                <a:solidFill>
                  <a:srgbClr val="FF0000"/>
                </a:solidFill>
                <a:latin typeface="+mn-ea"/>
              </a:rPr>
              <a:t>つながるはずである。</a:t>
            </a:r>
            <a:endParaRPr lang="en-US" altLang="ja-JP" sz="2800" b="1" dirty="0">
              <a:solidFill>
                <a:srgbClr val="FF0000"/>
              </a:solidFill>
              <a:latin typeface="+mn-ea"/>
            </a:endParaRPr>
          </a:p>
          <a:p>
            <a:pPr marL="457200" indent="-457200">
              <a:buAutoNum type="arabicParenBoth"/>
            </a:pPr>
            <a:endParaRPr lang="en-US" altLang="ja-JP" sz="2400" dirty="0">
              <a:latin typeface="+mn-ea"/>
            </a:endParaRPr>
          </a:p>
        </p:txBody>
      </p:sp>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558226" y="681924"/>
            <a:ext cx="8596668" cy="759417"/>
          </a:xfrm>
        </p:spPr>
        <p:txBody>
          <a:bodyPr>
            <a:normAutofit/>
          </a:bodyPr>
          <a:lstStyle/>
          <a:p>
            <a:r>
              <a:rPr lang="ja-JP" altLang="en-US" b="1" dirty="0" smtClean="0">
                <a:solidFill>
                  <a:schemeClr val="tx1"/>
                </a:solidFill>
              </a:rPr>
              <a:t>６　研究授業の考察</a:t>
            </a:r>
            <a:endParaRPr lang="ja-JP" altLang="en-US" b="1" dirty="0">
              <a:solidFill>
                <a:schemeClr val="tx1"/>
              </a:solidFill>
            </a:endParaRPr>
          </a:p>
        </p:txBody>
      </p:sp>
      <p:sp>
        <p:nvSpPr>
          <p:cNvPr id="13" name="テキスト ボックス 12">
            <a:extLst>
              <a:ext uri="{FF2B5EF4-FFF2-40B4-BE49-F238E27FC236}">
                <a16:creationId xmlns:a16="http://schemas.microsoft.com/office/drawing/2014/main" id="{091E6639-F11A-4FE6-AB95-00074402CE15}"/>
              </a:ext>
            </a:extLst>
          </p:cNvPr>
          <p:cNvSpPr txBox="1"/>
          <p:nvPr/>
        </p:nvSpPr>
        <p:spPr>
          <a:xfrm>
            <a:off x="1618526" y="1251882"/>
            <a:ext cx="10445320" cy="1569660"/>
          </a:xfrm>
          <a:prstGeom prst="rect">
            <a:avLst/>
          </a:prstGeom>
          <a:solidFill>
            <a:srgbClr val="002060"/>
          </a:solidFill>
        </p:spPr>
        <p:txBody>
          <a:bodyPr wrap="square" rtlCol="0">
            <a:spAutoFit/>
          </a:bodyPr>
          <a:lstStyle/>
          <a:p>
            <a:r>
              <a:rPr kumimoji="1" lang="ja-JP" altLang="en-US" sz="1600" b="1" dirty="0" smtClean="0">
                <a:solidFill>
                  <a:srgbClr val="FFFF00"/>
                </a:solidFill>
                <a:latin typeface="+mn-ea"/>
              </a:rPr>
              <a:t>●　研究授業のねらい（再掲）</a:t>
            </a:r>
            <a:endParaRPr kumimoji="1" lang="en-US" altLang="ja-JP" sz="1600" b="1" dirty="0" smtClean="0">
              <a:solidFill>
                <a:srgbClr val="FFFF00"/>
              </a:solidFill>
              <a:latin typeface="+mn-ea"/>
            </a:endParaRPr>
          </a:p>
          <a:p>
            <a:r>
              <a:rPr kumimoji="1" lang="ja-JP" altLang="en-US" sz="1600" b="1" dirty="0" smtClean="0">
                <a:solidFill>
                  <a:srgbClr val="FFFF00"/>
                </a:solidFill>
                <a:latin typeface="+mn-ea"/>
              </a:rPr>
              <a:t>　　</a:t>
            </a:r>
            <a:r>
              <a:rPr lang="ja-JP" altLang="en-US" sz="1600" b="1" dirty="0">
                <a:solidFill>
                  <a:srgbClr val="FFFF00"/>
                </a:solidFill>
              </a:rPr>
              <a:t>探究</a:t>
            </a:r>
            <a:r>
              <a:rPr lang="ja-JP" altLang="en-US" sz="1600" b="1" dirty="0">
                <a:solidFill>
                  <a:srgbClr val="FFFF00"/>
                </a:solidFill>
                <a:latin typeface="+mj-ea"/>
              </a:rPr>
              <a:t>単元</a:t>
            </a:r>
            <a:r>
              <a:rPr lang="en-US" altLang="ja-JP" sz="1600" b="1" dirty="0">
                <a:solidFill>
                  <a:srgbClr val="FFFF00"/>
                </a:solidFill>
                <a:latin typeface="+mj-ea"/>
              </a:rPr>
              <a:t>C</a:t>
            </a:r>
            <a:r>
              <a:rPr lang="ja-JP" altLang="en-US" sz="1600" b="1" dirty="0">
                <a:solidFill>
                  <a:srgbClr val="FFFF00"/>
                </a:solidFill>
                <a:latin typeface="+mj-ea"/>
              </a:rPr>
              <a:t>⑵「生活圏の調査と地域の展望」において、学習者が、より質の高い課題</a:t>
            </a:r>
            <a:r>
              <a:rPr lang="ja-JP" altLang="en-US" sz="1600" b="1" dirty="0" smtClean="0">
                <a:solidFill>
                  <a:srgbClr val="FFFF00"/>
                </a:solidFill>
                <a:latin typeface="+mj-ea"/>
              </a:rPr>
              <a:t>を見出す</a:t>
            </a:r>
            <a:r>
              <a:rPr lang="ja-JP" altLang="en-US" sz="1600" b="1" dirty="0">
                <a:solidFill>
                  <a:srgbClr val="FFFF00"/>
                </a:solidFill>
                <a:latin typeface="+mj-ea"/>
              </a:rPr>
              <a:t>ためには</a:t>
            </a:r>
            <a:r>
              <a:rPr lang="ja-JP" altLang="en-US" sz="1600" b="1" dirty="0" smtClean="0">
                <a:solidFill>
                  <a:srgbClr val="FFFF00"/>
                </a:solidFill>
                <a:latin typeface="+mj-ea"/>
              </a:rPr>
              <a:t>どの</a:t>
            </a:r>
            <a:endParaRPr lang="en-US" altLang="ja-JP" sz="1600" b="1" dirty="0" smtClean="0">
              <a:solidFill>
                <a:srgbClr val="FFFF00"/>
              </a:solidFill>
              <a:latin typeface="+mj-ea"/>
            </a:endParaRPr>
          </a:p>
          <a:p>
            <a:r>
              <a:rPr lang="ja-JP" altLang="en-US" sz="1600" b="1" dirty="0" smtClean="0">
                <a:solidFill>
                  <a:srgbClr val="FFFF00"/>
                </a:solidFill>
                <a:latin typeface="+mj-ea"/>
              </a:rPr>
              <a:t>　</a:t>
            </a:r>
            <a:r>
              <a:rPr lang="ja-JP" altLang="en-US" sz="1600" b="1" dirty="0" err="1" smtClean="0">
                <a:solidFill>
                  <a:srgbClr val="FFFF00"/>
                </a:solidFill>
                <a:latin typeface="+mj-ea"/>
              </a:rPr>
              <a:t>ような</a:t>
            </a:r>
            <a:r>
              <a:rPr lang="ja-JP" altLang="en-US" sz="1600" b="1" dirty="0">
                <a:solidFill>
                  <a:srgbClr val="FFFF00"/>
                </a:solidFill>
                <a:latin typeface="+mj-ea"/>
              </a:rPr>
              <a:t>アプローチが必要となるか</a:t>
            </a:r>
            <a:endParaRPr lang="en-US" altLang="ja-JP" sz="1600" b="1" dirty="0">
              <a:solidFill>
                <a:srgbClr val="FFFF00"/>
              </a:solidFill>
            </a:endParaRPr>
          </a:p>
          <a:p>
            <a:r>
              <a:rPr kumimoji="1" lang="ja-JP" altLang="en-US" sz="1600" b="1" dirty="0" smtClean="0">
                <a:solidFill>
                  <a:srgbClr val="FFFF00"/>
                </a:solidFill>
                <a:latin typeface="+mn-ea"/>
              </a:rPr>
              <a:t>●　本時のねらい（再掲）</a:t>
            </a:r>
            <a:endParaRPr kumimoji="1" lang="en-US" altLang="ja-JP" sz="1600" b="1" dirty="0" smtClean="0">
              <a:solidFill>
                <a:srgbClr val="FFFF00"/>
              </a:solidFill>
              <a:latin typeface="+mn-ea"/>
            </a:endParaRPr>
          </a:p>
          <a:p>
            <a:r>
              <a:rPr lang="ja-JP" altLang="en-US" sz="1600" b="1" dirty="0" smtClean="0">
                <a:solidFill>
                  <a:srgbClr val="FFFF00"/>
                </a:solidFill>
                <a:latin typeface="+mn-ea"/>
              </a:rPr>
              <a:t>　　</a:t>
            </a:r>
            <a:r>
              <a:rPr lang="ja-JP" altLang="ja-JP" sz="1600" b="1" dirty="0">
                <a:solidFill>
                  <a:srgbClr val="FFFF00"/>
                </a:solidFill>
                <a:latin typeface="+mn-ea"/>
              </a:rPr>
              <a:t>生活圏の理想と現状のずれや隔たりを考察する</a:t>
            </a:r>
            <a:r>
              <a:rPr lang="ja-JP" altLang="en-US" sz="1600" b="1" dirty="0">
                <a:solidFill>
                  <a:srgbClr val="FFFF00"/>
                </a:solidFill>
                <a:latin typeface="+mn-ea"/>
              </a:rPr>
              <a:t>ことを通し、</a:t>
            </a:r>
            <a:r>
              <a:rPr lang="ja-JP" altLang="ja-JP" sz="1600" b="1" dirty="0" smtClean="0">
                <a:solidFill>
                  <a:srgbClr val="FFFF00"/>
                </a:solidFill>
                <a:latin typeface="+mn-ea"/>
              </a:rPr>
              <a:t>学習者自身</a:t>
            </a:r>
            <a:r>
              <a:rPr lang="ja-JP" altLang="ja-JP" sz="1600" b="1" dirty="0">
                <a:solidFill>
                  <a:srgbClr val="FFFF00"/>
                </a:solidFill>
                <a:latin typeface="+mn-ea"/>
              </a:rPr>
              <a:t>が課題を</a:t>
            </a:r>
            <a:r>
              <a:rPr lang="ja-JP" altLang="ja-JP" sz="1600" b="1" dirty="0" smtClean="0">
                <a:solidFill>
                  <a:srgbClr val="FFFF00"/>
                </a:solidFill>
                <a:latin typeface="+mn-ea"/>
              </a:rPr>
              <a:t>設定し、</a:t>
            </a:r>
            <a:r>
              <a:rPr lang="ja-JP" altLang="ja-JP" sz="1600" b="1" dirty="0">
                <a:solidFill>
                  <a:srgbClr val="FFFF00"/>
                </a:solidFill>
                <a:latin typeface="+mn-ea"/>
              </a:rPr>
              <a:t>調査方法を計</a:t>
            </a:r>
            <a:r>
              <a:rPr lang="ja-JP" altLang="ja-JP" sz="1600" b="1" dirty="0" smtClean="0">
                <a:solidFill>
                  <a:srgbClr val="FFFF00"/>
                </a:solidFill>
                <a:latin typeface="+mn-ea"/>
              </a:rPr>
              <a:t>画す</a:t>
            </a:r>
            <a:endParaRPr lang="en-US" altLang="ja-JP" sz="1600" b="1" dirty="0" smtClean="0">
              <a:solidFill>
                <a:srgbClr val="FFFF00"/>
              </a:solidFill>
              <a:latin typeface="+mn-ea"/>
            </a:endParaRPr>
          </a:p>
          <a:p>
            <a:r>
              <a:rPr lang="ja-JP" altLang="en-US" sz="1600" b="1" dirty="0" smtClean="0">
                <a:solidFill>
                  <a:srgbClr val="FFFF00"/>
                </a:solidFill>
                <a:latin typeface="+mn-ea"/>
              </a:rPr>
              <a:t>　</a:t>
            </a:r>
            <a:r>
              <a:rPr lang="ja-JP" altLang="ja-JP" sz="1600" b="1" dirty="0" err="1" smtClean="0">
                <a:solidFill>
                  <a:srgbClr val="FFFF00"/>
                </a:solidFill>
                <a:latin typeface="+mn-ea"/>
              </a:rPr>
              <a:t>る</a:t>
            </a:r>
            <a:r>
              <a:rPr lang="ja-JP" altLang="ja-JP" sz="1600" b="1" dirty="0">
                <a:solidFill>
                  <a:srgbClr val="FFFF00"/>
                </a:solidFill>
                <a:latin typeface="+mn-ea"/>
              </a:rPr>
              <a:t>こと</a:t>
            </a:r>
            <a:r>
              <a:rPr lang="ja-JP" altLang="en-US" sz="1600" b="1" dirty="0">
                <a:solidFill>
                  <a:srgbClr val="FFFF00"/>
                </a:solidFill>
                <a:latin typeface="+mn-ea"/>
              </a:rPr>
              <a:t>で</a:t>
            </a:r>
            <a:r>
              <a:rPr lang="ja-JP" altLang="ja-JP" sz="1600" b="1" dirty="0">
                <a:solidFill>
                  <a:srgbClr val="FFFF00"/>
                </a:solidFill>
                <a:latin typeface="+mn-ea"/>
              </a:rPr>
              <a:t>地域調査の見通し</a:t>
            </a:r>
            <a:r>
              <a:rPr lang="ja-JP" altLang="ja-JP" sz="1600" b="1" dirty="0" smtClean="0">
                <a:solidFill>
                  <a:srgbClr val="FFFF00"/>
                </a:solidFill>
                <a:latin typeface="+mn-ea"/>
              </a:rPr>
              <a:t>を持つ</a:t>
            </a:r>
            <a:r>
              <a:rPr lang="ja-JP" altLang="en-US" sz="1600" b="1" dirty="0">
                <a:solidFill>
                  <a:srgbClr val="FFFF00"/>
                </a:solidFill>
                <a:latin typeface="+mn-ea"/>
              </a:rPr>
              <a:t>　</a:t>
            </a:r>
            <a:endParaRPr lang="en-US" altLang="ja-JP" sz="1600" b="1" dirty="0">
              <a:solidFill>
                <a:srgbClr val="FFFF00"/>
              </a:solidFill>
              <a:latin typeface="+mn-ea"/>
            </a:endParaRP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813" y="0"/>
            <a:ext cx="9869231"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986" y="4377896"/>
            <a:ext cx="10058400" cy="348558"/>
          </a:xfrm>
          <a:prstGeom prst="rect">
            <a:avLst/>
          </a:prstGeom>
        </p:spPr>
      </p:pic>
      <p:sp>
        <p:nvSpPr>
          <p:cNvPr id="15" name="正方形/長方形 14"/>
          <p:cNvSpPr/>
          <p:nvPr/>
        </p:nvSpPr>
        <p:spPr>
          <a:xfrm>
            <a:off x="7772400" y="156411"/>
            <a:ext cx="3356811" cy="67015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Tree>
    <p:extLst>
      <p:ext uri="{BB962C8B-B14F-4D97-AF65-F5344CB8AC3E}">
        <p14:creationId xmlns:p14="http://schemas.microsoft.com/office/powerpoint/2010/main" val="63455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14"/>
                                        </p:tgtEl>
                                        <p:attrNameLst>
                                          <p:attrName>ppt_x</p:attrName>
                                        </p:attrNameLst>
                                      </p:cBhvr>
                                      <p:tavLst>
                                        <p:tav tm="0">
                                          <p:val>
                                            <p:strVal val="ppt_x"/>
                                          </p:val>
                                        </p:tav>
                                        <p:tav tm="100000">
                                          <p:val>
                                            <p:strVal val="ppt_x"/>
                                          </p:val>
                                        </p:tav>
                                      </p:tavLst>
                                    </p:anim>
                                    <p:anim calcmode="lin" valueType="num">
                                      <p:cBhvr additive="base">
                                        <p:cTn id="17" dur="500"/>
                                        <p:tgtEl>
                                          <p:spTgt spid="14"/>
                                        </p:tgtEl>
                                        <p:attrNameLst>
                                          <p:attrName>ppt_y</p:attrName>
                                        </p:attrNameLst>
                                      </p:cBhvr>
                                      <p:tavLst>
                                        <p:tav tm="0">
                                          <p:val>
                                            <p:strVal val="ppt_y"/>
                                          </p:val>
                                        </p:tav>
                                        <p:tav tm="100000">
                                          <p:val>
                                            <p:strVal val="1+ppt_h/2"/>
                                          </p:val>
                                        </p:tav>
                                      </p:tavLst>
                                    </p:anim>
                                    <p:set>
                                      <p:cBhvr>
                                        <p:cTn id="18" dur="1" fill="hold">
                                          <p:stCondLst>
                                            <p:cond delay="4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091E6639-F11A-4FE6-AB95-00074402CE15}"/>
              </a:ext>
            </a:extLst>
          </p:cNvPr>
          <p:cNvSpPr txBox="1"/>
          <p:nvPr/>
        </p:nvSpPr>
        <p:spPr>
          <a:xfrm>
            <a:off x="2023590" y="1208877"/>
            <a:ext cx="10168410" cy="1692771"/>
          </a:xfrm>
          <a:prstGeom prst="rect">
            <a:avLst/>
          </a:prstGeom>
          <a:noFill/>
        </p:spPr>
        <p:txBody>
          <a:bodyPr wrap="square" rtlCol="0">
            <a:spAutoFit/>
          </a:bodyPr>
          <a:lstStyle/>
          <a:p>
            <a:pPr marL="457200" indent="-457200">
              <a:buAutoNum type="arabicParenBoth"/>
            </a:pPr>
            <a:r>
              <a:rPr kumimoji="1" lang="ja-JP" altLang="en-US" sz="2400" b="1" dirty="0" smtClean="0">
                <a:latin typeface="+mn-ea"/>
              </a:rPr>
              <a:t>仮説１</a:t>
            </a:r>
            <a:endParaRPr kumimoji="1" lang="en-US" altLang="ja-JP" sz="2400" b="1" dirty="0" smtClean="0">
              <a:latin typeface="+mn-ea"/>
            </a:endParaRPr>
          </a:p>
          <a:p>
            <a:r>
              <a:rPr lang="ja-JP" altLang="en-US" sz="2800" b="1" dirty="0" smtClean="0">
                <a:solidFill>
                  <a:srgbClr val="FF0000"/>
                </a:solidFill>
                <a:latin typeface="+mn-ea"/>
              </a:rPr>
              <a:t>　年間</a:t>
            </a:r>
            <a:r>
              <a:rPr lang="ja-JP" altLang="en-US" sz="2800" b="1" dirty="0">
                <a:solidFill>
                  <a:srgbClr val="FF0000"/>
                </a:solidFill>
                <a:latin typeface="+mn-ea"/>
              </a:rPr>
              <a:t>を通した「問い」の提示がスムーズに課題を見出す</a:t>
            </a:r>
            <a:r>
              <a:rPr lang="ja-JP" altLang="en-US" sz="2800" b="1" dirty="0" err="1">
                <a:solidFill>
                  <a:srgbClr val="FF0000"/>
                </a:solidFill>
                <a:latin typeface="+mn-ea"/>
              </a:rPr>
              <a:t>こ</a:t>
            </a:r>
            <a:endParaRPr lang="en-US" altLang="ja-JP" sz="2800" b="1" dirty="0">
              <a:solidFill>
                <a:srgbClr val="FF0000"/>
              </a:solidFill>
              <a:latin typeface="+mn-ea"/>
            </a:endParaRPr>
          </a:p>
          <a:p>
            <a:r>
              <a:rPr lang="ja-JP" altLang="en-US" sz="2800" b="1" dirty="0" err="1">
                <a:solidFill>
                  <a:srgbClr val="FF0000"/>
                </a:solidFill>
                <a:latin typeface="+mn-ea"/>
              </a:rPr>
              <a:t>とに</a:t>
            </a:r>
            <a:r>
              <a:rPr lang="ja-JP" altLang="en-US" sz="2800" b="1" dirty="0">
                <a:solidFill>
                  <a:srgbClr val="FF0000"/>
                </a:solidFill>
                <a:latin typeface="+mn-ea"/>
              </a:rPr>
              <a:t>つながるはずである。</a:t>
            </a:r>
            <a:endParaRPr lang="en-US" altLang="ja-JP" sz="2800" b="1" dirty="0">
              <a:solidFill>
                <a:srgbClr val="FF0000"/>
              </a:solidFill>
              <a:latin typeface="+mn-ea"/>
            </a:endParaRPr>
          </a:p>
          <a:p>
            <a:pPr marL="457200" indent="-457200">
              <a:buAutoNum type="arabicParenBoth"/>
            </a:pPr>
            <a:endParaRPr lang="en-US" altLang="ja-JP" sz="2400" dirty="0">
              <a:latin typeface="+mn-ea"/>
            </a:endParaRPr>
          </a:p>
        </p:txBody>
      </p:sp>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558226" y="681924"/>
            <a:ext cx="8596668" cy="759417"/>
          </a:xfrm>
        </p:spPr>
        <p:txBody>
          <a:bodyPr>
            <a:normAutofit/>
          </a:bodyPr>
          <a:lstStyle/>
          <a:p>
            <a:r>
              <a:rPr lang="ja-JP" altLang="en-US" b="1" dirty="0" smtClean="0">
                <a:solidFill>
                  <a:schemeClr val="tx1"/>
                </a:solidFill>
              </a:rPr>
              <a:t>６　研究授業の考察</a:t>
            </a:r>
            <a:endParaRPr lang="ja-JP" altLang="en-US" b="1"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375972160"/>
              </p:ext>
            </p:extLst>
          </p:nvPr>
        </p:nvGraphicFramePr>
        <p:xfrm>
          <a:off x="2023590" y="3104103"/>
          <a:ext cx="9925603" cy="2955584"/>
        </p:xfrm>
        <a:graphic>
          <a:graphicData uri="http://schemas.openxmlformats.org/drawingml/2006/table">
            <a:tbl>
              <a:tblPr>
                <a:tableStyleId>{5C22544A-7EE6-4342-B048-85BDC9FD1C3A}</a:tableStyleId>
              </a:tblPr>
              <a:tblGrid>
                <a:gridCol w="9925603">
                  <a:extLst>
                    <a:ext uri="{9D8B030D-6E8A-4147-A177-3AD203B41FA5}">
                      <a16:colId xmlns:a16="http://schemas.microsoft.com/office/drawing/2014/main" val="20000"/>
                    </a:ext>
                  </a:extLst>
                </a:gridCol>
              </a:tblGrid>
              <a:tr h="295981">
                <a:tc>
                  <a:txBody>
                    <a:bodyPr/>
                    <a:lstStyle/>
                    <a:p>
                      <a:pPr algn="l" fontAlgn="t"/>
                      <a:r>
                        <a:rPr lang="ja-JP" altLang="en-US" sz="2400" u="none" strike="noStrike" dirty="0" smtClean="0">
                          <a:effectLst/>
                        </a:rPr>
                        <a:t>・</a:t>
                      </a:r>
                      <a:r>
                        <a:rPr lang="ja-JP" altLang="en-US" sz="2400" u="none" strike="noStrike" dirty="0" smtClean="0">
                          <a:effectLst/>
                        </a:rPr>
                        <a:t>なぜ○○区</a:t>
                      </a:r>
                      <a:r>
                        <a:rPr lang="ja-JP" altLang="en-US" sz="2400" u="none" strike="noStrike" dirty="0" smtClean="0">
                          <a:effectLst/>
                        </a:rPr>
                        <a:t>は治安が悪いと言われてしまうのだろうか</a:t>
                      </a:r>
                      <a:endParaRPr lang="ja-JP" altLang="en-US" sz="2400" b="0" i="0" u="none" strike="noStrike" dirty="0">
                        <a:solidFill>
                          <a:srgbClr val="000000"/>
                        </a:solidFill>
                        <a:effectLst/>
                        <a:latin typeface="Arial" panose="020B0604020202020204" pitchFamily="34" charset="0"/>
                      </a:endParaRPr>
                    </a:p>
                  </a:txBody>
                  <a:tcPr marL="3688" marR="3688" marT="3688" marB="0"/>
                </a:tc>
                <a:extLst>
                  <a:ext uri="{0D108BD9-81ED-4DB2-BD59-A6C34878D82A}">
                    <a16:rowId xmlns:a16="http://schemas.microsoft.com/office/drawing/2014/main" val="10000"/>
                  </a:ext>
                </a:extLst>
              </a:tr>
              <a:tr h="295981">
                <a:tc>
                  <a:txBody>
                    <a:bodyPr/>
                    <a:lstStyle/>
                    <a:p>
                      <a:pPr algn="l" fontAlgn="t"/>
                      <a:r>
                        <a:rPr lang="ja-JP" altLang="en-US" sz="2400" u="none" strike="noStrike" dirty="0" smtClean="0">
                          <a:effectLst/>
                        </a:rPr>
                        <a:t>・どうしたら札幌の人に来たいと思ってもらえるだろうか</a:t>
                      </a:r>
                      <a:endParaRPr lang="ja-JP" altLang="en-US" sz="2400" b="0" i="0" u="none" strike="noStrike" dirty="0">
                        <a:solidFill>
                          <a:srgbClr val="000000"/>
                        </a:solidFill>
                        <a:effectLst/>
                        <a:latin typeface="Arial" panose="020B0604020202020204" pitchFamily="34" charset="0"/>
                      </a:endParaRPr>
                    </a:p>
                  </a:txBody>
                  <a:tcPr marL="3688" marR="3688" marT="3688" marB="0"/>
                </a:tc>
                <a:extLst>
                  <a:ext uri="{0D108BD9-81ED-4DB2-BD59-A6C34878D82A}">
                    <a16:rowId xmlns:a16="http://schemas.microsoft.com/office/drawing/2014/main" val="10001"/>
                  </a:ext>
                </a:extLst>
              </a:tr>
              <a:tr h="295981">
                <a:tc>
                  <a:txBody>
                    <a:bodyPr/>
                    <a:lstStyle/>
                    <a:p>
                      <a:pPr algn="l" fontAlgn="t"/>
                      <a:r>
                        <a:rPr lang="ja-JP" altLang="en-US" sz="2400" u="none" strike="noStrike" dirty="0" smtClean="0">
                          <a:effectLst/>
                        </a:rPr>
                        <a:t>・</a:t>
                      </a:r>
                      <a:r>
                        <a:rPr lang="ja-JP" altLang="en-US" sz="2400" u="none" strike="noStrike" dirty="0" smtClean="0">
                          <a:effectLst/>
                        </a:rPr>
                        <a:t>なぜ○○（地名）は</a:t>
                      </a:r>
                      <a:r>
                        <a:rPr lang="ja-JP" altLang="en-US" sz="2400" u="none" strike="noStrike" dirty="0" smtClean="0">
                          <a:effectLst/>
                        </a:rPr>
                        <a:t>治安が悪くなってしまったのだろうか</a:t>
                      </a:r>
                      <a:endParaRPr lang="ja-JP" altLang="en-US" sz="2400" b="0" i="0" u="none" strike="noStrike" dirty="0">
                        <a:solidFill>
                          <a:srgbClr val="000000"/>
                        </a:solidFill>
                        <a:effectLst/>
                        <a:latin typeface="Arial" panose="020B0604020202020204" pitchFamily="34" charset="0"/>
                      </a:endParaRPr>
                    </a:p>
                  </a:txBody>
                  <a:tcPr marL="3688" marR="3688" marT="3688" marB="0"/>
                </a:tc>
                <a:extLst>
                  <a:ext uri="{0D108BD9-81ED-4DB2-BD59-A6C34878D82A}">
                    <a16:rowId xmlns:a16="http://schemas.microsoft.com/office/drawing/2014/main" val="10002"/>
                  </a:ext>
                </a:extLst>
              </a:tr>
              <a:tr h="295981">
                <a:tc>
                  <a:txBody>
                    <a:bodyPr/>
                    <a:lstStyle/>
                    <a:p>
                      <a:pPr algn="l" fontAlgn="t"/>
                      <a:r>
                        <a:rPr lang="ja-JP" altLang="en-US" sz="2400" u="none" strike="noStrike" dirty="0" smtClean="0">
                          <a:effectLst/>
                        </a:rPr>
                        <a:t>・</a:t>
                      </a:r>
                      <a:r>
                        <a:rPr lang="ja-JP" altLang="en-US" sz="2400" u="none" strike="noStrike" dirty="0" smtClean="0">
                          <a:effectLst/>
                        </a:rPr>
                        <a:t>なぜ○○（地名）まで</a:t>
                      </a:r>
                      <a:r>
                        <a:rPr lang="ja-JP" altLang="en-US" sz="2400" u="none" strike="noStrike" dirty="0" smtClean="0">
                          <a:effectLst/>
                        </a:rPr>
                        <a:t>地下鉄を延ばすことができないのだろうか</a:t>
                      </a:r>
                      <a:endParaRPr lang="ja-JP" altLang="en-US" sz="2400" b="0" i="0" u="none" strike="noStrike" dirty="0">
                        <a:solidFill>
                          <a:srgbClr val="000000"/>
                        </a:solidFill>
                        <a:effectLst/>
                        <a:latin typeface="Arial" panose="020B0604020202020204" pitchFamily="34" charset="0"/>
                      </a:endParaRPr>
                    </a:p>
                  </a:txBody>
                  <a:tcPr marL="3688" marR="3688" marT="3688" marB="0"/>
                </a:tc>
                <a:extLst>
                  <a:ext uri="{0D108BD9-81ED-4DB2-BD59-A6C34878D82A}">
                    <a16:rowId xmlns:a16="http://schemas.microsoft.com/office/drawing/2014/main" val="10003"/>
                  </a:ext>
                </a:extLst>
              </a:tr>
              <a:tr h="295981">
                <a:tc>
                  <a:txBody>
                    <a:bodyPr/>
                    <a:lstStyle/>
                    <a:p>
                      <a:pPr algn="l" fontAlgn="t"/>
                      <a:r>
                        <a:rPr lang="ja-JP" altLang="en-US" sz="2400" u="none" strike="noStrike" dirty="0" smtClean="0">
                          <a:effectLst/>
                        </a:rPr>
                        <a:t>・どうして札幌駅周辺には公園が少ないのだろうか</a:t>
                      </a:r>
                      <a:endParaRPr lang="ja-JP" altLang="en-US" sz="2400" b="0" i="0" u="none" strike="noStrike" dirty="0">
                        <a:solidFill>
                          <a:srgbClr val="000000"/>
                        </a:solidFill>
                        <a:effectLst/>
                        <a:latin typeface="Arial" panose="020B0604020202020204" pitchFamily="34" charset="0"/>
                      </a:endParaRPr>
                    </a:p>
                  </a:txBody>
                  <a:tcPr marL="3688" marR="3688" marT="3688" marB="0"/>
                </a:tc>
                <a:extLst>
                  <a:ext uri="{0D108BD9-81ED-4DB2-BD59-A6C34878D82A}">
                    <a16:rowId xmlns:a16="http://schemas.microsoft.com/office/drawing/2014/main" val="10004"/>
                  </a:ext>
                </a:extLst>
              </a:tr>
              <a:tr h="295981">
                <a:tc>
                  <a:txBody>
                    <a:bodyPr/>
                    <a:lstStyle/>
                    <a:p>
                      <a:pPr algn="l" fontAlgn="t"/>
                      <a:r>
                        <a:rPr lang="ja-JP" altLang="en-US" sz="2400" u="none" strike="noStrike" dirty="0" smtClean="0">
                          <a:effectLst/>
                        </a:rPr>
                        <a:t>・</a:t>
                      </a:r>
                      <a:r>
                        <a:rPr lang="ja-JP" altLang="en-US" sz="2400" u="none" strike="noStrike" dirty="0" smtClean="0">
                          <a:effectLst/>
                        </a:rPr>
                        <a:t>なぜ○○市</a:t>
                      </a:r>
                      <a:r>
                        <a:rPr lang="ja-JP" altLang="en-US" sz="2400" u="none" strike="noStrike" dirty="0" smtClean="0">
                          <a:effectLst/>
                        </a:rPr>
                        <a:t>には広大な土地があるのに開発が進まないのか</a:t>
                      </a:r>
                      <a:endParaRPr lang="ja-JP" altLang="en-US" sz="2400" b="0" i="0" u="none" strike="noStrike" dirty="0">
                        <a:solidFill>
                          <a:srgbClr val="000000"/>
                        </a:solidFill>
                        <a:effectLst/>
                        <a:latin typeface="Arial" panose="020B0604020202020204" pitchFamily="34" charset="0"/>
                      </a:endParaRPr>
                    </a:p>
                  </a:txBody>
                  <a:tcPr marL="3688" marR="3688" marT="3688" marB="0"/>
                </a:tc>
                <a:extLst>
                  <a:ext uri="{0D108BD9-81ED-4DB2-BD59-A6C34878D82A}">
                    <a16:rowId xmlns:a16="http://schemas.microsoft.com/office/drawing/2014/main" val="10005"/>
                  </a:ext>
                </a:extLst>
              </a:tr>
              <a:tr h="295981">
                <a:tc>
                  <a:txBody>
                    <a:bodyPr/>
                    <a:lstStyle/>
                    <a:p>
                      <a:pPr algn="l" fontAlgn="t"/>
                      <a:r>
                        <a:rPr lang="ja-JP" altLang="en-US" sz="2400" u="none" strike="noStrike" dirty="0" smtClean="0">
                          <a:effectLst/>
                        </a:rPr>
                        <a:t>・</a:t>
                      </a:r>
                      <a:r>
                        <a:rPr lang="ja-JP" altLang="en-US" sz="2400" u="none" strike="noStrike" dirty="0" smtClean="0">
                          <a:effectLst/>
                        </a:rPr>
                        <a:t>なぜ○○区</a:t>
                      </a:r>
                      <a:r>
                        <a:rPr lang="ja-JP" altLang="en-US" sz="2400" u="none" strike="noStrike" dirty="0" smtClean="0">
                          <a:effectLst/>
                        </a:rPr>
                        <a:t>を訪れる人は少なくなっているのだろうか</a:t>
                      </a:r>
                      <a:endParaRPr lang="ja-JP" altLang="en-US" sz="2400" b="0" i="0" u="none" strike="noStrike" dirty="0">
                        <a:solidFill>
                          <a:srgbClr val="000000"/>
                        </a:solidFill>
                        <a:effectLst/>
                        <a:latin typeface="Arial" panose="020B0604020202020204" pitchFamily="34" charset="0"/>
                      </a:endParaRPr>
                    </a:p>
                  </a:txBody>
                  <a:tcPr marL="3688" marR="3688" marT="3688" marB="0"/>
                </a:tc>
                <a:extLst>
                  <a:ext uri="{0D108BD9-81ED-4DB2-BD59-A6C34878D82A}">
                    <a16:rowId xmlns:a16="http://schemas.microsoft.com/office/drawing/2014/main" val="10006"/>
                  </a:ext>
                </a:extLst>
              </a:tr>
              <a:tr h="295981">
                <a:tc>
                  <a:txBody>
                    <a:bodyPr/>
                    <a:lstStyle/>
                    <a:p>
                      <a:pPr algn="l" fontAlgn="t"/>
                      <a:r>
                        <a:rPr lang="ja-JP" altLang="en-US" sz="2400" u="none" strike="noStrike" dirty="0" smtClean="0">
                          <a:effectLst/>
                        </a:rPr>
                        <a:t>・なぜ</a:t>
                      </a:r>
                      <a:r>
                        <a:rPr lang="ja-JP" altLang="en-US" sz="2400" u="none" strike="noStrike" dirty="0" smtClean="0">
                          <a:effectLst/>
                        </a:rPr>
                        <a:t>「○○（地名）には</a:t>
                      </a:r>
                      <a:r>
                        <a:rPr lang="ja-JP" altLang="en-US" sz="2400" u="none" strike="noStrike" dirty="0" smtClean="0">
                          <a:effectLst/>
                        </a:rPr>
                        <a:t>何もない」と言われるのだろうか</a:t>
                      </a:r>
                      <a:endParaRPr lang="ja-JP" altLang="en-US" sz="2400" b="0" i="0" u="none" strike="noStrike" dirty="0">
                        <a:solidFill>
                          <a:srgbClr val="000000"/>
                        </a:solidFill>
                        <a:effectLst/>
                        <a:latin typeface="Arial" panose="020B0604020202020204" pitchFamily="34" charset="0"/>
                      </a:endParaRPr>
                    </a:p>
                  </a:txBody>
                  <a:tcPr marL="3688" marR="3688" marT="3688" marB="0"/>
                </a:tc>
                <a:extLst>
                  <a:ext uri="{0D108BD9-81ED-4DB2-BD59-A6C34878D82A}">
                    <a16:rowId xmlns:a16="http://schemas.microsoft.com/office/drawing/2014/main" val="10007"/>
                  </a:ext>
                </a:extLst>
              </a:tr>
            </a:tbl>
          </a:graphicData>
        </a:graphic>
      </p:graphicFrame>
      <p:sp>
        <p:nvSpPr>
          <p:cNvPr id="13" name="テキスト ボックス 12">
            <a:extLst>
              <a:ext uri="{FF2B5EF4-FFF2-40B4-BE49-F238E27FC236}">
                <a16:creationId xmlns:a16="http://schemas.microsoft.com/office/drawing/2014/main" id="{091E6639-F11A-4FE6-AB95-00074402CE15}"/>
              </a:ext>
            </a:extLst>
          </p:cNvPr>
          <p:cNvSpPr txBox="1"/>
          <p:nvPr/>
        </p:nvSpPr>
        <p:spPr>
          <a:xfrm>
            <a:off x="2155213" y="2688604"/>
            <a:ext cx="10168410" cy="461665"/>
          </a:xfrm>
          <a:prstGeom prst="rect">
            <a:avLst/>
          </a:prstGeom>
          <a:noFill/>
        </p:spPr>
        <p:txBody>
          <a:bodyPr wrap="square" rtlCol="0">
            <a:spAutoFit/>
          </a:bodyPr>
          <a:lstStyle/>
          <a:p>
            <a:r>
              <a:rPr kumimoji="1" lang="ja-JP" altLang="en-US" sz="2400" b="1" dirty="0" smtClean="0">
                <a:latin typeface="+mn-ea"/>
              </a:rPr>
              <a:t>●生徒の見出した課題</a:t>
            </a:r>
            <a:endParaRPr lang="en-US" altLang="ja-JP" sz="2400" dirty="0" smtClean="0">
              <a:latin typeface="+mn-ea"/>
            </a:endParaRPr>
          </a:p>
        </p:txBody>
      </p:sp>
    </p:spTree>
    <p:extLst>
      <p:ext uri="{BB962C8B-B14F-4D97-AF65-F5344CB8AC3E}">
        <p14:creationId xmlns:p14="http://schemas.microsoft.com/office/powerpoint/2010/main" val="48346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091E6639-F11A-4FE6-AB95-00074402CE15}"/>
              </a:ext>
            </a:extLst>
          </p:cNvPr>
          <p:cNvSpPr txBox="1"/>
          <p:nvPr/>
        </p:nvSpPr>
        <p:spPr>
          <a:xfrm>
            <a:off x="2023590" y="2956624"/>
            <a:ext cx="10168410" cy="1323439"/>
          </a:xfrm>
          <a:prstGeom prst="rect">
            <a:avLst/>
          </a:prstGeom>
          <a:noFill/>
        </p:spPr>
        <p:txBody>
          <a:bodyPr wrap="square" rtlCol="0">
            <a:spAutoFit/>
          </a:bodyPr>
          <a:lstStyle/>
          <a:p>
            <a:r>
              <a:rPr kumimoji="1" lang="en-US" altLang="ja-JP" sz="2400" b="1" dirty="0" smtClean="0">
                <a:latin typeface="+mn-ea"/>
              </a:rPr>
              <a:t>(2)</a:t>
            </a:r>
            <a:r>
              <a:rPr kumimoji="1" lang="ja-JP" altLang="en-US" sz="2400" b="1" dirty="0" smtClean="0">
                <a:latin typeface="+mn-ea"/>
              </a:rPr>
              <a:t>仮説２</a:t>
            </a:r>
            <a:endParaRPr kumimoji="1" lang="en-US" altLang="ja-JP" sz="2400" b="1" dirty="0" smtClean="0">
              <a:latin typeface="+mn-ea"/>
            </a:endParaRPr>
          </a:p>
          <a:p>
            <a:r>
              <a:rPr lang="ja-JP" altLang="en-US" sz="2800" b="1" dirty="0" smtClean="0">
                <a:solidFill>
                  <a:srgbClr val="FF0000"/>
                </a:solidFill>
                <a:latin typeface="+mn-ea"/>
              </a:rPr>
              <a:t>　</a:t>
            </a:r>
            <a:r>
              <a:rPr lang="ja-JP" altLang="en-US" sz="2800" b="1" dirty="0">
                <a:solidFill>
                  <a:srgbClr val="FF0000"/>
                </a:solidFill>
                <a:latin typeface="メイリオ" panose="020B0604030504040204" pitchFamily="50" charset="-128"/>
              </a:rPr>
              <a:t>前単元における「プチ探究」の実施によって、見通しを持</a:t>
            </a:r>
            <a:endParaRPr lang="en-US" altLang="ja-JP" sz="2800" b="1" dirty="0">
              <a:solidFill>
                <a:srgbClr val="FF0000"/>
              </a:solidFill>
              <a:latin typeface="メイリオ" panose="020B0604030504040204" pitchFamily="50" charset="-128"/>
            </a:endParaRPr>
          </a:p>
          <a:p>
            <a:r>
              <a:rPr lang="ja-JP" altLang="en-US" sz="2800" b="1" dirty="0" err="1">
                <a:solidFill>
                  <a:srgbClr val="FF0000"/>
                </a:solidFill>
                <a:latin typeface="メイリオ" panose="020B0604030504040204" pitchFamily="50" charset="-128"/>
              </a:rPr>
              <a:t>ちながら</a:t>
            </a:r>
            <a:r>
              <a:rPr lang="ja-JP" altLang="en-US" sz="2800" b="1" dirty="0">
                <a:solidFill>
                  <a:srgbClr val="FF0000"/>
                </a:solidFill>
                <a:latin typeface="メイリオ" panose="020B0604030504040204" pitchFamily="50" charset="-128"/>
              </a:rPr>
              <a:t>課題を見出すことにつながるはずである。</a:t>
            </a:r>
            <a:endParaRPr lang="en-US" altLang="ja-JP" sz="2400" dirty="0">
              <a:latin typeface="+mn-ea"/>
            </a:endParaRPr>
          </a:p>
        </p:txBody>
      </p:sp>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558226" y="681924"/>
            <a:ext cx="8596668" cy="759417"/>
          </a:xfrm>
        </p:spPr>
        <p:txBody>
          <a:bodyPr>
            <a:normAutofit/>
          </a:bodyPr>
          <a:lstStyle/>
          <a:p>
            <a:r>
              <a:rPr lang="ja-JP" altLang="en-US" b="1" dirty="0" smtClean="0">
                <a:solidFill>
                  <a:schemeClr val="tx1"/>
                </a:solidFill>
              </a:rPr>
              <a:t>６　研究授業の考察</a:t>
            </a:r>
            <a:endParaRPr lang="ja-JP" altLang="en-US" b="1" dirty="0">
              <a:solidFill>
                <a:schemeClr val="tx1"/>
              </a:solidFill>
            </a:endParaRPr>
          </a:p>
        </p:txBody>
      </p:sp>
      <p:sp>
        <p:nvSpPr>
          <p:cNvPr id="5" name="テキスト ボックス 4">
            <a:extLst>
              <a:ext uri="{FF2B5EF4-FFF2-40B4-BE49-F238E27FC236}">
                <a16:creationId xmlns:a16="http://schemas.microsoft.com/office/drawing/2014/main" id="{091E6639-F11A-4FE6-AB95-00074402CE15}"/>
              </a:ext>
            </a:extLst>
          </p:cNvPr>
          <p:cNvSpPr txBox="1"/>
          <p:nvPr/>
        </p:nvSpPr>
        <p:spPr>
          <a:xfrm>
            <a:off x="1618526" y="1251882"/>
            <a:ext cx="10445320" cy="1569660"/>
          </a:xfrm>
          <a:prstGeom prst="rect">
            <a:avLst/>
          </a:prstGeom>
          <a:solidFill>
            <a:srgbClr val="002060"/>
          </a:solidFill>
        </p:spPr>
        <p:txBody>
          <a:bodyPr wrap="square" rtlCol="0">
            <a:spAutoFit/>
          </a:bodyPr>
          <a:lstStyle/>
          <a:p>
            <a:r>
              <a:rPr kumimoji="1" lang="ja-JP" altLang="en-US" sz="1600" b="1" dirty="0" smtClean="0">
                <a:solidFill>
                  <a:srgbClr val="FFFF00"/>
                </a:solidFill>
                <a:latin typeface="+mn-ea"/>
              </a:rPr>
              <a:t>●　研究授業のねらい（再掲）</a:t>
            </a:r>
            <a:endParaRPr kumimoji="1" lang="en-US" altLang="ja-JP" sz="1600" b="1" dirty="0" smtClean="0">
              <a:solidFill>
                <a:srgbClr val="FFFF00"/>
              </a:solidFill>
              <a:latin typeface="+mn-ea"/>
            </a:endParaRPr>
          </a:p>
          <a:p>
            <a:r>
              <a:rPr kumimoji="1" lang="ja-JP" altLang="en-US" sz="1600" b="1" dirty="0" smtClean="0">
                <a:solidFill>
                  <a:srgbClr val="FFFF00"/>
                </a:solidFill>
                <a:latin typeface="+mn-ea"/>
              </a:rPr>
              <a:t>　　</a:t>
            </a:r>
            <a:r>
              <a:rPr lang="ja-JP" altLang="en-US" sz="1600" b="1" dirty="0">
                <a:solidFill>
                  <a:srgbClr val="FFFF00"/>
                </a:solidFill>
              </a:rPr>
              <a:t>探究</a:t>
            </a:r>
            <a:r>
              <a:rPr lang="ja-JP" altLang="en-US" sz="1600" b="1" dirty="0">
                <a:solidFill>
                  <a:srgbClr val="FFFF00"/>
                </a:solidFill>
                <a:latin typeface="+mj-ea"/>
              </a:rPr>
              <a:t>単元</a:t>
            </a:r>
            <a:r>
              <a:rPr lang="en-US" altLang="ja-JP" sz="1600" b="1" dirty="0">
                <a:solidFill>
                  <a:srgbClr val="FFFF00"/>
                </a:solidFill>
                <a:latin typeface="+mj-ea"/>
              </a:rPr>
              <a:t>C</a:t>
            </a:r>
            <a:r>
              <a:rPr lang="ja-JP" altLang="en-US" sz="1600" b="1" dirty="0">
                <a:solidFill>
                  <a:srgbClr val="FFFF00"/>
                </a:solidFill>
                <a:latin typeface="+mj-ea"/>
              </a:rPr>
              <a:t>⑵「生活圏の調査と地域の展望」において、学習者が、より質の高い課題</a:t>
            </a:r>
            <a:r>
              <a:rPr lang="ja-JP" altLang="en-US" sz="1600" b="1" dirty="0" smtClean="0">
                <a:solidFill>
                  <a:srgbClr val="FFFF00"/>
                </a:solidFill>
                <a:latin typeface="+mj-ea"/>
              </a:rPr>
              <a:t>を見出す</a:t>
            </a:r>
            <a:r>
              <a:rPr lang="ja-JP" altLang="en-US" sz="1600" b="1" dirty="0">
                <a:solidFill>
                  <a:srgbClr val="FFFF00"/>
                </a:solidFill>
                <a:latin typeface="+mj-ea"/>
              </a:rPr>
              <a:t>ためには</a:t>
            </a:r>
            <a:r>
              <a:rPr lang="ja-JP" altLang="en-US" sz="1600" b="1" dirty="0" smtClean="0">
                <a:solidFill>
                  <a:srgbClr val="FFFF00"/>
                </a:solidFill>
                <a:latin typeface="+mj-ea"/>
              </a:rPr>
              <a:t>どの</a:t>
            </a:r>
            <a:endParaRPr lang="en-US" altLang="ja-JP" sz="1600" b="1" dirty="0" smtClean="0">
              <a:solidFill>
                <a:srgbClr val="FFFF00"/>
              </a:solidFill>
              <a:latin typeface="+mj-ea"/>
            </a:endParaRPr>
          </a:p>
          <a:p>
            <a:r>
              <a:rPr lang="ja-JP" altLang="en-US" sz="1600" b="1" dirty="0" smtClean="0">
                <a:solidFill>
                  <a:srgbClr val="FFFF00"/>
                </a:solidFill>
                <a:latin typeface="+mj-ea"/>
              </a:rPr>
              <a:t>　</a:t>
            </a:r>
            <a:r>
              <a:rPr lang="ja-JP" altLang="en-US" sz="1600" b="1" dirty="0" err="1" smtClean="0">
                <a:solidFill>
                  <a:srgbClr val="FFFF00"/>
                </a:solidFill>
                <a:latin typeface="+mj-ea"/>
              </a:rPr>
              <a:t>ような</a:t>
            </a:r>
            <a:r>
              <a:rPr lang="ja-JP" altLang="en-US" sz="1600" b="1" dirty="0">
                <a:solidFill>
                  <a:srgbClr val="FFFF00"/>
                </a:solidFill>
                <a:latin typeface="+mj-ea"/>
              </a:rPr>
              <a:t>アプローチが必要となるか</a:t>
            </a:r>
            <a:endParaRPr lang="en-US" altLang="ja-JP" sz="1600" b="1" dirty="0">
              <a:solidFill>
                <a:srgbClr val="FFFF00"/>
              </a:solidFill>
            </a:endParaRPr>
          </a:p>
          <a:p>
            <a:r>
              <a:rPr kumimoji="1" lang="ja-JP" altLang="en-US" sz="1600" b="1" dirty="0" smtClean="0">
                <a:solidFill>
                  <a:srgbClr val="FFFF00"/>
                </a:solidFill>
                <a:latin typeface="+mn-ea"/>
              </a:rPr>
              <a:t>●　本時のねらい（再掲）</a:t>
            </a:r>
            <a:endParaRPr kumimoji="1" lang="en-US" altLang="ja-JP" sz="1600" b="1" dirty="0" smtClean="0">
              <a:solidFill>
                <a:srgbClr val="FFFF00"/>
              </a:solidFill>
              <a:latin typeface="+mn-ea"/>
            </a:endParaRPr>
          </a:p>
          <a:p>
            <a:r>
              <a:rPr lang="ja-JP" altLang="en-US" sz="1600" b="1" dirty="0" smtClean="0">
                <a:solidFill>
                  <a:srgbClr val="FFFF00"/>
                </a:solidFill>
                <a:latin typeface="+mn-ea"/>
              </a:rPr>
              <a:t>　　</a:t>
            </a:r>
            <a:r>
              <a:rPr lang="ja-JP" altLang="ja-JP" sz="1600" b="1" dirty="0">
                <a:solidFill>
                  <a:srgbClr val="FFFF00"/>
                </a:solidFill>
                <a:latin typeface="+mn-ea"/>
              </a:rPr>
              <a:t>生活圏の理想と現状のずれや隔たりを考察する</a:t>
            </a:r>
            <a:r>
              <a:rPr lang="ja-JP" altLang="en-US" sz="1600" b="1" dirty="0">
                <a:solidFill>
                  <a:srgbClr val="FFFF00"/>
                </a:solidFill>
                <a:latin typeface="+mn-ea"/>
              </a:rPr>
              <a:t>ことを通し、</a:t>
            </a:r>
            <a:r>
              <a:rPr lang="ja-JP" altLang="ja-JP" sz="1600" b="1" dirty="0" smtClean="0">
                <a:solidFill>
                  <a:srgbClr val="FFFF00"/>
                </a:solidFill>
                <a:latin typeface="+mn-ea"/>
              </a:rPr>
              <a:t>学習者自身</a:t>
            </a:r>
            <a:r>
              <a:rPr lang="ja-JP" altLang="ja-JP" sz="1600" b="1" dirty="0">
                <a:solidFill>
                  <a:srgbClr val="FFFF00"/>
                </a:solidFill>
                <a:latin typeface="+mn-ea"/>
              </a:rPr>
              <a:t>が課題を</a:t>
            </a:r>
            <a:r>
              <a:rPr lang="ja-JP" altLang="ja-JP" sz="1600" b="1" dirty="0" smtClean="0">
                <a:solidFill>
                  <a:srgbClr val="FFFF00"/>
                </a:solidFill>
                <a:latin typeface="+mn-ea"/>
              </a:rPr>
              <a:t>設定し、</a:t>
            </a:r>
            <a:r>
              <a:rPr lang="ja-JP" altLang="ja-JP" sz="1600" b="1" dirty="0">
                <a:solidFill>
                  <a:srgbClr val="FFFF00"/>
                </a:solidFill>
                <a:latin typeface="+mn-ea"/>
              </a:rPr>
              <a:t>調査方法を計</a:t>
            </a:r>
            <a:r>
              <a:rPr lang="ja-JP" altLang="ja-JP" sz="1600" b="1" dirty="0" smtClean="0">
                <a:solidFill>
                  <a:srgbClr val="FFFF00"/>
                </a:solidFill>
                <a:latin typeface="+mn-ea"/>
              </a:rPr>
              <a:t>画す</a:t>
            </a:r>
            <a:endParaRPr lang="en-US" altLang="ja-JP" sz="1600" b="1" dirty="0" smtClean="0">
              <a:solidFill>
                <a:srgbClr val="FFFF00"/>
              </a:solidFill>
              <a:latin typeface="+mn-ea"/>
            </a:endParaRPr>
          </a:p>
          <a:p>
            <a:r>
              <a:rPr lang="ja-JP" altLang="en-US" sz="1600" b="1" dirty="0" smtClean="0">
                <a:solidFill>
                  <a:srgbClr val="FFFF00"/>
                </a:solidFill>
                <a:latin typeface="+mn-ea"/>
              </a:rPr>
              <a:t>　</a:t>
            </a:r>
            <a:r>
              <a:rPr lang="ja-JP" altLang="ja-JP" sz="1600" b="1" dirty="0" err="1" smtClean="0">
                <a:solidFill>
                  <a:srgbClr val="FFFF00"/>
                </a:solidFill>
                <a:latin typeface="+mn-ea"/>
              </a:rPr>
              <a:t>る</a:t>
            </a:r>
            <a:r>
              <a:rPr lang="ja-JP" altLang="ja-JP" sz="1600" b="1" dirty="0">
                <a:solidFill>
                  <a:srgbClr val="FFFF00"/>
                </a:solidFill>
                <a:latin typeface="+mn-ea"/>
              </a:rPr>
              <a:t>こと</a:t>
            </a:r>
            <a:r>
              <a:rPr lang="ja-JP" altLang="en-US" sz="1600" b="1" dirty="0">
                <a:solidFill>
                  <a:srgbClr val="FFFF00"/>
                </a:solidFill>
                <a:latin typeface="+mn-ea"/>
              </a:rPr>
              <a:t>で</a:t>
            </a:r>
            <a:r>
              <a:rPr lang="ja-JP" altLang="ja-JP" sz="1600" b="1" dirty="0">
                <a:solidFill>
                  <a:srgbClr val="FFFF00"/>
                </a:solidFill>
                <a:latin typeface="+mn-ea"/>
              </a:rPr>
              <a:t>地域調査の見通し</a:t>
            </a:r>
            <a:r>
              <a:rPr lang="ja-JP" altLang="ja-JP" sz="1600" b="1" dirty="0" smtClean="0">
                <a:solidFill>
                  <a:srgbClr val="FFFF00"/>
                </a:solidFill>
                <a:latin typeface="+mn-ea"/>
              </a:rPr>
              <a:t>を持つ</a:t>
            </a:r>
            <a:r>
              <a:rPr lang="ja-JP" altLang="en-US" sz="1600" b="1" dirty="0">
                <a:solidFill>
                  <a:srgbClr val="FFFF00"/>
                </a:solidFill>
                <a:latin typeface="+mn-ea"/>
              </a:rPr>
              <a:t>　</a:t>
            </a:r>
            <a:endParaRPr lang="en-US" altLang="ja-JP" sz="1600" b="1" dirty="0">
              <a:solidFill>
                <a:srgbClr val="FFFF00"/>
              </a:solidFill>
              <a:latin typeface="+mn-ea"/>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526" y="1765848"/>
            <a:ext cx="10058400" cy="5092152"/>
          </a:xfrm>
          <a:prstGeom prst="rect">
            <a:avLst/>
          </a:prstGeom>
        </p:spPr>
      </p:pic>
    </p:spTree>
    <p:extLst>
      <p:ext uri="{BB962C8B-B14F-4D97-AF65-F5344CB8AC3E}">
        <p14:creationId xmlns:p14="http://schemas.microsoft.com/office/powerpoint/2010/main" val="162872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091E6639-F11A-4FE6-AB95-00074402CE15}"/>
              </a:ext>
            </a:extLst>
          </p:cNvPr>
          <p:cNvSpPr txBox="1"/>
          <p:nvPr/>
        </p:nvSpPr>
        <p:spPr>
          <a:xfrm>
            <a:off x="2023590" y="1208877"/>
            <a:ext cx="10168410" cy="1323439"/>
          </a:xfrm>
          <a:prstGeom prst="rect">
            <a:avLst/>
          </a:prstGeom>
          <a:noFill/>
        </p:spPr>
        <p:txBody>
          <a:bodyPr wrap="square" rtlCol="0">
            <a:spAutoFit/>
          </a:bodyPr>
          <a:lstStyle/>
          <a:p>
            <a:r>
              <a:rPr kumimoji="1" lang="en-US" altLang="ja-JP" sz="2400" b="1" dirty="0" smtClean="0">
                <a:latin typeface="+mn-ea"/>
              </a:rPr>
              <a:t>(2)</a:t>
            </a:r>
            <a:r>
              <a:rPr kumimoji="1" lang="ja-JP" altLang="en-US" sz="2400" b="1" dirty="0" smtClean="0">
                <a:latin typeface="+mn-ea"/>
              </a:rPr>
              <a:t>仮説２</a:t>
            </a:r>
            <a:endParaRPr kumimoji="1" lang="en-US" altLang="ja-JP" sz="2400" b="1" dirty="0" smtClean="0">
              <a:latin typeface="+mn-ea"/>
            </a:endParaRPr>
          </a:p>
          <a:p>
            <a:r>
              <a:rPr lang="ja-JP" altLang="en-US" sz="2800" b="1" dirty="0" smtClean="0">
                <a:solidFill>
                  <a:srgbClr val="FF0000"/>
                </a:solidFill>
                <a:latin typeface="+mn-ea"/>
              </a:rPr>
              <a:t>　</a:t>
            </a:r>
            <a:r>
              <a:rPr lang="ja-JP" altLang="en-US" sz="2800" b="1" dirty="0">
                <a:solidFill>
                  <a:srgbClr val="FF0000"/>
                </a:solidFill>
                <a:latin typeface="メイリオ" panose="020B0604030504040204" pitchFamily="50" charset="-128"/>
              </a:rPr>
              <a:t>前単元における「プチ探究」の実施によって、見通しを持</a:t>
            </a:r>
            <a:endParaRPr lang="en-US" altLang="ja-JP" sz="2800" b="1" dirty="0">
              <a:solidFill>
                <a:srgbClr val="FF0000"/>
              </a:solidFill>
              <a:latin typeface="メイリオ" panose="020B0604030504040204" pitchFamily="50" charset="-128"/>
            </a:endParaRPr>
          </a:p>
          <a:p>
            <a:r>
              <a:rPr lang="ja-JP" altLang="en-US" sz="2800" b="1" dirty="0" err="1">
                <a:solidFill>
                  <a:srgbClr val="FF0000"/>
                </a:solidFill>
                <a:latin typeface="メイリオ" panose="020B0604030504040204" pitchFamily="50" charset="-128"/>
              </a:rPr>
              <a:t>ちながら</a:t>
            </a:r>
            <a:r>
              <a:rPr lang="ja-JP" altLang="en-US" sz="2800" b="1" dirty="0">
                <a:solidFill>
                  <a:srgbClr val="FF0000"/>
                </a:solidFill>
                <a:latin typeface="メイリオ" panose="020B0604030504040204" pitchFamily="50" charset="-128"/>
              </a:rPr>
              <a:t>課題を見出すことにつながるはずである。</a:t>
            </a:r>
            <a:endParaRPr lang="en-US" altLang="ja-JP" sz="2400" dirty="0">
              <a:latin typeface="+mn-ea"/>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616" y="5377308"/>
            <a:ext cx="4729893" cy="1264506"/>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3979" y="2522646"/>
            <a:ext cx="4060171" cy="4287419"/>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588" y="2768444"/>
            <a:ext cx="4713301" cy="2536672"/>
          </a:xfrm>
          <a:prstGeom prst="rect">
            <a:avLst/>
          </a:prstGeom>
        </p:spPr>
      </p:pic>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558226" y="681924"/>
            <a:ext cx="8596668" cy="759417"/>
          </a:xfrm>
        </p:spPr>
        <p:txBody>
          <a:bodyPr>
            <a:normAutofit/>
          </a:bodyPr>
          <a:lstStyle/>
          <a:p>
            <a:r>
              <a:rPr lang="ja-JP" altLang="en-US" b="1" dirty="0" smtClean="0">
                <a:solidFill>
                  <a:schemeClr val="tx1"/>
                </a:solidFill>
              </a:rPr>
              <a:t>６　研究授業の考察</a:t>
            </a:r>
            <a:endParaRPr lang="ja-JP" altLang="en-US" b="1" dirty="0">
              <a:solidFill>
                <a:schemeClr val="tx1"/>
              </a:solidFill>
            </a:endParaRPr>
          </a:p>
        </p:txBody>
      </p:sp>
      <p:sp>
        <p:nvSpPr>
          <p:cNvPr id="13" name="テキスト ボックス 12">
            <a:extLst>
              <a:ext uri="{FF2B5EF4-FFF2-40B4-BE49-F238E27FC236}">
                <a16:creationId xmlns:a16="http://schemas.microsoft.com/office/drawing/2014/main" id="{091E6639-F11A-4FE6-AB95-00074402CE15}"/>
              </a:ext>
            </a:extLst>
          </p:cNvPr>
          <p:cNvSpPr txBox="1"/>
          <p:nvPr/>
        </p:nvSpPr>
        <p:spPr>
          <a:xfrm>
            <a:off x="2257241" y="2374768"/>
            <a:ext cx="10168410" cy="461665"/>
          </a:xfrm>
          <a:prstGeom prst="rect">
            <a:avLst/>
          </a:prstGeom>
          <a:noFill/>
        </p:spPr>
        <p:txBody>
          <a:bodyPr wrap="square" rtlCol="0">
            <a:spAutoFit/>
          </a:bodyPr>
          <a:lstStyle/>
          <a:p>
            <a:r>
              <a:rPr kumimoji="1" lang="ja-JP" altLang="en-US" sz="2400" b="1" dirty="0" smtClean="0">
                <a:latin typeface="+mn-ea"/>
              </a:rPr>
              <a:t>●生徒の表現</a:t>
            </a:r>
            <a:endParaRPr lang="en-US" altLang="ja-JP" sz="2400" dirty="0" smtClean="0">
              <a:latin typeface="+mn-ea"/>
            </a:endParaRPr>
          </a:p>
        </p:txBody>
      </p:sp>
      <p:sp>
        <p:nvSpPr>
          <p:cNvPr id="6" name="楕円 5"/>
          <p:cNvSpPr/>
          <p:nvPr/>
        </p:nvSpPr>
        <p:spPr>
          <a:xfrm>
            <a:off x="3080083" y="3230109"/>
            <a:ext cx="2450723" cy="181064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
        <p:nvSpPr>
          <p:cNvPr id="14" name="楕円 13"/>
          <p:cNvSpPr/>
          <p:nvPr/>
        </p:nvSpPr>
        <p:spPr>
          <a:xfrm>
            <a:off x="3176336" y="5305116"/>
            <a:ext cx="2523553" cy="12477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
        <p:nvSpPr>
          <p:cNvPr id="15" name="楕円 14"/>
          <p:cNvSpPr/>
          <p:nvPr/>
        </p:nvSpPr>
        <p:spPr>
          <a:xfrm>
            <a:off x="7211383" y="3946649"/>
            <a:ext cx="2227554" cy="15217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
        <p:nvSpPr>
          <p:cNvPr id="16" name="楕円 15"/>
          <p:cNvSpPr/>
          <p:nvPr/>
        </p:nvSpPr>
        <p:spPr>
          <a:xfrm>
            <a:off x="7365958" y="5563456"/>
            <a:ext cx="2054768" cy="10783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
        <p:nvSpPr>
          <p:cNvPr id="21" name="正方形/長方形 20"/>
          <p:cNvSpPr/>
          <p:nvPr/>
        </p:nvSpPr>
        <p:spPr>
          <a:xfrm>
            <a:off x="10058664" y="5305116"/>
            <a:ext cx="1527748" cy="12699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游ゴシック Medium" panose="020B0500000000000000" pitchFamily="50" charset="-128"/>
                <a:ea typeface="游ゴシック Medium" panose="020B0500000000000000" pitchFamily="50" charset="-128"/>
              </a:rPr>
              <a:t>あいあい祭りを復活させるにはどうすればいいか</a:t>
            </a:r>
            <a:endParaRPr kumimoji="1" lang="ja-JP" altLang="en-US" sz="1600" dirty="0">
              <a:solidFill>
                <a:schemeClr val="tx1"/>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6069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14" grpId="0" animBg="1"/>
      <p:bldP spid="15" grpId="0" animBg="1"/>
      <p:bldP spid="16"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091E6639-F11A-4FE6-AB95-00074402CE15}"/>
              </a:ext>
            </a:extLst>
          </p:cNvPr>
          <p:cNvSpPr txBox="1"/>
          <p:nvPr/>
        </p:nvSpPr>
        <p:spPr>
          <a:xfrm>
            <a:off x="2023590" y="2956624"/>
            <a:ext cx="10168410" cy="1323439"/>
          </a:xfrm>
          <a:prstGeom prst="rect">
            <a:avLst/>
          </a:prstGeom>
          <a:noFill/>
        </p:spPr>
        <p:txBody>
          <a:bodyPr wrap="square" rtlCol="0">
            <a:spAutoFit/>
          </a:bodyPr>
          <a:lstStyle/>
          <a:p>
            <a:r>
              <a:rPr kumimoji="1" lang="en-US" altLang="ja-JP" sz="2400" b="1" dirty="0" smtClean="0">
                <a:latin typeface="+mn-ea"/>
              </a:rPr>
              <a:t>(3)</a:t>
            </a:r>
            <a:r>
              <a:rPr kumimoji="1" lang="ja-JP" altLang="en-US" sz="2400" b="1" dirty="0" smtClean="0">
                <a:latin typeface="+mn-ea"/>
              </a:rPr>
              <a:t>仮説３</a:t>
            </a:r>
            <a:endParaRPr kumimoji="1" lang="en-US" altLang="ja-JP" sz="2400" b="1" dirty="0" smtClean="0">
              <a:latin typeface="+mn-ea"/>
            </a:endParaRPr>
          </a:p>
          <a:p>
            <a:r>
              <a:rPr lang="ja-JP" altLang="en-US" sz="2800" b="1" dirty="0" smtClean="0">
                <a:solidFill>
                  <a:srgbClr val="FF0000"/>
                </a:solidFill>
                <a:latin typeface="+mn-ea"/>
              </a:rPr>
              <a:t>　</a:t>
            </a:r>
            <a:r>
              <a:rPr lang="ja-JP" altLang="en-US" sz="2800" b="1" dirty="0">
                <a:solidFill>
                  <a:srgbClr val="FF0000"/>
                </a:solidFill>
                <a:latin typeface="メイリオ" panose="020B0604030504040204" pitchFamily="50" charset="-128"/>
              </a:rPr>
              <a:t>段階的なプロセスによって質の高い課題を見出すことがで</a:t>
            </a:r>
            <a:endParaRPr lang="en-US" altLang="ja-JP" sz="2800" b="1" dirty="0">
              <a:solidFill>
                <a:srgbClr val="FF0000"/>
              </a:solidFill>
              <a:latin typeface="メイリオ" panose="020B0604030504040204" pitchFamily="50" charset="-128"/>
            </a:endParaRPr>
          </a:p>
          <a:p>
            <a:r>
              <a:rPr lang="ja-JP" altLang="en-US" sz="2800" b="1" dirty="0">
                <a:solidFill>
                  <a:srgbClr val="FF0000"/>
                </a:solidFill>
                <a:latin typeface="メイリオ" panose="020B0604030504040204" pitchFamily="50" charset="-128"/>
              </a:rPr>
              <a:t>きるはずである。</a:t>
            </a:r>
            <a:endParaRPr lang="en-US" altLang="ja-JP" sz="2400" dirty="0">
              <a:latin typeface="+mn-ea"/>
            </a:endParaRPr>
          </a:p>
        </p:txBody>
      </p:sp>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558226" y="681924"/>
            <a:ext cx="8596668" cy="759417"/>
          </a:xfrm>
        </p:spPr>
        <p:txBody>
          <a:bodyPr>
            <a:normAutofit/>
          </a:bodyPr>
          <a:lstStyle/>
          <a:p>
            <a:r>
              <a:rPr lang="ja-JP" altLang="en-US" b="1" dirty="0" smtClean="0">
                <a:solidFill>
                  <a:schemeClr val="tx1"/>
                </a:solidFill>
              </a:rPr>
              <a:t>６　研究授業の考察</a:t>
            </a:r>
            <a:endParaRPr lang="ja-JP" altLang="en-US" b="1" dirty="0">
              <a:solidFill>
                <a:schemeClr val="tx1"/>
              </a:solidFill>
            </a:endParaRPr>
          </a:p>
        </p:txBody>
      </p:sp>
      <p:sp>
        <p:nvSpPr>
          <p:cNvPr id="5" name="正方形/長方形 4"/>
          <p:cNvSpPr/>
          <p:nvPr/>
        </p:nvSpPr>
        <p:spPr>
          <a:xfrm>
            <a:off x="2717553" y="4332389"/>
            <a:ext cx="7437341" cy="1845972"/>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smtClean="0">
                <a:solidFill>
                  <a:schemeClr val="tx1"/>
                </a:solidFill>
                <a:latin typeface="メイリオ" panose="020B0604030504040204" pitchFamily="50" charset="-128"/>
              </a:rPr>
              <a:t>【</a:t>
            </a:r>
            <a:r>
              <a:rPr lang="ja-JP" altLang="en-US" sz="2400" b="1" dirty="0" smtClean="0">
                <a:solidFill>
                  <a:schemeClr val="tx1"/>
                </a:solidFill>
                <a:latin typeface="メイリオ" panose="020B0604030504040204" pitchFamily="50" charset="-128"/>
              </a:rPr>
              <a:t>３</a:t>
            </a:r>
            <a:r>
              <a:rPr lang="ja-JP" altLang="en-US" sz="2400" b="1" dirty="0">
                <a:solidFill>
                  <a:schemeClr val="tx1"/>
                </a:solidFill>
                <a:latin typeface="メイリオ" panose="020B0604030504040204" pitchFamily="50" charset="-128"/>
              </a:rPr>
              <a:t>段階の課題設定プロセス</a:t>
            </a:r>
            <a:r>
              <a:rPr lang="en-US" altLang="ja-JP" sz="2400" b="1" dirty="0" smtClean="0">
                <a:solidFill>
                  <a:schemeClr val="tx1"/>
                </a:solidFill>
                <a:latin typeface="メイリオ" panose="020B0604030504040204" pitchFamily="50" charset="-128"/>
              </a:rPr>
              <a:t>】</a:t>
            </a:r>
          </a:p>
          <a:p>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Step</a:t>
            </a:r>
            <a:r>
              <a:rPr lang="ja-JP" altLang="en-US" sz="2400" b="1" dirty="0" smtClean="0">
                <a:solidFill>
                  <a:schemeClr val="tx1"/>
                </a:solidFill>
                <a:latin typeface="メイリオ" panose="020B0604030504040204" pitchFamily="50" charset="-128"/>
                <a:ea typeface="メイリオ" panose="020B0604030504040204" pitchFamily="50" charset="-128"/>
              </a:rPr>
              <a:t>１　現状と理想のギャップから見出す</a:t>
            </a:r>
            <a:endParaRPr lang="en-US" altLang="ja-JP" sz="2400" b="1" dirty="0" smtClean="0">
              <a:solidFill>
                <a:schemeClr val="tx1"/>
              </a:solidFill>
              <a:latin typeface="メイリオ" panose="020B0604030504040204" pitchFamily="50" charset="-128"/>
              <a:ea typeface="メイリオ" panose="020B0604030504040204" pitchFamily="50" charset="-128"/>
            </a:endParaRPr>
          </a:p>
          <a:p>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Step</a:t>
            </a:r>
            <a:r>
              <a:rPr lang="ja-JP" altLang="en-US" sz="2400" b="1" dirty="0" smtClean="0">
                <a:solidFill>
                  <a:schemeClr val="tx1"/>
                </a:solidFill>
                <a:latin typeface="メイリオ" panose="020B0604030504040204" pitchFamily="50" charset="-128"/>
                <a:ea typeface="メイリオ" panose="020B0604030504040204" pitchFamily="50" charset="-128"/>
              </a:rPr>
              <a:t>２　価値を見出す</a:t>
            </a:r>
            <a:endParaRPr lang="en-US" altLang="ja-JP" sz="2400" b="1" dirty="0" smtClean="0">
              <a:solidFill>
                <a:schemeClr val="tx1"/>
              </a:solidFill>
              <a:latin typeface="メイリオ" panose="020B0604030504040204" pitchFamily="50" charset="-128"/>
              <a:ea typeface="メイリオ" panose="020B0604030504040204" pitchFamily="50" charset="-128"/>
            </a:endParaRPr>
          </a:p>
          <a:p>
            <a:r>
              <a:rPr lang="ja-JP" altLang="en-US" sz="2400" b="1" dirty="0" smtClean="0">
                <a:solidFill>
                  <a:schemeClr val="tx1"/>
                </a:solidFill>
                <a:latin typeface="メイリオ" panose="020B0604030504040204" pitchFamily="50" charset="-128"/>
                <a:ea typeface="メイリオ" panose="020B0604030504040204" pitchFamily="50" charset="-128"/>
              </a:rPr>
              <a:t>　</a:t>
            </a:r>
            <a:r>
              <a:rPr lang="en-US" altLang="ja-JP" sz="2400" b="1" dirty="0" smtClean="0">
                <a:solidFill>
                  <a:schemeClr val="tx1"/>
                </a:solidFill>
                <a:latin typeface="メイリオ" panose="020B0604030504040204" pitchFamily="50" charset="-128"/>
                <a:ea typeface="メイリオ" panose="020B0604030504040204" pitchFamily="50" charset="-128"/>
              </a:rPr>
              <a:t>Step</a:t>
            </a:r>
            <a:r>
              <a:rPr lang="ja-JP" altLang="en-US" sz="2400" b="1" dirty="0" smtClean="0">
                <a:solidFill>
                  <a:schemeClr val="tx1"/>
                </a:solidFill>
                <a:latin typeface="メイリオ" panose="020B0604030504040204" pitchFamily="50" charset="-128"/>
                <a:ea typeface="メイリオ" panose="020B0604030504040204" pitchFamily="50" charset="-128"/>
              </a:rPr>
              <a:t>３　他者と意見交換する</a:t>
            </a:r>
            <a:endParaRPr lang="en-US" altLang="ja-JP" sz="2400" b="1" dirty="0" smtClean="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091E6639-F11A-4FE6-AB95-00074402CE15}"/>
              </a:ext>
            </a:extLst>
          </p:cNvPr>
          <p:cNvSpPr txBox="1"/>
          <p:nvPr/>
        </p:nvSpPr>
        <p:spPr>
          <a:xfrm>
            <a:off x="1618526" y="1251882"/>
            <a:ext cx="10445320" cy="1569660"/>
          </a:xfrm>
          <a:prstGeom prst="rect">
            <a:avLst/>
          </a:prstGeom>
          <a:solidFill>
            <a:srgbClr val="002060"/>
          </a:solidFill>
        </p:spPr>
        <p:txBody>
          <a:bodyPr wrap="square" rtlCol="0">
            <a:spAutoFit/>
          </a:bodyPr>
          <a:lstStyle/>
          <a:p>
            <a:r>
              <a:rPr kumimoji="1" lang="ja-JP" altLang="en-US" sz="1600" b="1" dirty="0" smtClean="0">
                <a:solidFill>
                  <a:srgbClr val="FFFF00"/>
                </a:solidFill>
                <a:latin typeface="+mn-ea"/>
              </a:rPr>
              <a:t>●　研究授業のねらい（再掲）</a:t>
            </a:r>
            <a:endParaRPr kumimoji="1" lang="en-US" altLang="ja-JP" sz="1600" b="1" dirty="0" smtClean="0">
              <a:solidFill>
                <a:srgbClr val="FFFF00"/>
              </a:solidFill>
              <a:latin typeface="+mn-ea"/>
            </a:endParaRPr>
          </a:p>
          <a:p>
            <a:r>
              <a:rPr kumimoji="1" lang="ja-JP" altLang="en-US" sz="1600" b="1" dirty="0" smtClean="0">
                <a:solidFill>
                  <a:srgbClr val="FFFF00"/>
                </a:solidFill>
                <a:latin typeface="+mn-ea"/>
              </a:rPr>
              <a:t>　　</a:t>
            </a:r>
            <a:r>
              <a:rPr lang="ja-JP" altLang="en-US" sz="1600" b="1" dirty="0">
                <a:solidFill>
                  <a:srgbClr val="FFFF00"/>
                </a:solidFill>
              </a:rPr>
              <a:t>探究</a:t>
            </a:r>
            <a:r>
              <a:rPr lang="ja-JP" altLang="en-US" sz="1600" b="1" dirty="0">
                <a:solidFill>
                  <a:srgbClr val="FFFF00"/>
                </a:solidFill>
                <a:latin typeface="+mj-ea"/>
              </a:rPr>
              <a:t>単元</a:t>
            </a:r>
            <a:r>
              <a:rPr lang="en-US" altLang="ja-JP" sz="1600" b="1" dirty="0">
                <a:solidFill>
                  <a:srgbClr val="FFFF00"/>
                </a:solidFill>
                <a:latin typeface="+mj-ea"/>
              </a:rPr>
              <a:t>C</a:t>
            </a:r>
            <a:r>
              <a:rPr lang="ja-JP" altLang="en-US" sz="1600" b="1" dirty="0">
                <a:solidFill>
                  <a:srgbClr val="FFFF00"/>
                </a:solidFill>
                <a:latin typeface="+mj-ea"/>
              </a:rPr>
              <a:t>⑵「生活圏の調査と地域の展望」において、学習者が、より質の高い課題</a:t>
            </a:r>
            <a:r>
              <a:rPr lang="ja-JP" altLang="en-US" sz="1600" b="1" dirty="0" smtClean="0">
                <a:solidFill>
                  <a:srgbClr val="FFFF00"/>
                </a:solidFill>
                <a:latin typeface="+mj-ea"/>
              </a:rPr>
              <a:t>を見出す</a:t>
            </a:r>
            <a:r>
              <a:rPr lang="ja-JP" altLang="en-US" sz="1600" b="1" dirty="0">
                <a:solidFill>
                  <a:srgbClr val="FFFF00"/>
                </a:solidFill>
                <a:latin typeface="+mj-ea"/>
              </a:rPr>
              <a:t>ためには</a:t>
            </a:r>
            <a:r>
              <a:rPr lang="ja-JP" altLang="en-US" sz="1600" b="1" dirty="0" smtClean="0">
                <a:solidFill>
                  <a:srgbClr val="FFFF00"/>
                </a:solidFill>
                <a:latin typeface="+mj-ea"/>
              </a:rPr>
              <a:t>どの</a:t>
            </a:r>
            <a:endParaRPr lang="en-US" altLang="ja-JP" sz="1600" b="1" dirty="0" smtClean="0">
              <a:solidFill>
                <a:srgbClr val="FFFF00"/>
              </a:solidFill>
              <a:latin typeface="+mj-ea"/>
            </a:endParaRPr>
          </a:p>
          <a:p>
            <a:r>
              <a:rPr lang="ja-JP" altLang="en-US" sz="1600" b="1" dirty="0" smtClean="0">
                <a:solidFill>
                  <a:srgbClr val="FFFF00"/>
                </a:solidFill>
                <a:latin typeface="+mj-ea"/>
              </a:rPr>
              <a:t>　</a:t>
            </a:r>
            <a:r>
              <a:rPr lang="ja-JP" altLang="en-US" sz="1600" b="1" dirty="0" err="1" smtClean="0">
                <a:solidFill>
                  <a:srgbClr val="FFFF00"/>
                </a:solidFill>
                <a:latin typeface="+mj-ea"/>
              </a:rPr>
              <a:t>ような</a:t>
            </a:r>
            <a:r>
              <a:rPr lang="ja-JP" altLang="en-US" sz="1600" b="1" dirty="0">
                <a:solidFill>
                  <a:srgbClr val="FFFF00"/>
                </a:solidFill>
                <a:latin typeface="+mj-ea"/>
              </a:rPr>
              <a:t>アプローチが必要となるか</a:t>
            </a:r>
            <a:endParaRPr lang="en-US" altLang="ja-JP" sz="1600" b="1" dirty="0">
              <a:solidFill>
                <a:srgbClr val="FFFF00"/>
              </a:solidFill>
            </a:endParaRPr>
          </a:p>
          <a:p>
            <a:r>
              <a:rPr kumimoji="1" lang="ja-JP" altLang="en-US" sz="1600" b="1" dirty="0" smtClean="0">
                <a:solidFill>
                  <a:srgbClr val="FFFF00"/>
                </a:solidFill>
                <a:latin typeface="+mn-ea"/>
              </a:rPr>
              <a:t>●　本時のねらい（再掲）</a:t>
            </a:r>
            <a:endParaRPr kumimoji="1" lang="en-US" altLang="ja-JP" sz="1600" b="1" dirty="0" smtClean="0">
              <a:solidFill>
                <a:srgbClr val="FFFF00"/>
              </a:solidFill>
              <a:latin typeface="+mn-ea"/>
            </a:endParaRPr>
          </a:p>
          <a:p>
            <a:r>
              <a:rPr lang="ja-JP" altLang="en-US" sz="1600" b="1" dirty="0" smtClean="0">
                <a:solidFill>
                  <a:srgbClr val="FFFF00"/>
                </a:solidFill>
                <a:latin typeface="+mn-ea"/>
              </a:rPr>
              <a:t>　　</a:t>
            </a:r>
            <a:r>
              <a:rPr lang="ja-JP" altLang="ja-JP" sz="1600" b="1" dirty="0">
                <a:solidFill>
                  <a:srgbClr val="FFFF00"/>
                </a:solidFill>
                <a:latin typeface="+mn-ea"/>
              </a:rPr>
              <a:t>生活圏の理想と現状のずれや隔たりを考察する</a:t>
            </a:r>
            <a:r>
              <a:rPr lang="ja-JP" altLang="en-US" sz="1600" b="1" dirty="0">
                <a:solidFill>
                  <a:srgbClr val="FFFF00"/>
                </a:solidFill>
                <a:latin typeface="+mn-ea"/>
              </a:rPr>
              <a:t>ことを通し、</a:t>
            </a:r>
            <a:r>
              <a:rPr lang="ja-JP" altLang="ja-JP" sz="1600" b="1" dirty="0" smtClean="0">
                <a:solidFill>
                  <a:srgbClr val="FFFF00"/>
                </a:solidFill>
                <a:latin typeface="+mn-ea"/>
              </a:rPr>
              <a:t>学習者自身</a:t>
            </a:r>
            <a:r>
              <a:rPr lang="ja-JP" altLang="ja-JP" sz="1600" b="1" dirty="0">
                <a:solidFill>
                  <a:srgbClr val="FFFF00"/>
                </a:solidFill>
                <a:latin typeface="+mn-ea"/>
              </a:rPr>
              <a:t>が課題を</a:t>
            </a:r>
            <a:r>
              <a:rPr lang="ja-JP" altLang="ja-JP" sz="1600" b="1" dirty="0" smtClean="0">
                <a:solidFill>
                  <a:srgbClr val="FFFF00"/>
                </a:solidFill>
                <a:latin typeface="+mn-ea"/>
              </a:rPr>
              <a:t>設定し、</a:t>
            </a:r>
            <a:r>
              <a:rPr lang="ja-JP" altLang="ja-JP" sz="1600" b="1" dirty="0">
                <a:solidFill>
                  <a:srgbClr val="FFFF00"/>
                </a:solidFill>
                <a:latin typeface="+mn-ea"/>
              </a:rPr>
              <a:t>調査方法を計</a:t>
            </a:r>
            <a:r>
              <a:rPr lang="ja-JP" altLang="ja-JP" sz="1600" b="1" dirty="0" smtClean="0">
                <a:solidFill>
                  <a:srgbClr val="FFFF00"/>
                </a:solidFill>
                <a:latin typeface="+mn-ea"/>
              </a:rPr>
              <a:t>画す</a:t>
            </a:r>
            <a:endParaRPr lang="en-US" altLang="ja-JP" sz="1600" b="1" dirty="0" smtClean="0">
              <a:solidFill>
                <a:srgbClr val="FFFF00"/>
              </a:solidFill>
              <a:latin typeface="+mn-ea"/>
            </a:endParaRPr>
          </a:p>
          <a:p>
            <a:r>
              <a:rPr lang="ja-JP" altLang="en-US" sz="1600" b="1" dirty="0" smtClean="0">
                <a:solidFill>
                  <a:srgbClr val="FFFF00"/>
                </a:solidFill>
                <a:latin typeface="+mn-ea"/>
              </a:rPr>
              <a:t>　</a:t>
            </a:r>
            <a:r>
              <a:rPr lang="ja-JP" altLang="ja-JP" sz="1600" b="1" dirty="0" err="1" smtClean="0">
                <a:solidFill>
                  <a:srgbClr val="FFFF00"/>
                </a:solidFill>
                <a:latin typeface="+mn-ea"/>
              </a:rPr>
              <a:t>る</a:t>
            </a:r>
            <a:r>
              <a:rPr lang="ja-JP" altLang="ja-JP" sz="1600" b="1" dirty="0">
                <a:solidFill>
                  <a:srgbClr val="FFFF00"/>
                </a:solidFill>
                <a:latin typeface="+mn-ea"/>
              </a:rPr>
              <a:t>こと</a:t>
            </a:r>
            <a:r>
              <a:rPr lang="ja-JP" altLang="en-US" sz="1600" b="1" dirty="0">
                <a:solidFill>
                  <a:srgbClr val="FFFF00"/>
                </a:solidFill>
                <a:latin typeface="+mn-ea"/>
              </a:rPr>
              <a:t>で</a:t>
            </a:r>
            <a:r>
              <a:rPr lang="ja-JP" altLang="ja-JP" sz="1600" b="1" dirty="0">
                <a:solidFill>
                  <a:srgbClr val="FFFF00"/>
                </a:solidFill>
                <a:latin typeface="+mn-ea"/>
              </a:rPr>
              <a:t>地域調査の見通し</a:t>
            </a:r>
            <a:r>
              <a:rPr lang="ja-JP" altLang="ja-JP" sz="1600" b="1" dirty="0" smtClean="0">
                <a:solidFill>
                  <a:srgbClr val="FFFF00"/>
                </a:solidFill>
                <a:latin typeface="+mn-ea"/>
              </a:rPr>
              <a:t>を持つ</a:t>
            </a:r>
            <a:r>
              <a:rPr lang="ja-JP" altLang="en-US" sz="1600" b="1" dirty="0">
                <a:solidFill>
                  <a:srgbClr val="FFFF00"/>
                </a:solidFill>
                <a:latin typeface="+mn-ea"/>
              </a:rPr>
              <a:t>　</a:t>
            </a:r>
            <a:endParaRPr lang="en-US" altLang="ja-JP" sz="1600" b="1" dirty="0">
              <a:solidFill>
                <a:srgbClr val="FFFF00"/>
              </a:solidFill>
              <a:latin typeface="+mn-ea"/>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08"/>
            <a:ext cx="12307958" cy="6793992"/>
          </a:xfrm>
          <a:prstGeom prst="rect">
            <a:avLst/>
          </a:prstGeom>
        </p:spPr>
      </p:pic>
      <p:sp>
        <p:nvSpPr>
          <p:cNvPr id="4" name="楕円 3"/>
          <p:cNvSpPr/>
          <p:nvPr/>
        </p:nvSpPr>
        <p:spPr>
          <a:xfrm>
            <a:off x="295805" y="381295"/>
            <a:ext cx="2036618" cy="14131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
        <p:nvSpPr>
          <p:cNvPr id="11" name="楕円 10"/>
          <p:cNvSpPr/>
          <p:nvPr/>
        </p:nvSpPr>
        <p:spPr>
          <a:xfrm>
            <a:off x="295805" y="3031839"/>
            <a:ext cx="2036618" cy="14131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
        <p:nvSpPr>
          <p:cNvPr id="12" name="楕円 11"/>
          <p:cNvSpPr/>
          <p:nvPr/>
        </p:nvSpPr>
        <p:spPr>
          <a:xfrm>
            <a:off x="7908878" y="357345"/>
            <a:ext cx="2036618" cy="14131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9609" y="1905591"/>
            <a:ext cx="6170177" cy="3466500"/>
          </a:xfrm>
          <a:prstGeom prst="rect">
            <a:avLst/>
          </a:prstGeom>
        </p:spPr>
      </p:pic>
    </p:spTree>
    <p:extLst>
      <p:ext uri="{BB962C8B-B14F-4D97-AF65-F5344CB8AC3E}">
        <p14:creationId xmlns:p14="http://schemas.microsoft.com/office/powerpoint/2010/main" val="132290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689316" y="665149"/>
            <a:ext cx="8596668" cy="619743"/>
          </a:xfrm>
        </p:spPr>
        <p:txBody>
          <a:bodyPr>
            <a:normAutofit fontScale="90000"/>
          </a:bodyPr>
          <a:lstStyle/>
          <a:p>
            <a:r>
              <a:rPr lang="ja-JP" altLang="en-US" b="1" dirty="0">
                <a:solidFill>
                  <a:schemeClr val="tx1"/>
                </a:solidFill>
              </a:rPr>
              <a:t>１　研修のねらい</a:t>
            </a:r>
          </a:p>
        </p:txBody>
      </p:sp>
      <p:sp>
        <p:nvSpPr>
          <p:cNvPr id="6" name="テキスト ボックス 5">
            <a:extLst>
              <a:ext uri="{FF2B5EF4-FFF2-40B4-BE49-F238E27FC236}">
                <a16:creationId xmlns:a16="http://schemas.microsoft.com/office/drawing/2014/main" id="{091E6639-F11A-4FE6-AB95-00074402CE15}"/>
              </a:ext>
            </a:extLst>
          </p:cNvPr>
          <p:cNvSpPr txBox="1"/>
          <p:nvPr/>
        </p:nvSpPr>
        <p:spPr>
          <a:xfrm>
            <a:off x="3698930" y="6457890"/>
            <a:ext cx="8493070" cy="400110"/>
          </a:xfrm>
          <a:prstGeom prst="rect">
            <a:avLst/>
          </a:prstGeom>
          <a:noFill/>
        </p:spPr>
        <p:txBody>
          <a:bodyPr wrap="square" rtlCol="0">
            <a:spAutoFit/>
          </a:bodyPr>
          <a:lstStyle/>
          <a:p>
            <a:r>
              <a:rPr kumimoji="1" lang="ja-JP" altLang="en-US" sz="2000" dirty="0" smtClean="0"/>
              <a:t>（</a:t>
            </a:r>
            <a:r>
              <a:rPr kumimoji="1" lang="ja-JP" altLang="en-US" sz="2000" dirty="0" smtClean="0"/>
              <a:t>出典）高等学校学習指導要領（平成</a:t>
            </a:r>
            <a:r>
              <a:rPr kumimoji="1" lang="en-US" altLang="ja-JP" sz="2000" dirty="0" smtClean="0"/>
              <a:t>30</a:t>
            </a:r>
            <a:r>
              <a:rPr kumimoji="1" lang="ja-JP" altLang="en-US" sz="2000" dirty="0" smtClean="0"/>
              <a:t>年告示）解説　地理歴史編</a:t>
            </a:r>
            <a:endParaRPr kumimoji="1" lang="en-US" altLang="ja-JP" sz="2000" dirty="0" smtClean="0"/>
          </a:p>
        </p:txBody>
      </p:sp>
      <p:sp>
        <p:nvSpPr>
          <p:cNvPr id="4" name="正方形/長方形 3"/>
          <p:cNvSpPr/>
          <p:nvPr/>
        </p:nvSpPr>
        <p:spPr>
          <a:xfrm>
            <a:off x="1841773" y="3436720"/>
            <a:ext cx="10039333" cy="2677656"/>
          </a:xfrm>
          <a:prstGeom prst="rect">
            <a:avLst/>
          </a:prstGeom>
        </p:spPr>
        <p:txBody>
          <a:bodyPr wrap="square">
            <a:spAutoFit/>
          </a:bodyPr>
          <a:lstStyle/>
          <a:p>
            <a:r>
              <a:rPr lang="ja-JP" altLang="en-US" sz="2400" dirty="0" smtClean="0">
                <a:latin typeface="+mn-ea"/>
              </a:rPr>
              <a:t>○</a:t>
            </a:r>
            <a:r>
              <a:rPr lang="en-US" altLang="ja-JP" sz="2400" dirty="0" smtClean="0">
                <a:latin typeface="+mn-ea"/>
              </a:rPr>
              <a:t>……</a:t>
            </a:r>
            <a:r>
              <a:rPr lang="ja-JP" altLang="en-US" sz="2400" dirty="0" smtClean="0">
                <a:latin typeface="+mn-ea"/>
              </a:rPr>
              <a:t>地理</a:t>
            </a:r>
            <a:r>
              <a:rPr lang="ja-JP" altLang="en-US" sz="2400" dirty="0" smtClean="0">
                <a:latin typeface="+mn-ea"/>
              </a:rPr>
              <a:t>歴史科、公民科</a:t>
            </a:r>
            <a:r>
              <a:rPr lang="ja-JP" altLang="en-US" sz="2400" dirty="0">
                <a:latin typeface="+mn-ea"/>
              </a:rPr>
              <a:t>で</a:t>
            </a:r>
            <a:r>
              <a:rPr lang="ja-JP" altLang="en-US" sz="2400" dirty="0" smtClean="0">
                <a:latin typeface="+mn-ea"/>
              </a:rPr>
              <a:t>は、社会</a:t>
            </a:r>
            <a:r>
              <a:rPr lang="ja-JP" altLang="en-US" sz="2400" dirty="0">
                <a:latin typeface="+mn-ea"/>
              </a:rPr>
              <a:t>との関わりを意識して</a:t>
            </a:r>
            <a:r>
              <a:rPr lang="ja-JP" altLang="en-US" sz="2400" dirty="0" smtClean="0">
                <a:latin typeface="+mn-ea"/>
              </a:rPr>
              <a:t>課題</a:t>
            </a:r>
            <a:r>
              <a:rPr lang="ja-JP" altLang="en-US" sz="2400" dirty="0">
                <a:latin typeface="+mn-ea"/>
              </a:rPr>
              <a:t>を</a:t>
            </a:r>
            <a:r>
              <a:rPr lang="ja-JP" altLang="en-US" sz="2400" dirty="0" smtClean="0">
                <a:latin typeface="+mn-ea"/>
              </a:rPr>
              <a:t>追究</a:t>
            </a:r>
            <a:endParaRPr lang="en-US" altLang="ja-JP" sz="2400" dirty="0" smtClean="0">
              <a:latin typeface="+mn-ea"/>
            </a:endParaRPr>
          </a:p>
          <a:p>
            <a:r>
              <a:rPr lang="ja-JP" altLang="en-US" sz="2400" dirty="0" smtClean="0">
                <a:latin typeface="+mn-ea"/>
              </a:rPr>
              <a:t>　したり</a:t>
            </a:r>
            <a:r>
              <a:rPr lang="ja-JP" altLang="en-US" sz="2400" dirty="0">
                <a:latin typeface="+mn-ea"/>
              </a:rPr>
              <a:t>解決したりする活動を充実</a:t>
            </a:r>
            <a:r>
              <a:rPr lang="ja-JP" altLang="en-US" sz="2400" dirty="0" smtClean="0">
                <a:latin typeface="+mn-ea"/>
              </a:rPr>
              <a:t>し、知識</a:t>
            </a:r>
            <a:r>
              <a:rPr lang="ja-JP" altLang="en-US" sz="2400" dirty="0">
                <a:latin typeface="+mn-ea"/>
              </a:rPr>
              <a:t>や思考力等を</a:t>
            </a:r>
            <a:r>
              <a:rPr lang="ja-JP" altLang="en-US" sz="2400" dirty="0" smtClean="0">
                <a:latin typeface="+mn-ea"/>
              </a:rPr>
              <a:t>基盤と</a:t>
            </a:r>
            <a:r>
              <a:rPr lang="ja-JP" altLang="en-US" sz="2400" dirty="0">
                <a:latin typeface="+mn-ea"/>
              </a:rPr>
              <a:t>して</a:t>
            </a:r>
            <a:r>
              <a:rPr lang="ja-JP" altLang="en-US" sz="2400" dirty="0" smtClean="0">
                <a:latin typeface="+mn-ea"/>
              </a:rPr>
              <a:t>社</a:t>
            </a:r>
            <a:endParaRPr lang="en-US" altLang="ja-JP" sz="2400" dirty="0" smtClean="0">
              <a:latin typeface="+mn-ea"/>
            </a:endParaRPr>
          </a:p>
          <a:p>
            <a:r>
              <a:rPr lang="ja-JP" altLang="en-US" sz="2400" dirty="0" smtClean="0">
                <a:latin typeface="+mn-ea"/>
              </a:rPr>
              <a:t>　会</a:t>
            </a:r>
            <a:r>
              <a:rPr lang="ja-JP" altLang="en-US" sz="2400" dirty="0">
                <a:latin typeface="+mn-ea"/>
              </a:rPr>
              <a:t>の在り方</a:t>
            </a:r>
            <a:r>
              <a:rPr lang="ja-JP" altLang="en-US" sz="2400" dirty="0" smtClean="0">
                <a:latin typeface="+mn-ea"/>
              </a:rPr>
              <a:t>や人間</a:t>
            </a:r>
            <a:r>
              <a:rPr lang="ja-JP" altLang="en-US" sz="2400" dirty="0">
                <a:latin typeface="+mn-ea"/>
              </a:rPr>
              <a:t>としての生き方について選択・判断する</a:t>
            </a:r>
            <a:r>
              <a:rPr lang="ja-JP" altLang="en-US" sz="2400" dirty="0" smtClean="0">
                <a:latin typeface="+mn-ea"/>
              </a:rPr>
              <a:t>力</a:t>
            </a:r>
            <a:r>
              <a:rPr lang="ja-JP" altLang="en-US" sz="2400" dirty="0" smtClean="0">
                <a:latin typeface="+mn-ea"/>
              </a:rPr>
              <a:t>、自国の</a:t>
            </a:r>
            <a:endParaRPr lang="en-US" altLang="ja-JP" sz="2400" dirty="0" smtClean="0">
              <a:latin typeface="+mn-ea"/>
            </a:endParaRPr>
          </a:p>
          <a:p>
            <a:r>
              <a:rPr lang="ja-JP" altLang="en-US" sz="2400" dirty="0" smtClean="0">
                <a:latin typeface="+mn-ea"/>
              </a:rPr>
              <a:t>　動向</a:t>
            </a:r>
            <a:r>
              <a:rPr lang="ja-JP" altLang="en-US" sz="2400" dirty="0">
                <a:latin typeface="+mn-ea"/>
              </a:rPr>
              <a:t>とグローバルな動向を</a:t>
            </a:r>
            <a:r>
              <a:rPr lang="ja-JP" altLang="en-US" sz="2400" dirty="0" smtClean="0">
                <a:latin typeface="+mn-ea"/>
              </a:rPr>
              <a:t>横断的</a:t>
            </a:r>
            <a:r>
              <a:rPr lang="ja-JP" altLang="en-US" sz="2400" dirty="0">
                <a:latin typeface="+mn-ea"/>
              </a:rPr>
              <a:t>・相互的に捉えて現代的な</a:t>
            </a:r>
            <a:r>
              <a:rPr lang="ja-JP" altLang="en-US" sz="2400" dirty="0" smtClean="0">
                <a:latin typeface="+mn-ea"/>
              </a:rPr>
              <a:t>諸課題を</a:t>
            </a:r>
            <a:endParaRPr lang="en-US" altLang="ja-JP" sz="2400" dirty="0" smtClean="0">
              <a:latin typeface="+mn-ea"/>
            </a:endParaRPr>
          </a:p>
          <a:p>
            <a:r>
              <a:rPr lang="ja-JP" altLang="en-US" sz="2400" dirty="0" smtClean="0">
                <a:latin typeface="+mn-ea"/>
              </a:rPr>
              <a:t>　歴史的</a:t>
            </a:r>
            <a:r>
              <a:rPr lang="ja-JP" altLang="en-US" sz="2400" dirty="0">
                <a:latin typeface="+mn-ea"/>
              </a:rPr>
              <a:t>に考察する</a:t>
            </a:r>
            <a:r>
              <a:rPr lang="ja-JP" altLang="en-US" sz="2400" dirty="0" smtClean="0">
                <a:latin typeface="+mn-ea"/>
              </a:rPr>
              <a:t>力、</a:t>
            </a:r>
            <a:r>
              <a:rPr lang="ja-JP" altLang="en-US" sz="2400" b="1" u="sng" dirty="0" smtClean="0">
                <a:solidFill>
                  <a:srgbClr val="FF0000"/>
                </a:solidFill>
                <a:latin typeface="+mn-ea"/>
              </a:rPr>
              <a:t>持続</a:t>
            </a:r>
            <a:r>
              <a:rPr lang="ja-JP" altLang="en-US" sz="2400" b="1" u="sng" dirty="0">
                <a:solidFill>
                  <a:srgbClr val="FF0000"/>
                </a:solidFill>
                <a:latin typeface="+mn-ea"/>
              </a:rPr>
              <a:t>可能な</a:t>
            </a:r>
            <a:r>
              <a:rPr lang="ja-JP" altLang="en-US" sz="2400" b="1" u="sng" dirty="0" smtClean="0">
                <a:solidFill>
                  <a:srgbClr val="FF0000"/>
                </a:solidFill>
                <a:latin typeface="+mn-ea"/>
              </a:rPr>
              <a:t>社会づくりの</a:t>
            </a:r>
            <a:r>
              <a:rPr lang="ja-JP" altLang="en-US" sz="2400" b="1" u="sng" dirty="0">
                <a:solidFill>
                  <a:srgbClr val="FF0000"/>
                </a:solidFill>
                <a:latin typeface="+mn-ea"/>
              </a:rPr>
              <a:t>観点から </a:t>
            </a:r>
            <a:r>
              <a:rPr lang="ja-JP" altLang="en-US" sz="2400" b="1" u="sng" dirty="0" smtClean="0">
                <a:solidFill>
                  <a:srgbClr val="FF0000"/>
                </a:solidFill>
                <a:latin typeface="+mn-ea"/>
              </a:rPr>
              <a:t>地球規模</a:t>
            </a:r>
            <a:r>
              <a:rPr lang="ja-JP" altLang="en-US" sz="2400" b="1" u="sng" dirty="0">
                <a:solidFill>
                  <a:srgbClr val="FF0000"/>
                </a:solidFill>
                <a:latin typeface="+mn-ea"/>
              </a:rPr>
              <a:t>の</a:t>
            </a:r>
            <a:r>
              <a:rPr lang="ja-JP" altLang="en-US" sz="2400" b="1" u="sng" dirty="0" smtClean="0">
                <a:solidFill>
                  <a:srgbClr val="FF0000"/>
                </a:solidFill>
                <a:latin typeface="+mn-ea"/>
              </a:rPr>
              <a:t>諸</a:t>
            </a:r>
            <a:endParaRPr lang="en-US" altLang="ja-JP" sz="2400" b="1" u="sng" dirty="0" smtClean="0">
              <a:solidFill>
                <a:srgbClr val="FF0000"/>
              </a:solidFill>
              <a:latin typeface="+mn-ea"/>
            </a:endParaRPr>
          </a:p>
          <a:p>
            <a:r>
              <a:rPr lang="ja-JP" altLang="en-US" sz="2400" b="1" dirty="0" smtClean="0">
                <a:latin typeface="+mn-ea"/>
              </a:rPr>
              <a:t>　</a:t>
            </a:r>
            <a:r>
              <a:rPr lang="ja-JP" altLang="en-US" sz="2400" b="1" u="sng" dirty="0" smtClean="0">
                <a:solidFill>
                  <a:srgbClr val="FF0000"/>
                </a:solidFill>
                <a:latin typeface="+mn-ea"/>
              </a:rPr>
              <a:t>課題</a:t>
            </a:r>
            <a:r>
              <a:rPr lang="ja-JP" altLang="en-US" sz="2400" b="1" u="sng" dirty="0">
                <a:solidFill>
                  <a:srgbClr val="FF0000"/>
                </a:solidFill>
                <a:latin typeface="+mn-ea"/>
              </a:rPr>
              <a:t>や地域課題を解決しようとする態度</a:t>
            </a:r>
            <a:r>
              <a:rPr lang="ja-JP" altLang="en-US" sz="2400" dirty="0" smtClean="0">
                <a:latin typeface="+mn-ea"/>
              </a:rPr>
              <a:t>など、</a:t>
            </a:r>
            <a:r>
              <a:rPr lang="ja-JP" altLang="en-US" sz="2400" b="1" u="sng" dirty="0" smtClean="0">
                <a:solidFill>
                  <a:srgbClr val="FF0000"/>
                </a:solidFill>
                <a:latin typeface="+mn-ea"/>
              </a:rPr>
              <a:t>国家</a:t>
            </a:r>
            <a:r>
              <a:rPr lang="ja-JP" altLang="en-US" sz="2400" b="1" u="sng" dirty="0">
                <a:solidFill>
                  <a:srgbClr val="FF0000"/>
                </a:solidFill>
                <a:latin typeface="+mn-ea"/>
              </a:rPr>
              <a:t>及び</a:t>
            </a:r>
            <a:r>
              <a:rPr lang="ja-JP" altLang="en-US" sz="2400" b="1" u="sng" dirty="0" smtClean="0">
                <a:solidFill>
                  <a:srgbClr val="FF0000"/>
                </a:solidFill>
                <a:latin typeface="+mn-ea"/>
              </a:rPr>
              <a:t>社会の形成者</a:t>
            </a:r>
            <a:endParaRPr lang="en-US" altLang="ja-JP" sz="2400" b="1" u="sng" dirty="0" smtClean="0">
              <a:solidFill>
                <a:srgbClr val="FF0000"/>
              </a:solidFill>
              <a:latin typeface="+mn-ea"/>
            </a:endParaRPr>
          </a:p>
          <a:p>
            <a:r>
              <a:rPr lang="ja-JP" altLang="en-US" sz="2400" b="1" dirty="0" smtClean="0">
                <a:latin typeface="+mn-ea"/>
              </a:rPr>
              <a:t>　</a:t>
            </a:r>
            <a:r>
              <a:rPr lang="ja-JP" altLang="en-US" sz="2400" b="1" u="sng" dirty="0" smtClean="0">
                <a:solidFill>
                  <a:srgbClr val="FF0000"/>
                </a:solidFill>
                <a:latin typeface="+mn-ea"/>
              </a:rPr>
              <a:t>と</a:t>
            </a:r>
            <a:r>
              <a:rPr lang="ja-JP" altLang="en-US" sz="2400" b="1" u="sng" dirty="0">
                <a:solidFill>
                  <a:srgbClr val="FF0000"/>
                </a:solidFill>
                <a:latin typeface="+mn-ea"/>
              </a:rPr>
              <a:t>して必要な資質・能力を育んでいくことが求められる</a:t>
            </a:r>
            <a:r>
              <a:rPr lang="ja-JP" altLang="en-US" sz="2400" dirty="0">
                <a:latin typeface="+mn-ea"/>
              </a:rPr>
              <a:t>。</a:t>
            </a:r>
          </a:p>
        </p:txBody>
      </p:sp>
      <p:sp>
        <p:nvSpPr>
          <p:cNvPr id="7" name="テキスト ボックス 6">
            <a:extLst>
              <a:ext uri="{FF2B5EF4-FFF2-40B4-BE49-F238E27FC236}">
                <a16:creationId xmlns:a16="http://schemas.microsoft.com/office/drawing/2014/main" id="{091E6639-F11A-4FE6-AB95-00074402CE15}"/>
              </a:ext>
            </a:extLst>
          </p:cNvPr>
          <p:cNvSpPr txBox="1"/>
          <p:nvPr/>
        </p:nvSpPr>
        <p:spPr>
          <a:xfrm>
            <a:off x="1689316" y="2015988"/>
            <a:ext cx="10295383" cy="1077218"/>
          </a:xfrm>
          <a:prstGeom prst="rect">
            <a:avLst/>
          </a:prstGeom>
          <a:solidFill>
            <a:srgbClr val="002060"/>
          </a:solidFill>
        </p:spPr>
        <p:txBody>
          <a:bodyPr wrap="square" rtlCol="0">
            <a:spAutoFit/>
          </a:bodyPr>
          <a:lstStyle/>
          <a:p>
            <a:r>
              <a:rPr lang="ja-JP" altLang="en-US" sz="3200" b="1" dirty="0" smtClean="0">
                <a:solidFill>
                  <a:srgbClr val="FFFF00"/>
                </a:solidFill>
              </a:rPr>
              <a:t>「</a:t>
            </a:r>
            <a:r>
              <a:rPr lang="ja-JP" altLang="en-US" sz="3200" b="1" u="sng" dirty="0">
                <a:solidFill>
                  <a:srgbClr val="FF0000"/>
                </a:solidFill>
                <a:latin typeface="+mn-ea"/>
              </a:rPr>
              <a:t>持続可能な社会づくり</a:t>
            </a:r>
            <a:r>
              <a:rPr lang="ja-JP" altLang="en-US" sz="3200" b="1" dirty="0">
                <a:solidFill>
                  <a:srgbClr val="FFFF00"/>
                </a:solidFill>
                <a:latin typeface="+mn-ea"/>
              </a:rPr>
              <a:t>の観点から </a:t>
            </a:r>
            <a:r>
              <a:rPr lang="ja-JP" altLang="en-US" sz="3200" b="1" dirty="0" smtClean="0">
                <a:solidFill>
                  <a:srgbClr val="FFFF00"/>
                </a:solidFill>
                <a:latin typeface="+mn-ea"/>
              </a:rPr>
              <a:t>地球規模</a:t>
            </a:r>
            <a:r>
              <a:rPr lang="ja-JP" altLang="en-US" sz="3200" b="1" dirty="0">
                <a:solidFill>
                  <a:srgbClr val="FFFF00"/>
                </a:solidFill>
                <a:latin typeface="+mn-ea"/>
              </a:rPr>
              <a:t>の</a:t>
            </a:r>
            <a:r>
              <a:rPr lang="ja-JP" altLang="en-US" sz="3200" b="1" dirty="0" smtClean="0">
                <a:solidFill>
                  <a:srgbClr val="FFFF00"/>
                </a:solidFill>
                <a:latin typeface="+mn-ea"/>
              </a:rPr>
              <a:t>諸課題</a:t>
            </a:r>
            <a:endParaRPr lang="en-US" altLang="ja-JP" sz="3200" b="1" dirty="0" smtClean="0">
              <a:solidFill>
                <a:srgbClr val="FFFF00"/>
              </a:solidFill>
              <a:latin typeface="+mn-ea"/>
            </a:endParaRPr>
          </a:p>
          <a:p>
            <a:r>
              <a:rPr lang="ja-JP" altLang="en-US" sz="3200" b="1" dirty="0" smtClean="0">
                <a:solidFill>
                  <a:srgbClr val="FFFF00"/>
                </a:solidFill>
                <a:latin typeface="+mn-ea"/>
              </a:rPr>
              <a:t>　や</a:t>
            </a:r>
            <a:r>
              <a:rPr lang="ja-JP" altLang="en-US" sz="3200" b="1" u="sng" dirty="0">
                <a:solidFill>
                  <a:srgbClr val="FF0000"/>
                </a:solidFill>
                <a:latin typeface="+mn-ea"/>
              </a:rPr>
              <a:t>地域課題を解決</a:t>
            </a:r>
            <a:r>
              <a:rPr lang="ja-JP" altLang="en-US" sz="3200" b="1" dirty="0">
                <a:solidFill>
                  <a:srgbClr val="FFFF00"/>
                </a:solidFill>
                <a:latin typeface="+mn-ea"/>
              </a:rPr>
              <a:t>しようとする態度</a:t>
            </a:r>
            <a:r>
              <a:rPr lang="ja-JP" altLang="en-US" sz="3200" b="1" dirty="0" smtClean="0">
                <a:solidFill>
                  <a:srgbClr val="FFFF00"/>
                </a:solidFill>
              </a:rPr>
              <a:t>」</a:t>
            </a:r>
            <a:endParaRPr lang="en-US" altLang="ja-JP" sz="3200" b="1" dirty="0">
              <a:solidFill>
                <a:srgbClr val="FFFF00"/>
              </a:solidFill>
            </a:endParaRPr>
          </a:p>
        </p:txBody>
      </p:sp>
      <p:sp>
        <p:nvSpPr>
          <p:cNvPr id="9" name="テキスト ボックス 8">
            <a:extLst>
              <a:ext uri="{FF2B5EF4-FFF2-40B4-BE49-F238E27FC236}">
                <a16:creationId xmlns:a16="http://schemas.microsoft.com/office/drawing/2014/main" id="{091E6639-F11A-4FE6-AB95-00074402CE15}"/>
              </a:ext>
            </a:extLst>
          </p:cNvPr>
          <p:cNvSpPr txBox="1"/>
          <p:nvPr/>
        </p:nvSpPr>
        <p:spPr>
          <a:xfrm>
            <a:off x="1804682" y="1388830"/>
            <a:ext cx="10113516" cy="523220"/>
          </a:xfrm>
          <a:prstGeom prst="rect">
            <a:avLst/>
          </a:prstGeom>
          <a:noFill/>
        </p:spPr>
        <p:txBody>
          <a:bodyPr wrap="square" rtlCol="0">
            <a:spAutoFit/>
          </a:bodyPr>
          <a:lstStyle/>
          <a:p>
            <a:r>
              <a:rPr kumimoji="1" lang="ja-JP" altLang="en-US" sz="2800" dirty="0" smtClean="0">
                <a:latin typeface="+mj-ea"/>
                <a:ea typeface="+mj-ea"/>
              </a:rPr>
              <a:t>○　これからの時代に求められる資質・能力</a:t>
            </a:r>
            <a:endParaRPr kumimoji="1" lang="en-US" altLang="ja-JP" sz="2800" dirty="0">
              <a:latin typeface="+mj-ea"/>
              <a:ea typeface="+mj-ea"/>
            </a:endParaRPr>
          </a:p>
        </p:txBody>
      </p:sp>
      <p:sp>
        <p:nvSpPr>
          <p:cNvPr id="10" name="テキスト ボックス 9">
            <a:extLst>
              <a:ext uri="{FF2B5EF4-FFF2-40B4-BE49-F238E27FC236}">
                <a16:creationId xmlns:a16="http://schemas.microsoft.com/office/drawing/2014/main" id="{091E6639-F11A-4FE6-AB95-00074402CE15}"/>
              </a:ext>
            </a:extLst>
          </p:cNvPr>
          <p:cNvSpPr txBox="1"/>
          <p:nvPr/>
        </p:nvSpPr>
        <p:spPr>
          <a:xfrm>
            <a:off x="7137476" y="6052522"/>
            <a:ext cx="4780722" cy="338554"/>
          </a:xfrm>
          <a:prstGeom prst="rect">
            <a:avLst/>
          </a:prstGeom>
          <a:noFill/>
        </p:spPr>
        <p:txBody>
          <a:bodyPr wrap="square" rtlCol="0">
            <a:spAutoFit/>
          </a:bodyPr>
          <a:lstStyle/>
          <a:p>
            <a:r>
              <a:rPr kumimoji="1" lang="en-US" altLang="ja-JP" sz="1600" dirty="0" smtClean="0">
                <a:latin typeface="+mn-ea"/>
              </a:rPr>
              <a:t>※</a:t>
            </a:r>
            <a:r>
              <a:rPr kumimoji="1" lang="ja-JP" altLang="en-US" sz="1600" dirty="0" smtClean="0">
                <a:latin typeface="+mn-ea"/>
              </a:rPr>
              <a:t>平成</a:t>
            </a:r>
            <a:r>
              <a:rPr kumimoji="1" lang="en-US" altLang="ja-JP" sz="1600" dirty="0" smtClean="0">
                <a:latin typeface="+mn-ea"/>
              </a:rPr>
              <a:t>20</a:t>
            </a:r>
            <a:r>
              <a:rPr kumimoji="1" lang="ja-JP" altLang="en-US" sz="1600" dirty="0" err="1" smtClean="0">
                <a:latin typeface="+mn-ea"/>
              </a:rPr>
              <a:t>、</a:t>
            </a:r>
            <a:r>
              <a:rPr kumimoji="1" lang="en-US" altLang="ja-JP" sz="1600" dirty="0" smtClean="0">
                <a:latin typeface="+mn-ea"/>
              </a:rPr>
              <a:t>21</a:t>
            </a:r>
            <a:r>
              <a:rPr kumimoji="1" lang="ja-JP" altLang="en-US" sz="1600" dirty="0" smtClean="0">
                <a:latin typeface="+mn-ea"/>
              </a:rPr>
              <a:t>年改訂の学習指導要領における課題</a:t>
            </a:r>
            <a:endParaRPr kumimoji="1" lang="en-US" altLang="ja-JP" sz="1600" dirty="0" smtClean="0">
              <a:latin typeface="+mn-ea"/>
            </a:endParaRPr>
          </a:p>
        </p:txBody>
      </p:sp>
    </p:spTree>
    <p:extLst>
      <p:ext uri="{BB962C8B-B14F-4D97-AF65-F5344CB8AC3E}">
        <p14:creationId xmlns:p14="http://schemas.microsoft.com/office/powerpoint/2010/main" val="3297365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91E6639-F11A-4FE6-AB95-00074402CE15}"/>
              </a:ext>
            </a:extLst>
          </p:cNvPr>
          <p:cNvSpPr txBox="1"/>
          <p:nvPr/>
        </p:nvSpPr>
        <p:spPr>
          <a:xfrm>
            <a:off x="2023590" y="1208877"/>
            <a:ext cx="10168410" cy="1323439"/>
          </a:xfrm>
          <a:prstGeom prst="rect">
            <a:avLst/>
          </a:prstGeom>
          <a:noFill/>
        </p:spPr>
        <p:txBody>
          <a:bodyPr wrap="square" rtlCol="0">
            <a:spAutoFit/>
          </a:bodyPr>
          <a:lstStyle/>
          <a:p>
            <a:r>
              <a:rPr kumimoji="1" lang="en-US" altLang="ja-JP" sz="2400" b="1" dirty="0" smtClean="0">
                <a:latin typeface="+mn-ea"/>
              </a:rPr>
              <a:t>(3)</a:t>
            </a:r>
            <a:r>
              <a:rPr kumimoji="1" lang="ja-JP" altLang="en-US" sz="2400" b="1" dirty="0" smtClean="0">
                <a:latin typeface="+mn-ea"/>
              </a:rPr>
              <a:t>仮説３</a:t>
            </a:r>
            <a:endParaRPr kumimoji="1" lang="en-US" altLang="ja-JP" sz="2400" b="1" dirty="0" smtClean="0">
              <a:latin typeface="+mn-ea"/>
            </a:endParaRPr>
          </a:p>
          <a:p>
            <a:r>
              <a:rPr lang="ja-JP" altLang="en-US" sz="2800" b="1" dirty="0" smtClean="0">
                <a:solidFill>
                  <a:srgbClr val="FF0000"/>
                </a:solidFill>
                <a:latin typeface="+mn-ea"/>
              </a:rPr>
              <a:t>　</a:t>
            </a:r>
            <a:r>
              <a:rPr lang="ja-JP" altLang="en-US" sz="2800" b="1" dirty="0">
                <a:solidFill>
                  <a:srgbClr val="FF0000"/>
                </a:solidFill>
                <a:latin typeface="メイリオ" panose="020B0604030504040204" pitchFamily="50" charset="-128"/>
              </a:rPr>
              <a:t>段階的なプロセスによって質の高い課題を見出すこと</a:t>
            </a:r>
            <a:r>
              <a:rPr lang="ja-JP" altLang="en-US" sz="2800" b="1" dirty="0" smtClean="0">
                <a:solidFill>
                  <a:srgbClr val="FF0000"/>
                </a:solidFill>
                <a:latin typeface="メイリオ" panose="020B0604030504040204" pitchFamily="50" charset="-128"/>
              </a:rPr>
              <a:t>がで</a:t>
            </a:r>
            <a:endParaRPr lang="en-US" altLang="ja-JP" sz="2800" b="1" dirty="0" smtClean="0">
              <a:solidFill>
                <a:srgbClr val="FF0000"/>
              </a:solidFill>
              <a:latin typeface="メイリオ" panose="020B0604030504040204" pitchFamily="50" charset="-128"/>
            </a:endParaRPr>
          </a:p>
          <a:p>
            <a:r>
              <a:rPr lang="ja-JP" altLang="en-US" sz="2800" b="1" dirty="0" smtClean="0">
                <a:solidFill>
                  <a:srgbClr val="FF0000"/>
                </a:solidFill>
                <a:latin typeface="メイリオ" panose="020B0604030504040204" pitchFamily="50" charset="-128"/>
              </a:rPr>
              <a:t>きる</a:t>
            </a:r>
            <a:r>
              <a:rPr lang="ja-JP" altLang="en-US" sz="2800" b="1" dirty="0">
                <a:solidFill>
                  <a:srgbClr val="FF0000"/>
                </a:solidFill>
                <a:latin typeface="メイリオ" panose="020B0604030504040204" pitchFamily="50" charset="-128"/>
              </a:rPr>
              <a:t>はずである。</a:t>
            </a:r>
            <a:endParaRPr lang="en-US" altLang="ja-JP" sz="2400" dirty="0">
              <a:latin typeface="+mn-ea"/>
            </a:endParaRPr>
          </a:p>
        </p:txBody>
      </p:sp>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558226" y="681924"/>
            <a:ext cx="8596668" cy="759417"/>
          </a:xfrm>
        </p:spPr>
        <p:txBody>
          <a:bodyPr>
            <a:normAutofit/>
          </a:bodyPr>
          <a:lstStyle/>
          <a:p>
            <a:r>
              <a:rPr lang="ja-JP" altLang="en-US" b="1" dirty="0" smtClean="0">
                <a:solidFill>
                  <a:schemeClr val="tx1"/>
                </a:solidFill>
              </a:rPr>
              <a:t>６　研究授業の考察</a:t>
            </a:r>
            <a:endParaRPr lang="ja-JP" altLang="en-US" b="1" dirty="0">
              <a:solidFill>
                <a:schemeClr val="tx1"/>
              </a:solidFill>
            </a:endParaRPr>
          </a:p>
        </p:txBody>
      </p:sp>
      <p:sp>
        <p:nvSpPr>
          <p:cNvPr id="13" name="テキスト ボックス 12">
            <a:extLst>
              <a:ext uri="{FF2B5EF4-FFF2-40B4-BE49-F238E27FC236}">
                <a16:creationId xmlns:a16="http://schemas.microsoft.com/office/drawing/2014/main" id="{091E6639-F11A-4FE6-AB95-00074402CE15}"/>
              </a:ext>
            </a:extLst>
          </p:cNvPr>
          <p:cNvSpPr txBox="1"/>
          <p:nvPr/>
        </p:nvSpPr>
        <p:spPr>
          <a:xfrm>
            <a:off x="2155213" y="2688604"/>
            <a:ext cx="10168410" cy="461665"/>
          </a:xfrm>
          <a:prstGeom prst="rect">
            <a:avLst/>
          </a:prstGeom>
          <a:noFill/>
        </p:spPr>
        <p:txBody>
          <a:bodyPr wrap="square" rtlCol="0">
            <a:spAutoFit/>
          </a:bodyPr>
          <a:lstStyle/>
          <a:p>
            <a:r>
              <a:rPr kumimoji="1" lang="ja-JP" altLang="en-US" sz="2400" b="1" dirty="0" smtClean="0">
                <a:latin typeface="+mn-ea"/>
              </a:rPr>
              <a:t>●生徒の表現</a:t>
            </a:r>
            <a:endParaRPr lang="en-US" altLang="ja-JP" sz="2400" dirty="0" smtClean="0">
              <a:latin typeface="+mn-ea"/>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71" y="3317706"/>
            <a:ext cx="6438900" cy="1247775"/>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71" y="5026634"/>
            <a:ext cx="6686550" cy="127635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5744" y="2374731"/>
            <a:ext cx="5086350" cy="4381500"/>
          </a:xfrm>
          <a:prstGeom prst="rect">
            <a:avLst/>
          </a:prstGeom>
        </p:spPr>
      </p:pic>
      <p:sp>
        <p:nvSpPr>
          <p:cNvPr id="6" name="楕円 5"/>
          <p:cNvSpPr/>
          <p:nvPr/>
        </p:nvSpPr>
        <p:spPr>
          <a:xfrm>
            <a:off x="2646364" y="3204854"/>
            <a:ext cx="1299410" cy="12477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
        <p:nvSpPr>
          <p:cNvPr id="14" name="楕円 13"/>
          <p:cNvSpPr/>
          <p:nvPr/>
        </p:nvSpPr>
        <p:spPr>
          <a:xfrm>
            <a:off x="2787316" y="4974356"/>
            <a:ext cx="1299410" cy="12477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
        <p:nvSpPr>
          <p:cNvPr id="15" name="楕円 14"/>
          <p:cNvSpPr/>
          <p:nvPr/>
        </p:nvSpPr>
        <p:spPr>
          <a:xfrm>
            <a:off x="7118640" y="4012602"/>
            <a:ext cx="2214273" cy="12477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
        <p:nvSpPr>
          <p:cNvPr id="16" name="楕円 15"/>
          <p:cNvSpPr/>
          <p:nvPr/>
        </p:nvSpPr>
        <p:spPr>
          <a:xfrm>
            <a:off x="9505189" y="4012601"/>
            <a:ext cx="1299410" cy="12477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
        <p:nvSpPr>
          <p:cNvPr id="17" name="楕円 16"/>
          <p:cNvSpPr/>
          <p:nvPr/>
        </p:nvSpPr>
        <p:spPr>
          <a:xfrm>
            <a:off x="4122339" y="3149757"/>
            <a:ext cx="1299410" cy="124777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
        <p:nvSpPr>
          <p:cNvPr id="18" name="楕円 17"/>
          <p:cNvSpPr/>
          <p:nvPr/>
        </p:nvSpPr>
        <p:spPr>
          <a:xfrm>
            <a:off x="4263291" y="4919259"/>
            <a:ext cx="1299410" cy="124777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
        <p:nvSpPr>
          <p:cNvPr id="19" name="楕円 18"/>
          <p:cNvSpPr/>
          <p:nvPr/>
        </p:nvSpPr>
        <p:spPr>
          <a:xfrm>
            <a:off x="7192738" y="5384416"/>
            <a:ext cx="2214273" cy="1442823"/>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
        <p:nvSpPr>
          <p:cNvPr id="20" name="楕円 19"/>
          <p:cNvSpPr/>
          <p:nvPr/>
        </p:nvSpPr>
        <p:spPr>
          <a:xfrm>
            <a:off x="9579287" y="5384415"/>
            <a:ext cx="1299410" cy="124777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bg1"/>
              </a:solidFill>
              <a:latin typeface="+mn-ea"/>
            </a:endParaRPr>
          </a:p>
        </p:txBody>
      </p:sp>
    </p:spTree>
    <p:extLst>
      <p:ext uri="{BB962C8B-B14F-4D97-AF65-F5344CB8AC3E}">
        <p14:creationId xmlns:p14="http://schemas.microsoft.com/office/powerpoint/2010/main" val="57506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14" grpId="0" animBg="1"/>
      <p:bldP spid="15" grpId="0" animBg="1"/>
      <p:bldP spid="16" grpId="0" animBg="1"/>
      <p:bldP spid="17" grpId="0" animBg="1"/>
      <p:bldP spid="18"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7">
            <a:extLst>
              <a:ext uri="{FF2B5EF4-FFF2-40B4-BE49-F238E27FC236}">
                <a16:creationId xmlns:a16="http://schemas.microsoft.com/office/drawing/2014/main" id="{E7DE078A-8C7A-4B2F-A262-2496C2061A56}"/>
              </a:ext>
            </a:extLst>
          </p:cNvPr>
          <p:cNvSpPr txBox="1">
            <a:spLocks/>
          </p:cNvSpPr>
          <p:nvPr/>
        </p:nvSpPr>
        <p:spPr>
          <a:xfrm>
            <a:off x="1558226" y="681924"/>
            <a:ext cx="8596668" cy="759417"/>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smtClean="0">
                <a:solidFill>
                  <a:schemeClr val="tx1"/>
                </a:solidFill>
              </a:rPr>
              <a:t>７　まとめ</a:t>
            </a:r>
            <a:endParaRPr lang="ja-JP" altLang="en-US" b="1" dirty="0">
              <a:solidFill>
                <a:schemeClr val="tx1"/>
              </a:solidFill>
            </a:endParaRPr>
          </a:p>
        </p:txBody>
      </p:sp>
      <p:sp>
        <p:nvSpPr>
          <p:cNvPr id="6" name="テキスト ボックス 5">
            <a:extLst>
              <a:ext uri="{FF2B5EF4-FFF2-40B4-BE49-F238E27FC236}">
                <a16:creationId xmlns:a16="http://schemas.microsoft.com/office/drawing/2014/main" id="{091E6639-F11A-4FE6-AB95-00074402CE15}"/>
              </a:ext>
            </a:extLst>
          </p:cNvPr>
          <p:cNvSpPr txBox="1"/>
          <p:nvPr/>
        </p:nvSpPr>
        <p:spPr>
          <a:xfrm>
            <a:off x="1373608" y="1368373"/>
            <a:ext cx="10544589" cy="1200329"/>
          </a:xfrm>
          <a:prstGeom prst="rect">
            <a:avLst/>
          </a:prstGeom>
          <a:solidFill>
            <a:srgbClr val="002060"/>
          </a:solidFill>
        </p:spPr>
        <p:txBody>
          <a:bodyPr wrap="square" rtlCol="0">
            <a:spAutoFit/>
          </a:bodyPr>
          <a:lstStyle/>
          <a:p>
            <a:r>
              <a:rPr kumimoji="1" lang="ja-JP" altLang="en-US" sz="2400" b="1" dirty="0" smtClean="0">
                <a:solidFill>
                  <a:srgbClr val="FFFF00"/>
                </a:solidFill>
              </a:rPr>
              <a:t>●　中</a:t>
            </a:r>
            <a:r>
              <a:rPr lang="ja-JP" altLang="en-US" sz="2400" b="1" dirty="0" smtClean="0">
                <a:solidFill>
                  <a:srgbClr val="FFFF00"/>
                </a:solidFill>
                <a:latin typeface="+mj-ea"/>
              </a:rPr>
              <a:t>単元</a:t>
            </a:r>
            <a:r>
              <a:rPr lang="en-US" altLang="ja-JP" sz="2400" b="1" dirty="0" smtClean="0">
                <a:solidFill>
                  <a:srgbClr val="FFFF00"/>
                </a:solidFill>
                <a:latin typeface="+mj-ea"/>
              </a:rPr>
              <a:t>C</a:t>
            </a:r>
            <a:r>
              <a:rPr lang="ja-JP" altLang="en-US" sz="2400" b="1" dirty="0" smtClean="0">
                <a:solidFill>
                  <a:srgbClr val="FFFF00"/>
                </a:solidFill>
                <a:latin typeface="+mj-ea"/>
              </a:rPr>
              <a:t>⑵「</a:t>
            </a:r>
            <a:r>
              <a:rPr lang="ja-JP" altLang="en-US" sz="2400" b="1" dirty="0">
                <a:solidFill>
                  <a:srgbClr val="FFFF00"/>
                </a:solidFill>
                <a:latin typeface="+mj-ea"/>
              </a:rPr>
              <a:t>生活圏の調査と地域の展望」において</a:t>
            </a:r>
            <a:r>
              <a:rPr lang="ja-JP" altLang="en-US" sz="2400" b="1" dirty="0" smtClean="0">
                <a:solidFill>
                  <a:srgbClr val="FFFF00"/>
                </a:solidFill>
                <a:latin typeface="+mj-ea"/>
              </a:rPr>
              <a:t>、学習者</a:t>
            </a:r>
            <a:r>
              <a:rPr lang="ja-JP" altLang="en-US" sz="2400" b="1" dirty="0">
                <a:solidFill>
                  <a:srgbClr val="FFFF00"/>
                </a:solidFill>
                <a:latin typeface="+mj-ea"/>
              </a:rPr>
              <a:t>が</a:t>
            </a:r>
            <a:r>
              <a:rPr lang="ja-JP" altLang="en-US" sz="2400" b="1" dirty="0" smtClean="0">
                <a:solidFill>
                  <a:srgbClr val="FFFF00"/>
                </a:solidFill>
                <a:latin typeface="+mj-ea"/>
              </a:rPr>
              <a:t>、</a:t>
            </a:r>
            <a:r>
              <a:rPr lang="ja-JP" altLang="en-US" sz="2400" b="1" u="sng" dirty="0" smtClean="0">
                <a:solidFill>
                  <a:srgbClr val="FF0000"/>
                </a:solidFill>
                <a:latin typeface="+mj-ea"/>
              </a:rPr>
              <a:t>より質</a:t>
            </a:r>
            <a:endParaRPr lang="en-US" altLang="ja-JP" sz="2400" b="1" u="sng" dirty="0" smtClean="0">
              <a:solidFill>
                <a:srgbClr val="FF0000"/>
              </a:solidFill>
              <a:latin typeface="+mj-ea"/>
            </a:endParaRPr>
          </a:p>
          <a:p>
            <a:r>
              <a:rPr lang="ja-JP" altLang="en-US" sz="2400" b="1" dirty="0" smtClean="0">
                <a:solidFill>
                  <a:srgbClr val="FF0000"/>
                </a:solidFill>
                <a:latin typeface="+mj-ea"/>
              </a:rPr>
              <a:t>　</a:t>
            </a:r>
            <a:r>
              <a:rPr lang="ja-JP" altLang="en-US" sz="2400" b="1" u="sng" dirty="0" smtClean="0">
                <a:solidFill>
                  <a:srgbClr val="FF0000"/>
                </a:solidFill>
                <a:latin typeface="+mj-ea"/>
              </a:rPr>
              <a:t>の</a:t>
            </a:r>
            <a:r>
              <a:rPr lang="ja-JP" altLang="en-US" sz="2400" b="1" u="sng" dirty="0">
                <a:solidFill>
                  <a:srgbClr val="FF0000"/>
                </a:solidFill>
                <a:latin typeface="+mj-ea"/>
              </a:rPr>
              <a:t>高い課題を見出すためにはどの</a:t>
            </a:r>
            <a:r>
              <a:rPr lang="ja-JP" altLang="en-US" sz="2400" b="1" u="sng" dirty="0" smtClean="0">
                <a:solidFill>
                  <a:srgbClr val="FF0000"/>
                </a:solidFill>
                <a:latin typeface="+mj-ea"/>
              </a:rPr>
              <a:t>ような</a:t>
            </a:r>
            <a:r>
              <a:rPr lang="ja-JP" altLang="en-US" sz="2400" b="1" u="sng" dirty="0">
                <a:solidFill>
                  <a:srgbClr val="FF0000"/>
                </a:solidFill>
                <a:latin typeface="+mj-ea"/>
              </a:rPr>
              <a:t>アプローチが必要と</a:t>
            </a:r>
            <a:r>
              <a:rPr lang="ja-JP" altLang="en-US" sz="2400" b="1" u="sng" dirty="0" smtClean="0">
                <a:solidFill>
                  <a:srgbClr val="FF0000"/>
                </a:solidFill>
                <a:latin typeface="+mj-ea"/>
              </a:rPr>
              <a:t>なるか</a:t>
            </a:r>
            <a:r>
              <a:rPr lang="ja-JP" altLang="en-US" sz="2400" b="1" dirty="0" smtClean="0">
                <a:solidFill>
                  <a:srgbClr val="FFFF00"/>
                </a:solidFill>
              </a:rPr>
              <a:t>、と</a:t>
            </a:r>
            <a:endParaRPr lang="en-US" altLang="ja-JP" sz="2400" b="1" dirty="0" smtClean="0">
              <a:solidFill>
                <a:srgbClr val="FFFF00"/>
              </a:solidFill>
            </a:endParaRPr>
          </a:p>
          <a:p>
            <a:r>
              <a:rPr lang="ja-JP" altLang="en-US" sz="2400" b="1" dirty="0" smtClean="0">
                <a:solidFill>
                  <a:srgbClr val="FFFF00"/>
                </a:solidFill>
              </a:rPr>
              <a:t>　いう視点</a:t>
            </a:r>
            <a:r>
              <a:rPr lang="ja-JP" altLang="en-US" sz="2400" b="1" dirty="0">
                <a:solidFill>
                  <a:srgbClr val="FFFF00"/>
                </a:solidFill>
              </a:rPr>
              <a:t>での</a:t>
            </a:r>
            <a:r>
              <a:rPr lang="ja-JP" altLang="en-US" sz="2400" b="1" dirty="0" smtClean="0">
                <a:solidFill>
                  <a:srgbClr val="FFFF00"/>
                </a:solidFill>
              </a:rPr>
              <a:t>授業改善</a:t>
            </a:r>
            <a:r>
              <a:rPr lang="ja-JP" altLang="en-US" sz="2400" b="1" dirty="0">
                <a:solidFill>
                  <a:srgbClr val="FFFF00"/>
                </a:solidFill>
              </a:rPr>
              <a:t>を推進する。</a:t>
            </a:r>
            <a:endParaRPr lang="en-US" altLang="ja-JP" sz="2400" b="1" dirty="0">
              <a:solidFill>
                <a:srgbClr val="FFFF00"/>
              </a:solidFill>
            </a:endParaRPr>
          </a:p>
        </p:txBody>
      </p:sp>
      <p:sp>
        <p:nvSpPr>
          <p:cNvPr id="7" name="正方形/長方形 6"/>
          <p:cNvSpPr/>
          <p:nvPr/>
        </p:nvSpPr>
        <p:spPr>
          <a:xfrm>
            <a:off x="1373608" y="2687149"/>
            <a:ext cx="10544589" cy="3416320"/>
          </a:xfrm>
          <a:prstGeom prst="rect">
            <a:avLst/>
          </a:prstGeom>
          <a:solidFill>
            <a:schemeClr val="accent1">
              <a:lumMod val="20000"/>
              <a:lumOff val="80000"/>
            </a:schemeClr>
          </a:solidFill>
        </p:spPr>
        <p:txBody>
          <a:bodyPr wrap="square">
            <a:spAutoFit/>
          </a:bodyPr>
          <a:lstStyle/>
          <a:p>
            <a:r>
              <a:rPr lang="ja-JP" altLang="en-US" sz="2400" dirty="0" smtClean="0">
                <a:latin typeface="+mn-ea"/>
              </a:rPr>
              <a:t>○</a:t>
            </a:r>
            <a:r>
              <a:rPr lang="ja-JP" altLang="en-US" sz="2400" b="1" dirty="0" smtClean="0">
                <a:solidFill>
                  <a:srgbClr val="FF0000"/>
                </a:solidFill>
                <a:latin typeface="+mj-ea"/>
              </a:rPr>
              <a:t>「学習者</a:t>
            </a:r>
            <a:r>
              <a:rPr lang="ja-JP" altLang="en-US" sz="2400" b="1" dirty="0">
                <a:solidFill>
                  <a:srgbClr val="FF0000"/>
                </a:solidFill>
                <a:latin typeface="+mj-ea"/>
              </a:rPr>
              <a:t>が、より</a:t>
            </a:r>
            <a:r>
              <a:rPr lang="ja-JP" altLang="en-US" sz="2400" b="1" dirty="0" smtClean="0">
                <a:solidFill>
                  <a:srgbClr val="FF0000"/>
                </a:solidFill>
                <a:latin typeface="+mj-ea"/>
              </a:rPr>
              <a:t>質の</a:t>
            </a:r>
            <a:r>
              <a:rPr lang="ja-JP" altLang="en-US" sz="2400" b="1" dirty="0">
                <a:solidFill>
                  <a:srgbClr val="FF0000"/>
                </a:solidFill>
                <a:latin typeface="+mj-ea"/>
              </a:rPr>
              <a:t>高い課題を</a:t>
            </a:r>
            <a:r>
              <a:rPr lang="ja-JP" altLang="en-US" sz="2400" b="1" dirty="0" smtClean="0">
                <a:solidFill>
                  <a:srgbClr val="FF0000"/>
                </a:solidFill>
                <a:latin typeface="+mj-ea"/>
              </a:rPr>
              <a:t>見出す</a:t>
            </a:r>
            <a:r>
              <a:rPr lang="ja-JP" altLang="en-US" sz="2400" b="1" dirty="0" smtClean="0">
                <a:solidFill>
                  <a:srgbClr val="FF0000"/>
                </a:solidFill>
                <a:latin typeface="+mn-ea"/>
              </a:rPr>
              <a:t>ための授業」についての一考察</a:t>
            </a:r>
            <a:endParaRPr lang="en-US" altLang="ja-JP" sz="2400" b="1" dirty="0">
              <a:solidFill>
                <a:srgbClr val="FF0000"/>
              </a:solidFill>
              <a:latin typeface="+mn-ea"/>
            </a:endParaRPr>
          </a:p>
          <a:p>
            <a:r>
              <a:rPr lang="ja-JP" altLang="en-US" sz="2400" dirty="0" smtClean="0">
                <a:latin typeface="メイリオ" panose="020B0604030504040204" pitchFamily="50" charset="-128"/>
              </a:rPr>
              <a:t>１　学習者</a:t>
            </a:r>
            <a:r>
              <a:rPr lang="ja-JP" altLang="en-US" sz="2400" dirty="0">
                <a:latin typeface="メイリオ" panose="020B0604030504040204" pitchFamily="50" charset="-128"/>
              </a:rPr>
              <a:t>がスムーズに課題を見出す</a:t>
            </a:r>
            <a:r>
              <a:rPr lang="ja-JP" altLang="en-US" sz="2400" dirty="0" smtClean="0">
                <a:latin typeface="メイリオ" panose="020B0604030504040204" pitchFamily="50" charset="-128"/>
              </a:rPr>
              <a:t>ことができるよう、</a:t>
            </a:r>
            <a:r>
              <a:rPr lang="ja-JP" altLang="en-US" sz="2400" b="1" u="sng" dirty="0" smtClean="0">
                <a:latin typeface="メイリオ" panose="020B0604030504040204" pitchFamily="50" charset="-128"/>
              </a:rPr>
              <a:t>年間</a:t>
            </a:r>
            <a:r>
              <a:rPr lang="ja-JP" altLang="en-US" sz="2400" b="1" u="sng" dirty="0">
                <a:latin typeface="メイリオ" panose="020B0604030504040204" pitchFamily="50" charset="-128"/>
              </a:rPr>
              <a:t>を</a:t>
            </a:r>
            <a:r>
              <a:rPr lang="ja-JP" altLang="en-US" sz="2400" b="1" u="sng" dirty="0" smtClean="0">
                <a:latin typeface="メイリオ" panose="020B0604030504040204" pitchFamily="50" charset="-128"/>
              </a:rPr>
              <a:t>通して</a:t>
            </a:r>
            <a:endParaRPr lang="en-US" altLang="ja-JP" sz="2400" b="1" u="sng" dirty="0" smtClean="0">
              <a:latin typeface="メイリオ" panose="020B0604030504040204" pitchFamily="50" charset="-128"/>
            </a:endParaRPr>
          </a:p>
          <a:p>
            <a:r>
              <a:rPr lang="ja-JP" altLang="en-US" sz="2400" b="1" dirty="0" smtClean="0">
                <a:latin typeface="メイリオ" panose="020B0604030504040204" pitchFamily="50" charset="-128"/>
              </a:rPr>
              <a:t>　</a:t>
            </a:r>
            <a:r>
              <a:rPr lang="ja-JP" altLang="en-US" sz="2400" b="1" u="sng" dirty="0" smtClean="0">
                <a:latin typeface="メイリオ" panose="020B0604030504040204" pitchFamily="50" charset="-128"/>
              </a:rPr>
              <a:t>「</a:t>
            </a:r>
            <a:r>
              <a:rPr lang="ja-JP" altLang="en-US" sz="2400" b="1" u="sng" dirty="0">
                <a:latin typeface="メイリオ" panose="020B0604030504040204" pitchFamily="50" charset="-128"/>
              </a:rPr>
              <a:t>問い</a:t>
            </a:r>
            <a:r>
              <a:rPr lang="ja-JP" altLang="en-US" sz="2400" b="1" u="sng" dirty="0" smtClean="0">
                <a:latin typeface="メイリオ" panose="020B0604030504040204" pitchFamily="50" charset="-128"/>
              </a:rPr>
              <a:t>」を提示する</a:t>
            </a:r>
            <a:r>
              <a:rPr lang="ja-JP" altLang="en-US" sz="2400" dirty="0" smtClean="0">
                <a:latin typeface="メイリオ" panose="020B0604030504040204" pitchFamily="50" charset="-128"/>
              </a:rPr>
              <a:t>。</a:t>
            </a:r>
            <a:endParaRPr lang="en-US" altLang="ja-JP" sz="2400" dirty="0">
              <a:latin typeface="メイリオ" panose="020B0604030504040204" pitchFamily="50" charset="-128"/>
            </a:endParaRPr>
          </a:p>
          <a:p>
            <a:r>
              <a:rPr lang="ja-JP" altLang="en-US" sz="2400" dirty="0" smtClean="0">
                <a:latin typeface="メイリオ" panose="020B0604030504040204" pitchFamily="50" charset="-128"/>
              </a:rPr>
              <a:t>２　学習者が</a:t>
            </a:r>
            <a:r>
              <a:rPr lang="ja-JP" altLang="en-US" sz="2400" dirty="0">
                <a:latin typeface="メイリオ" panose="020B0604030504040204" pitchFamily="50" charset="-128"/>
              </a:rPr>
              <a:t>見通しを持ちながら課題</a:t>
            </a:r>
            <a:r>
              <a:rPr lang="ja-JP" altLang="en-US" sz="2400" dirty="0" smtClean="0">
                <a:latin typeface="メイリオ" panose="020B0604030504040204" pitchFamily="50" charset="-128"/>
              </a:rPr>
              <a:t>を</a:t>
            </a:r>
            <a:r>
              <a:rPr lang="ja-JP" altLang="en-US" sz="2400" dirty="0">
                <a:latin typeface="メイリオ" panose="020B0604030504040204" pitchFamily="50" charset="-128"/>
              </a:rPr>
              <a:t>見出すことができるよう、</a:t>
            </a:r>
            <a:r>
              <a:rPr lang="ja-JP" altLang="en-US" sz="2400" b="1" u="sng" dirty="0" smtClean="0">
                <a:latin typeface="メイリオ" panose="020B0604030504040204" pitchFamily="50" charset="-128"/>
              </a:rPr>
              <a:t>事前に</a:t>
            </a:r>
            <a:endParaRPr lang="en-US" altLang="ja-JP" sz="2400" b="1" u="sng" dirty="0" smtClean="0">
              <a:latin typeface="メイリオ" panose="020B0604030504040204" pitchFamily="50" charset="-128"/>
            </a:endParaRPr>
          </a:p>
          <a:p>
            <a:r>
              <a:rPr lang="ja-JP" altLang="en-US" sz="2400" b="1" dirty="0" smtClean="0">
                <a:latin typeface="メイリオ" panose="020B0604030504040204" pitchFamily="50" charset="-128"/>
              </a:rPr>
              <a:t>　</a:t>
            </a:r>
            <a:r>
              <a:rPr lang="ja-JP" altLang="en-US" sz="2400" b="1" u="sng" dirty="0" smtClean="0">
                <a:latin typeface="メイリオ" panose="020B0604030504040204" pitchFamily="50" charset="-128"/>
              </a:rPr>
              <a:t>「</a:t>
            </a:r>
            <a:r>
              <a:rPr lang="ja-JP" altLang="en-US" sz="2400" b="1" u="sng" dirty="0">
                <a:latin typeface="メイリオ" panose="020B0604030504040204" pitchFamily="50" charset="-128"/>
              </a:rPr>
              <a:t>プチ探究」を実施</a:t>
            </a:r>
            <a:r>
              <a:rPr lang="ja-JP" altLang="en-US" sz="2400" b="1" u="sng" dirty="0" smtClean="0">
                <a:latin typeface="メイリオ" panose="020B0604030504040204" pitchFamily="50" charset="-128"/>
              </a:rPr>
              <a:t>する</a:t>
            </a:r>
            <a:r>
              <a:rPr lang="ja-JP" altLang="en-US" sz="2400" dirty="0" smtClean="0">
                <a:latin typeface="メイリオ" panose="020B0604030504040204" pitchFamily="50" charset="-128"/>
              </a:rPr>
              <a:t>。</a:t>
            </a:r>
            <a:endParaRPr lang="en-US" altLang="ja-JP" sz="2400" dirty="0">
              <a:latin typeface="メイリオ" panose="020B0604030504040204" pitchFamily="50" charset="-128"/>
            </a:endParaRPr>
          </a:p>
          <a:p>
            <a:r>
              <a:rPr lang="ja-JP" altLang="en-US" sz="2400" dirty="0" smtClean="0"/>
              <a:t>３　</a:t>
            </a:r>
            <a:r>
              <a:rPr lang="ja-JP" altLang="en-US" sz="2400" dirty="0" smtClean="0">
                <a:latin typeface="メイリオ" panose="020B0604030504040204" pitchFamily="50" charset="-128"/>
              </a:rPr>
              <a:t>学習者が質の高い課題</a:t>
            </a:r>
            <a:r>
              <a:rPr lang="ja-JP" altLang="en-US" sz="2400" dirty="0">
                <a:latin typeface="メイリオ" panose="020B0604030504040204" pitchFamily="50" charset="-128"/>
              </a:rPr>
              <a:t>を見出すことができるよう</a:t>
            </a:r>
            <a:r>
              <a:rPr lang="ja-JP" altLang="en-US" sz="2400" dirty="0" smtClean="0">
                <a:latin typeface="メイリオ" panose="020B0604030504040204" pitchFamily="50" charset="-128"/>
              </a:rPr>
              <a:t>、</a:t>
            </a:r>
            <a:r>
              <a:rPr lang="ja-JP" altLang="en-US" sz="2400" b="1" u="sng" dirty="0" smtClean="0">
                <a:latin typeface="メイリオ" panose="020B0604030504040204" pitchFamily="50" charset="-128"/>
              </a:rPr>
              <a:t>３</a:t>
            </a:r>
            <a:r>
              <a:rPr lang="ja-JP" altLang="en-US" sz="2400" b="1" u="sng" dirty="0">
                <a:latin typeface="メイリオ" panose="020B0604030504040204" pitchFamily="50" charset="-128"/>
              </a:rPr>
              <a:t>段階の課題</a:t>
            </a:r>
            <a:r>
              <a:rPr lang="ja-JP" altLang="en-US" sz="2400" b="1" u="sng" dirty="0" smtClean="0">
                <a:latin typeface="メイリオ" panose="020B0604030504040204" pitchFamily="50" charset="-128"/>
              </a:rPr>
              <a:t>設定　</a:t>
            </a:r>
            <a:endParaRPr lang="en-US" altLang="ja-JP" sz="2400" b="1" u="sng" dirty="0" smtClean="0">
              <a:latin typeface="メイリオ" panose="020B0604030504040204" pitchFamily="50" charset="-128"/>
            </a:endParaRPr>
          </a:p>
          <a:p>
            <a:r>
              <a:rPr lang="ja-JP" altLang="en-US" sz="2400" b="1" dirty="0" smtClean="0">
                <a:latin typeface="メイリオ" panose="020B0604030504040204" pitchFamily="50" charset="-128"/>
              </a:rPr>
              <a:t>　</a:t>
            </a:r>
            <a:r>
              <a:rPr lang="ja-JP" altLang="en-US" sz="2400" b="1" u="sng" dirty="0" smtClean="0">
                <a:latin typeface="メイリオ" panose="020B0604030504040204" pitchFamily="50" charset="-128"/>
              </a:rPr>
              <a:t>プロセス</a:t>
            </a:r>
            <a:r>
              <a:rPr lang="ja-JP" altLang="en-US" sz="2400" dirty="0" smtClean="0"/>
              <a:t>（①地域の</a:t>
            </a:r>
            <a:r>
              <a:rPr lang="ja-JP" altLang="en-US" sz="2400" dirty="0" smtClean="0">
                <a:latin typeface="メイリオ" panose="020B0604030504040204" pitchFamily="50" charset="-128"/>
              </a:rPr>
              <a:t>現状</a:t>
            </a:r>
            <a:r>
              <a:rPr lang="ja-JP" altLang="en-US" sz="2400" dirty="0">
                <a:latin typeface="メイリオ" panose="020B0604030504040204" pitchFamily="50" charset="-128"/>
              </a:rPr>
              <a:t>と</a:t>
            </a:r>
            <a:r>
              <a:rPr lang="ja-JP" altLang="en-US" sz="2400" dirty="0" smtClean="0">
                <a:latin typeface="メイリオ" panose="020B0604030504040204" pitchFamily="50" charset="-128"/>
              </a:rPr>
              <a:t>理想</a:t>
            </a:r>
            <a:r>
              <a:rPr lang="ja-JP" altLang="en-US" sz="2400" dirty="0">
                <a:latin typeface="メイリオ" panose="020B0604030504040204" pitchFamily="50" charset="-128"/>
              </a:rPr>
              <a:t>のギャップ</a:t>
            </a:r>
            <a:r>
              <a:rPr lang="ja-JP" altLang="en-US" sz="2400" dirty="0" smtClean="0">
                <a:latin typeface="メイリオ" panose="020B0604030504040204" pitchFamily="50" charset="-128"/>
              </a:rPr>
              <a:t>から課題を見出す、②設定し</a:t>
            </a:r>
            <a:endParaRPr lang="en-US" altLang="ja-JP" sz="2400" dirty="0" smtClean="0">
              <a:latin typeface="メイリオ" panose="020B0604030504040204" pitchFamily="50" charset="-128"/>
            </a:endParaRPr>
          </a:p>
          <a:p>
            <a:r>
              <a:rPr lang="ja-JP" altLang="en-US" sz="2400" dirty="0" smtClean="0">
                <a:latin typeface="メイリオ" panose="020B0604030504040204" pitchFamily="50" charset="-128"/>
              </a:rPr>
              <a:t>　</a:t>
            </a:r>
            <a:r>
              <a:rPr lang="ja-JP" altLang="en-US" sz="2400" dirty="0" err="1" smtClean="0">
                <a:latin typeface="メイリオ" panose="020B0604030504040204" pitchFamily="50" charset="-128"/>
              </a:rPr>
              <a:t>た</a:t>
            </a:r>
            <a:r>
              <a:rPr lang="ja-JP" altLang="en-US" sz="2400" dirty="0" smtClean="0">
                <a:latin typeface="メイリオ" panose="020B0604030504040204" pitchFamily="50" charset="-128"/>
              </a:rPr>
              <a:t>課題に価値</a:t>
            </a:r>
            <a:r>
              <a:rPr lang="ja-JP" altLang="en-US" sz="2400" dirty="0">
                <a:latin typeface="メイリオ" panose="020B0604030504040204" pitchFamily="50" charset="-128"/>
              </a:rPr>
              <a:t>を</a:t>
            </a:r>
            <a:r>
              <a:rPr lang="ja-JP" altLang="en-US" sz="2400" dirty="0" smtClean="0">
                <a:latin typeface="メイリオ" panose="020B0604030504040204" pitchFamily="50" charset="-128"/>
              </a:rPr>
              <a:t>見出す、③設定した課題について他者と</a:t>
            </a:r>
            <a:r>
              <a:rPr lang="ja-JP" altLang="en-US" sz="2400" dirty="0">
                <a:latin typeface="メイリオ" panose="020B0604030504040204" pitchFamily="50" charset="-128"/>
              </a:rPr>
              <a:t>意見交換</a:t>
            </a:r>
            <a:r>
              <a:rPr lang="ja-JP" altLang="en-US" sz="2400" dirty="0" smtClean="0">
                <a:latin typeface="メイリオ" panose="020B0604030504040204" pitchFamily="50" charset="-128"/>
              </a:rPr>
              <a:t>する</a:t>
            </a:r>
            <a:r>
              <a:rPr lang="ja-JP" altLang="en-US" sz="2400" dirty="0" smtClean="0"/>
              <a:t>）</a:t>
            </a:r>
            <a:endParaRPr lang="en-US" altLang="ja-JP" sz="2400" dirty="0" smtClean="0"/>
          </a:p>
          <a:p>
            <a:r>
              <a:rPr lang="ja-JP" altLang="en-US" sz="2400" dirty="0" smtClean="0"/>
              <a:t>　</a:t>
            </a:r>
            <a:r>
              <a:rPr lang="ja-JP" altLang="en-US" sz="2400" b="1" u="sng" dirty="0" smtClean="0"/>
              <a:t>に沿って授業を展開する</a:t>
            </a:r>
            <a:r>
              <a:rPr lang="ja-JP" altLang="en-US" sz="2400" dirty="0" smtClean="0"/>
              <a:t>。</a:t>
            </a:r>
            <a:endParaRPr lang="en-US" altLang="ja-JP" sz="2400" dirty="0">
              <a:latin typeface="メイリオ" panose="020B0604030504040204" pitchFamily="50" charset="-128"/>
            </a:endParaRPr>
          </a:p>
        </p:txBody>
      </p:sp>
    </p:spTree>
    <p:extLst>
      <p:ext uri="{BB962C8B-B14F-4D97-AF65-F5344CB8AC3E}">
        <p14:creationId xmlns:p14="http://schemas.microsoft.com/office/powerpoint/2010/main" val="3368291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1E6639-F11A-4FE6-AB95-00074402CE15}"/>
              </a:ext>
            </a:extLst>
          </p:cNvPr>
          <p:cNvSpPr txBox="1"/>
          <p:nvPr/>
        </p:nvSpPr>
        <p:spPr>
          <a:xfrm>
            <a:off x="1145785" y="2608292"/>
            <a:ext cx="9900431" cy="1477328"/>
          </a:xfrm>
          <a:prstGeom prst="rect">
            <a:avLst/>
          </a:prstGeom>
          <a:noFill/>
        </p:spPr>
        <p:txBody>
          <a:bodyPr wrap="square" rtlCol="0">
            <a:spAutoFit/>
          </a:bodyPr>
          <a:lstStyle/>
          <a:p>
            <a:pPr algn="ctr"/>
            <a:r>
              <a:rPr lang="ja-JP" altLang="en-US" sz="3600" dirty="0"/>
              <a:t>制作・協力</a:t>
            </a:r>
            <a:endParaRPr lang="en-US" altLang="ja-JP" sz="3600" dirty="0"/>
          </a:p>
          <a:p>
            <a:pPr algn="ctr"/>
            <a:r>
              <a:rPr lang="ja-JP" altLang="en-US" sz="3600" dirty="0"/>
              <a:t>北海道教育委員会　国立大学法人東京学芸大学</a:t>
            </a:r>
            <a:endParaRPr lang="en-US" altLang="ja-JP" sz="3600" dirty="0"/>
          </a:p>
          <a:p>
            <a:pPr algn="ctr"/>
            <a:endParaRPr kumimoji="1" lang="ja-JP" altLang="en-US" dirty="0"/>
          </a:p>
        </p:txBody>
      </p:sp>
    </p:spTree>
    <p:extLst>
      <p:ext uri="{BB962C8B-B14F-4D97-AF65-F5344CB8AC3E}">
        <p14:creationId xmlns:p14="http://schemas.microsoft.com/office/powerpoint/2010/main" val="59754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689316" y="665149"/>
            <a:ext cx="8596668" cy="619743"/>
          </a:xfrm>
        </p:spPr>
        <p:txBody>
          <a:bodyPr>
            <a:normAutofit fontScale="90000"/>
          </a:bodyPr>
          <a:lstStyle/>
          <a:p>
            <a:r>
              <a:rPr lang="ja-JP" altLang="en-US" b="1" dirty="0">
                <a:solidFill>
                  <a:schemeClr val="tx1"/>
                </a:solidFill>
              </a:rPr>
              <a:t>１　研修のねらい</a:t>
            </a:r>
          </a:p>
        </p:txBody>
      </p:sp>
      <p:sp>
        <p:nvSpPr>
          <p:cNvPr id="9" name="テキスト ボックス 8">
            <a:extLst>
              <a:ext uri="{FF2B5EF4-FFF2-40B4-BE49-F238E27FC236}">
                <a16:creationId xmlns:a16="http://schemas.microsoft.com/office/drawing/2014/main" id="{091E6639-F11A-4FE6-AB95-00074402CE15}"/>
              </a:ext>
            </a:extLst>
          </p:cNvPr>
          <p:cNvSpPr txBox="1"/>
          <p:nvPr/>
        </p:nvSpPr>
        <p:spPr>
          <a:xfrm>
            <a:off x="1804683" y="1413763"/>
            <a:ext cx="10113516" cy="523220"/>
          </a:xfrm>
          <a:prstGeom prst="rect">
            <a:avLst/>
          </a:prstGeom>
          <a:noFill/>
        </p:spPr>
        <p:txBody>
          <a:bodyPr wrap="square" rtlCol="0">
            <a:spAutoFit/>
          </a:bodyPr>
          <a:lstStyle/>
          <a:p>
            <a:r>
              <a:rPr kumimoji="1" lang="ja-JP" altLang="en-US" sz="2800" dirty="0" smtClean="0">
                <a:latin typeface="+mj-ea"/>
                <a:ea typeface="+mj-ea"/>
              </a:rPr>
              <a:t>○　大項目Ｃ「</a:t>
            </a:r>
            <a:r>
              <a:rPr lang="ja-JP" altLang="en-US" sz="2800" dirty="0" smtClean="0"/>
              <a:t>持続</a:t>
            </a:r>
            <a:r>
              <a:rPr lang="ja-JP" altLang="en-US" sz="2800" dirty="0"/>
              <a:t>可能な地域づくりと</a:t>
            </a:r>
            <a:r>
              <a:rPr lang="ja-JP" altLang="en-US" sz="2800" dirty="0" smtClean="0"/>
              <a:t>私たち」のねらい</a:t>
            </a:r>
            <a:endParaRPr kumimoji="1" lang="en-US" altLang="ja-JP" sz="2800" dirty="0">
              <a:latin typeface="+mj-ea"/>
              <a:ea typeface="+mj-ea"/>
            </a:endParaRPr>
          </a:p>
        </p:txBody>
      </p:sp>
      <p:sp>
        <p:nvSpPr>
          <p:cNvPr id="11" name="テキスト ボックス 10">
            <a:extLst>
              <a:ext uri="{FF2B5EF4-FFF2-40B4-BE49-F238E27FC236}">
                <a16:creationId xmlns:a16="http://schemas.microsoft.com/office/drawing/2014/main" id="{091E6639-F11A-4FE6-AB95-00074402CE15}"/>
              </a:ext>
            </a:extLst>
          </p:cNvPr>
          <p:cNvSpPr txBox="1"/>
          <p:nvPr/>
        </p:nvSpPr>
        <p:spPr>
          <a:xfrm>
            <a:off x="1689316" y="1936983"/>
            <a:ext cx="10295383" cy="2062103"/>
          </a:xfrm>
          <a:prstGeom prst="rect">
            <a:avLst/>
          </a:prstGeom>
          <a:solidFill>
            <a:srgbClr val="002060"/>
          </a:solidFill>
        </p:spPr>
        <p:txBody>
          <a:bodyPr wrap="square" rtlCol="0">
            <a:spAutoFit/>
          </a:bodyPr>
          <a:lstStyle/>
          <a:p>
            <a:r>
              <a:rPr lang="ja-JP" altLang="en-US" sz="3200" b="1" dirty="0" smtClean="0">
                <a:solidFill>
                  <a:srgbClr val="FFFF00"/>
                </a:solidFill>
              </a:rPr>
              <a:t>　国内外</a:t>
            </a:r>
            <a:r>
              <a:rPr lang="ja-JP" altLang="en-US" sz="3200" b="1" dirty="0">
                <a:solidFill>
                  <a:srgbClr val="FFFF00"/>
                </a:solidFill>
              </a:rPr>
              <a:t>の防災や生活圏の地理的な課題を主な学習対象と</a:t>
            </a:r>
            <a:r>
              <a:rPr lang="ja-JP" altLang="en-US" sz="3200" b="1" dirty="0" smtClean="0">
                <a:solidFill>
                  <a:srgbClr val="FFFF00"/>
                </a:solidFill>
              </a:rPr>
              <a:t>し、</a:t>
            </a:r>
            <a:r>
              <a:rPr lang="ja-JP" altLang="en-US" sz="3200" b="1" u="sng" dirty="0" smtClean="0">
                <a:solidFill>
                  <a:srgbClr val="FF0000"/>
                </a:solidFill>
              </a:rPr>
              <a:t>地域性</a:t>
            </a:r>
            <a:r>
              <a:rPr lang="ja-JP" altLang="en-US" sz="3200" b="1" u="sng" dirty="0">
                <a:solidFill>
                  <a:srgbClr val="FF0000"/>
                </a:solidFill>
              </a:rPr>
              <a:t>を踏まえた課題解決</a:t>
            </a:r>
            <a:r>
              <a:rPr lang="ja-JP" altLang="en-US" sz="3200" b="1" dirty="0">
                <a:solidFill>
                  <a:srgbClr val="FFFF00"/>
                </a:solidFill>
              </a:rPr>
              <a:t>に向けた取組の在り方を構想する学習などを</a:t>
            </a:r>
            <a:r>
              <a:rPr lang="ja-JP" altLang="en-US" sz="3200" b="1" dirty="0" smtClean="0">
                <a:solidFill>
                  <a:srgbClr val="FFFF00"/>
                </a:solidFill>
              </a:rPr>
              <a:t>通して、</a:t>
            </a:r>
            <a:r>
              <a:rPr lang="ja-JP" altLang="en-US" sz="3200" b="1" u="sng" dirty="0" smtClean="0">
                <a:solidFill>
                  <a:srgbClr val="FF0000"/>
                </a:solidFill>
              </a:rPr>
              <a:t>持続</a:t>
            </a:r>
            <a:r>
              <a:rPr lang="ja-JP" altLang="en-US" sz="3200" b="1" u="sng" dirty="0">
                <a:solidFill>
                  <a:srgbClr val="FF0000"/>
                </a:solidFill>
              </a:rPr>
              <a:t>可能</a:t>
            </a:r>
            <a:r>
              <a:rPr lang="ja-JP" altLang="en-US" sz="3200" b="1" u="sng" dirty="0" smtClean="0">
                <a:solidFill>
                  <a:srgbClr val="FF0000"/>
                </a:solidFill>
              </a:rPr>
              <a:t>な地域づくり</a:t>
            </a:r>
            <a:r>
              <a:rPr lang="ja-JP" altLang="en-US" sz="3200" b="1" dirty="0">
                <a:solidFill>
                  <a:srgbClr val="FFFF00"/>
                </a:solidFill>
              </a:rPr>
              <a:t>を展望すること</a:t>
            </a:r>
            <a:endParaRPr lang="en-US" altLang="ja-JP" sz="3200" b="1" dirty="0">
              <a:solidFill>
                <a:srgbClr val="FFFF00"/>
              </a:solidFill>
            </a:endParaRPr>
          </a:p>
        </p:txBody>
      </p:sp>
    </p:spTree>
    <p:extLst>
      <p:ext uri="{BB962C8B-B14F-4D97-AF65-F5344CB8AC3E}">
        <p14:creationId xmlns:p14="http://schemas.microsoft.com/office/powerpoint/2010/main" val="1236978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689316" y="665149"/>
            <a:ext cx="8596668" cy="619743"/>
          </a:xfrm>
        </p:spPr>
        <p:txBody>
          <a:bodyPr>
            <a:normAutofit fontScale="90000"/>
          </a:bodyPr>
          <a:lstStyle/>
          <a:p>
            <a:r>
              <a:rPr lang="ja-JP" altLang="en-US" b="1" dirty="0">
                <a:solidFill>
                  <a:schemeClr val="tx1"/>
                </a:solidFill>
              </a:rPr>
              <a:t>１　研修のねらい</a:t>
            </a:r>
          </a:p>
        </p:txBody>
      </p:sp>
      <p:sp>
        <p:nvSpPr>
          <p:cNvPr id="7" name="テキスト ボックス 6">
            <a:extLst>
              <a:ext uri="{FF2B5EF4-FFF2-40B4-BE49-F238E27FC236}">
                <a16:creationId xmlns:a16="http://schemas.microsoft.com/office/drawing/2014/main" id="{091E6639-F11A-4FE6-AB95-00074402CE15}"/>
              </a:ext>
            </a:extLst>
          </p:cNvPr>
          <p:cNvSpPr txBox="1"/>
          <p:nvPr/>
        </p:nvSpPr>
        <p:spPr>
          <a:xfrm>
            <a:off x="1804683" y="1432339"/>
            <a:ext cx="10113516" cy="523220"/>
          </a:xfrm>
          <a:prstGeom prst="rect">
            <a:avLst/>
          </a:prstGeom>
          <a:noFill/>
        </p:spPr>
        <p:txBody>
          <a:bodyPr wrap="square" rtlCol="0">
            <a:spAutoFit/>
          </a:bodyPr>
          <a:lstStyle/>
          <a:p>
            <a:r>
              <a:rPr kumimoji="1" lang="ja-JP" altLang="en-US" sz="2800" dirty="0" smtClean="0">
                <a:latin typeface="+mj-ea"/>
                <a:ea typeface="+mj-ea"/>
              </a:rPr>
              <a:t>○　中項目Ｃ⑵「</a:t>
            </a:r>
            <a:r>
              <a:rPr lang="ja-JP" altLang="en-US" sz="2800" dirty="0"/>
              <a:t>生活圏の調査と地域の展望</a:t>
            </a:r>
            <a:r>
              <a:rPr lang="ja-JP" altLang="en-US" sz="2800" dirty="0" smtClean="0"/>
              <a:t>」の内容</a:t>
            </a:r>
            <a:endParaRPr kumimoji="1" lang="en-US" altLang="ja-JP" sz="2800" dirty="0">
              <a:latin typeface="+mj-ea"/>
              <a:ea typeface="+mj-ea"/>
            </a:endParaRPr>
          </a:p>
        </p:txBody>
      </p:sp>
      <p:sp>
        <p:nvSpPr>
          <p:cNvPr id="10" name="テキスト ボックス 9">
            <a:extLst>
              <a:ext uri="{FF2B5EF4-FFF2-40B4-BE49-F238E27FC236}">
                <a16:creationId xmlns:a16="http://schemas.microsoft.com/office/drawing/2014/main" id="{091E6639-F11A-4FE6-AB95-00074402CE15}"/>
              </a:ext>
            </a:extLst>
          </p:cNvPr>
          <p:cNvSpPr txBox="1"/>
          <p:nvPr/>
        </p:nvSpPr>
        <p:spPr>
          <a:xfrm>
            <a:off x="1805683" y="1982993"/>
            <a:ext cx="10295383" cy="3539430"/>
          </a:xfrm>
          <a:prstGeom prst="rect">
            <a:avLst/>
          </a:prstGeom>
          <a:solidFill>
            <a:srgbClr val="002060"/>
          </a:solidFill>
        </p:spPr>
        <p:txBody>
          <a:bodyPr wrap="square" rtlCol="0">
            <a:spAutoFit/>
          </a:bodyPr>
          <a:lstStyle/>
          <a:p>
            <a:r>
              <a:rPr lang="ja-JP" altLang="en-US" sz="2800" b="1" dirty="0">
                <a:solidFill>
                  <a:srgbClr val="FFFF00"/>
                </a:solidFill>
              </a:rPr>
              <a:t>ア　次のような知識を身に付けること。</a:t>
            </a:r>
          </a:p>
          <a:p>
            <a:r>
              <a:rPr lang="ja-JP" altLang="en-US" sz="2800" b="1" dirty="0">
                <a:solidFill>
                  <a:srgbClr val="FFFF00"/>
                </a:solidFill>
              </a:rPr>
              <a:t>（ｱ） 生活圏の調査を基</a:t>
            </a:r>
            <a:r>
              <a:rPr lang="ja-JP" altLang="en-US" sz="2800" b="1" dirty="0" smtClean="0">
                <a:solidFill>
                  <a:srgbClr val="FFFF00"/>
                </a:solidFill>
              </a:rPr>
              <a:t>に、</a:t>
            </a:r>
            <a:r>
              <a:rPr lang="ja-JP" altLang="en-US" sz="2800" b="1" u="sng" dirty="0" smtClean="0">
                <a:solidFill>
                  <a:srgbClr val="FF0000"/>
                </a:solidFill>
              </a:rPr>
              <a:t>地理的</a:t>
            </a:r>
            <a:r>
              <a:rPr lang="ja-JP" altLang="en-US" sz="2800" b="1" u="sng" dirty="0">
                <a:solidFill>
                  <a:srgbClr val="FF0000"/>
                </a:solidFill>
              </a:rPr>
              <a:t>な課題の解決</a:t>
            </a:r>
            <a:r>
              <a:rPr lang="ja-JP" altLang="en-US" sz="2800" b="1" dirty="0">
                <a:solidFill>
                  <a:srgbClr val="FFFF00"/>
                </a:solidFill>
              </a:rPr>
              <a:t>に</a:t>
            </a:r>
            <a:r>
              <a:rPr lang="ja-JP" altLang="en-US" sz="2800" b="1" dirty="0" smtClean="0">
                <a:solidFill>
                  <a:srgbClr val="FFFF00"/>
                </a:solidFill>
              </a:rPr>
              <a:t>向けた取組</a:t>
            </a:r>
            <a:endParaRPr lang="en-US" altLang="ja-JP" sz="2800" b="1" dirty="0" smtClean="0">
              <a:solidFill>
                <a:srgbClr val="FFFF00"/>
              </a:solidFill>
            </a:endParaRPr>
          </a:p>
          <a:p>
            <a:r>
              <a:rPr lang="en-US" altLang="ja-JP" sz="2800" b="1" dirty="0">
                <a:solidFill>
                  <a:srgbClr val="FFFF00"/>
                </a:solidFill>
              </a:rPr>
              <a:t> </a:t>
            </a:r>
            <a:r>
              <a:rPr lang="en-US" altLang="ja-JP" sz="2800" b="1" dirty="0" smtClean="0">
                <a:solidFill>
                  <a:srgbClr val="FFFF00"/>
                </a:solidFill>
              </a:rPr>
              <a:t>     </a:t>
            </a:r>
            <a:r>
              <a:rPr lang="ja-JP" altLang="en-US" sz="2800" b="1" dirty="0" smtClean="0">
                <a:solidFill>
                  <a:srgbClr val="FFFF00"/>
                </a:solidFill>
              </a:rPr>
              <a:t>や</a:t>
            </a:r>
            <a:r>
              <a:rPr lang="ja-JP" altLang="en-US" sz="2800" b="1" dirty="0">
                <a:solidFill>
                  <a:srgbClr val="FFFF00"/>
                </a:solidFill>
              </a:rPr>
              <a:t>探究</a:t>
            </a:r>
            <a:r>
              <a:rPr lang="ja-JP" altLang="en-US" sz="2800" b="1" dirty="0" smtClean="0">
                <a:solidFill>
                  <a:srgbClr val="FFFF00"/>
                </a:solidFill>
              </a:rPr>
              <a:t>する手法</a:t>
            </a:r>
            <a:r>
              <a:rPr lang="ja-JP" altLang="en-US" sz="2800" b="1" dirty="0">
                <a:solidFill>
                  <a:srgbClr val="FFFF00"/>
                </a:solidFill>
              </a:rPr>
              <a:t>など</a:t>
            </a:r>
            <a:r>
              <a:rPr lang="ja-JP" altLang="en-US" sz="2800" b="1" dirty="0" smtClean="0">
                <a:solidFill>
                  <a:srgbClr val="FFFF00"/>
                </a:solidFill>
              </a:rPr>
              <a:t>について</a:t>
            </a:r>
            <a:r>
              <a:rPr lang="ja-JP" altLang="en-US" sz="2800" b="1" dirty="0">
                <a:solidFill>
                  <a:srgbClr val="FFFF00"/>
                </a:solidFill>
              </a:rPr>
              <a:t>理解すること。</a:t>
            </a:r>
          </a:p>
          <a:p>
            <a:r>
              <a:rPr lang="ja-JP" altLang="en-US" sz="2800" b="1" dirty="0">
                <a:solidFill>
                  <a:srgbClr val="FFFF00"/>
                </a:solidFill>
              </a:rPr>
              <a:t>イ　次のような</a:t>
            </a:r>
            <a:r>
              <a:rPr lang="ja-JP" altLang="en-US" sz="2800" b="1" dirty="0" smtClean="0">
                <a:solidFill>
                  <a:srgbClr val="FFFF00"/>
                </a:solidFill>
              </a:rPr>
              <a:t>思考力、判断力、表現力</a:t>
            </a:r>
            <a:r>
              <a:rPr lang="ja-JP" altLang="en-US" sz="2800" b="1" dirty="0">
                <a:solidFill>
                  <a:srgbClr val="FFFF00"/>
                </a:solidFill>
              </a:rPr>
              <a:t>等を身に</a:t>
            </a:r>
            <a:r>
              <a:rPr lang="ja-JP" altLang="en-US" sz="2800" b="1" dirty="0" smtClean="0">
                <a:solidFill>
                  <a:srgbClr val="FFFF00"/>
                </a:solidFill>
              </a:rPr>
              <a:t>付ける</a:t>
            </a:r>
            <a:r>
              <a:rPr lang="ja-JP" altLang="en-US" sz="2800" b="1" dirty="0">
                <a:solidFill>
                  <a:srgbClr val="FFFF00"/>
                </a:solidFill>
              </a:rPr>
              <a:t>こと。</a:t>
            </a:r>
          </a:p>
          <a:p>
            <a:r>
              <a:rPr lang="ja-JP" altLang="en-US" sz="2800" b="1" dirty="0">
                <a:solidFill>
                  <a:srgbClr val="FFFF00"/>
                </a:solidFill>
              </a:rPr>
              <a:t>（ｱ） </a:t>
            </a:r>
            <a:r>
              <a:rPr lang="ja-JP" altLang="en-US" sz="2800" b="1" u="sng" dirty="0">
                <a:solidFill>
                  <a:srgbClr val="FF0000"/>
                </a:solidFill>
              </a:rPr>
              <a:t>生活圏の地理的な課題</a:t>
            </a:r>
            <a:r>
              <a:rPr lang="ja-JP" altLang="en-US" sz="2800" b="1" dirty="0">
                <a:solidFill>
                  <a:srgbClr val="FFFF00"/>
                </a:solidFill>
              </a:rPr>
              <a:t>に</a:t>
            </a:r>
            <a:r>
              <a:rPr lang="ja-JP" altLang="en-US" sz="2800" b="1" dirty="0" smtClean="0">
                <a:solidFill>
                  <a:srgbClr val="FFFF00"/>
                </a:solidFill>
              </a:rPr>
              <a:t>ついて、生活</a:t>
            </a:r>
            <a:r>
              <a:rPr lang="ja-JP" altLang="en-US" sz="2800" b="1" dirty="0">
                <a:solidFill>
                  <a:srgbClr val="FFFF00"/>
                </a:solidFill>
              </a:rPr>
              <a:t>圏内や</a:t>
            </a:r>
            <a:r>
              <a:rPr lang="ja-JP" altLang="en-US" sz="2800" b="1" dirty="0" smtClean="0">
                <a:solidFill>
                  <a:srgbClr val="FFFF00"/>
                </a:solidFill>
              </a:rPr>
              <a:t>生活圏外と</a:t>
            </a:r>
            <a:endParaRPr lang="en-US" altLang="ja-JP" sz="2800" b="1" dirty="0" smtClean="0">
              <a:solidFill>
                <a:srgbClr val="FFFF00"/>
              </a:solidFill>
            </a:endParaRPr>
          </a:p>
          <a:p>
            <a:r>
              <a:rPr lang="en-US" altLang="ja-JP" sz="2800" b="1" dirty="0">
                <a:solidFill>
                  <a:srgbClr val="FFFF00"/>
                </a:solidFill>
              </a:rPr>
              <a:t> </a:t>
            </a:r>
            <a:r>
              <a:rPr lang="en-US" altLang="ja-JP" sz="2800" b="1" dirty="0" smtClean="0">
                <a:solidFill>
                  <a:srgbClr val="FFFF00"/>
                </a:solidFill>
              </a:rPr>
              <a:t>     </a:t>
            </a:r>
            <a:r>
              <a:rPr lang="ja-JP" altLang="en-US" sz="2800" b="1" dirty="0" smtClean="0">
                <a:solidFill>
                  <a:srgbClr val="FFFF00"/>
                </a:solidFill>
              </a:rPr>
              <a:t>の結び付き、地域</a:t>
            </a:r>
            <a:r>
              <a:rPr lang="ja-JP" altLang="en-US" sz="2800" b="1" dirty="0">
                <a:solidFill>
                  <a:srgbClr val="FFFF00"/>
                </a:solidFill>
              </a:rPr>
              <a:t>の</a:t>
            </a:r>
            <a:r>
              <a:rPr lang="ja-JP" altLang="en-US" sz="2800" b="1" dirty="0" smtClean="0">
                <a:solidFill>
                  <a:srgbClr val="FFFF00"/>
                </a:solidFill>
              </a:rPr>
              <a:t>成り立ち</a:t>
            </a:r>
            <a:r>
              <a:rPr lang="ja-JP" altLang="en-US" sz="2800" b="1" dirty="0">
                <a:solidFill>
                  <a:srgbClr val="FFFF00"/>
                </a:solidFill>
              </a:rPr>
              <a:t>や</a:t>
            </a:r>
            <a:r>
              <a:rPr lang="ja-JP" altLang="en-US" sz="2800" b="1" dirty="0" smtClean="0">
                <a:solidFill>
                  <a:srgbClr val="FFFF00"/>
                </a:solidFill>
              </a:rPr>
              <a:t>変容、</a:t>
            </a:r>
            <a:r>
              <a:rPr lang="ja-JP" altLang="en-US" sz="2800" b="1" u="sng" dirty="0" smtClean="0">
                <a:solidFill>
                  <a:srgbClr val="FF0000"/>
                </a:solidFill>
              </a:rPr>
              <a:t>持続可能</a:t>
            </a:r>
            <a:r>
              <a:rPr lang="ja-JP" altLang="en-US" sz="2800" b="1" u="sng" dirty="0">
                <a:solidFill>
                  <a:srgbClr val="FF0000"/>
                </a:solidFill>
              </a:rPr>
              <a:t>な</a:t>
            </a:r>
            <a:r>
              <a:rPr lang="ja-JP" altLang="en-US" sz="2800" b="1" u="sng" dirty="0" smtClean="0">
                <a:solidFill>
                  <a:srgbClr val="FF0000"/>
                </a:solidFill>
              </a:rPr>
              <a:t>地域づく</a:t>
            </a:r>
            <a:endParaRPr lang="en-US" altLang="ja-JP" sz="2800" b="1" u="sng" dirty="0" smtClean="0">
              <a:solidFill>
                <a:srgbClr val="FF0000"/>
              </a:solidFill>
            </a:endParaRPr>
          </a:p>
          <a:p>
            <a:r>
              <a:rPr lang="en-US" altLang="ja-JP" sz="2800" b="1" dirty="0">
                <a:solidFill>
                  <a:srgbClr val="FF0000"/>
                </a:solidFill>
              </a:rPr>
              <a:t> </a:t>
            </a:r>
            <a:r>
              <a:rPr lang="en-US" altLang="ja-JP" sz="2800" b="1" dirty="0" smtClean="0">
                <a:solidFill>
                  <a:srgbClr val="FF0000"/>
                </a:solidFill>
              </a:rPr>
              <a:t>     </a:t>
            </a:r>
            <a:r>
              <a:rPr lang="ja-JP" altLang="en-US" sz="2800" b="1" u="sng" dirty="0" smtClean="0">
                <a:solidFill>
                  <a:srgbClr val="FF0000"/>
                </a:solidFill>
              </a:rPr>
              <a:t>り</a:t>
            </a:r>
            <a:r>
              <a:rPr lang="ja-JP" altLang="en-US" sz="2800" b="1" u="sng" dirty="0">
                <a:solidFill>
                  <a:srgbClr val="FF0000"/>
                </a:solidFill>
              </a:rPr>
              <a:t>などに着目</a:t>
            </a:r>
            <a:r>
              <a:rPr lang="ja-JP" altLang="en-US" sz="2800" b="1" dirty="0" smtClean="0">
                <a:solidFill>
                  <a:srgbClr val="FFFF00"/>
                </a:solidFill>
              </a:rPr>
              <a:t>して、</a:t>
            </a:r>
            <a:r>
              <a:rPr lang="ja-JP" altLang="en-US" sz="2800" b="1" u="sng" dirty="0" smtClean="0">
                <a:solidFill>
                  <a:srgbClr val="FF0000"/>
                </a:solidFill>
              </a:rPr>
              <a:t>主題を</a:t>
            </a:r>
            <a:r>
              <a:rPr lang="ja-JP" altLang="en-US" sz="2800" b="1" u="sng" dirty="0">
                <a:solidFill>
                  <a:srgbClr val="FF0000"/>
                </a:solidFill>
              </a:rPr>
              <a:t>設定</a:t>
            </a:r>
            <a:r>
              <a:rPr lang="ja-JP" altLang="en-US" sz="2800" b="1" dirty="0" smtClean="0">
                <a:solidFill>
                  <a:srgbClr val="FFFF00"/>
                </a:solidFill>
              </a:rPr>
              <a:t>し、課題解決に求められる</a:t>
            </a:r>
            <a:endParaRPr lang="en-US" altLang="ja-JP" sz="2800" b="1" dirty="0" smtClean="0">
              <a:solidFill>
                <a:srgbClr val="FFFF00"/>
              </a:solidFill>
            </a:endParaRPr>
          </a:p>
          <a:p>
            <a:r>
              <a:rPr lang="en-US" altLang="ja-JP" sz="2800" b="1" dirty="0">
                <a:solidFill>
                  <a:srgbClr val="FFFF00"/>
                </a:solidFill>
              </a:rPr>
              <a:t> </a:t>
            </a:r>
            <a:r>
              <a:rPr lang="en-US" altLang="ja-JP" sz="2800" b="1" dirty="0" smtClean="0">
                <a:solidFill>
                  <a:srgbClr val="FFFF00"/>
                </a:solidFill>
              </a:rPr>
              <a:t>     </a:t>
            </a:r>
            <a:r>
              <a:rPr lang="ja-JP" altLang="en-US" sz="2800" b="1" dirty="0" smtClean="0">
                <a:solidFill>
                  <a:srgbClr val="FFFF00"/>
                </a:solidFill>
              </a:rPr>
              <a:t>取組</a:t>
            </a:r>
            <a:r>
              <a:rPr lang="ja-JP" altLang="en-US" sz="2800" b="1" dirty="0">
                <a:solidFill>
                  <a:srgbClr val="FFFF00"/>
                </a:solidFill>
              </a:rPr>
              <a:t>などを多面的・多角的に</a:t>
            </a:r>
            <a:r>
              <a:rPr lang="ja-JP" altLang="en-US" sz="2800" b="1" dirty="0" smtClean="0">
                <a:solidFill>
                  <a:srgbClr val="FFFF00"/>
                </a:solidFill>
              </a:rPr>
              <a:t>考察、構想し、表現</a:t>
            </a:r>
            <a:r>
              <a:rPr lang="ja-JP" altLang="en-US" sz="2800" b="1" dirty="0">
                <a:solidFill>
                  <a:srgbClr val="FFFF00"/>
                </a:solidFill>
              </a:rPr>
              <a:t>すること。</a:t>
            </a:r>
            <a:endParaRPr lang="en-US" altLang="ja-JP" sz="2800" b="1" dirty="0">
              <a:solidFill>
                <a:srgbClr val="FFFF00"/>
              </a:solidFill>
            </a:endParaRPr>
          </a:p>
        </p:txBody>
      </p:sp>
    </p:spTree>
    <p:extLst>
      <p:ext uri="{BB962C8B-B14F-4D97-AF65-F5344CB8AC3E}">
        <p14:creationId xmlns:p14="http://schemas.microsoft.com/office/powerpoint/2010/main" val="2029693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689316" y="665149"/>
            <a:ext cx="8596668" cy="619743"/>
          </a:xfrm>
        </p:spPr>
        <p:txBody>
          <a:bodyPr>
            <a:normAutofit fontScale="90000"/>
          </a:bodyPr>
          <a:lstStyle/>
          <a:p>
            <a:r>
              <a:rPr lang="ja-JP" altLang="en-US" b="1" dirty="0">
                <a:solidFill>
                  <a:schemeClr val="tx1"/>
                </a:solidFill>
              </a:rPr>
              <a:t>１　研修のねらい</a:t>
            </a:r>
          </a:p>
        </p:txBody>
      </p:sp>
      <p:sp>
        <p:nvSpPr>
          <p:cNvPr id="12" name="テキスト ボックス 11">
            <a:extLst>
              <a:ext uri="{FF2B5EF4-FFF2-40B4-BE49-F238E27FC236}">
                <a16:creationId xmlns:a16="http://schemas.microsoft.com/office/drawing/2014/main" id="{091E6639-F11A-4FE6-AB95-00074402CE15}"/>
              </a:ext>
            </a:extLst>
          </p:cNvPr>
          <p:cNvSpPr txBox="1"/>
          <p:nvPr/>
        </p:nvSpPr>
        <p:spPr>
          <a:xfrm>
            <a:off x="1814007" y="1445817"/>
            <a:ext cx="10113516" cy="523220"/>
          </a:xfrm>
          <a:prstGeom prst="rect">
            <a:avLst/>
          </a:prstGeom>
          <a:noFill/>
        </p:spPr>
        <p:txBody>
          <a:bodyPr wrap="square" rtlCol="0">
            <a:spAutoFit/>
          </a:bodyPr>
          <a:lstStyle/>
          <a:p>
            <a:r>
              <a:rPr kumimoji="1" lang="ja-JP" altLang="en-US" sz="2800" dirty="0" smtClean="0">
                <a:latin typeface="+mj-ea"/>
                <a:ea typeface="+mj-ea"/>
              </a:rPr>
              <a:t>○　</a:t>
            </a:r>
            <a:r>
              <a:rPr lang="ja-JP" altLang="en-US" sz="2800" dirty="0"/>
              <a:t>指導計画の作成と指導上の配慮事項</a:t>
            </a:r>
            <a:endParaRPr kumimoji="1" lang="en-US" altLang="ja-JP" sz="2800" dirty="0">
              <a:latin typeface="+mj-ea"/>
              <a:ea typeface="+mj-ea"/>
            </a:endParaRPr>
          </a:p>
        </p:txBody>
      </p:sp>
      <p:sp>
        <p:nvSpPr>
          <p:cNvPr id="13" name="テキスト ボックス 12">
            <a:extLst>
              <a:ext uri="{FF2B5EF4-FFF2-40B4-BE49-F238E27FC236}">
                <a16:creationId xmlns:a16="http://schemas.microsoft.com/office/drawing/2014/main" id="{091E6639-F11A-4FE6-AB95-00074402CE15}"/>
              </a:ext>
            </a:extLst>
          </p:cNvPr>
          <p:cNvSpPr txBox="1"/>
          <p:nvPr/>
        </p:nvSpPr>
        <p:spPr>
          <a:xfrm>
            <a:off x="1815007" y="1969037"/>
            <a:ext cx="10295383" cy="3108543"/>
          </a:xfrm>
          <a:prstGeom prst="rect">
            <a:avLst/>
          </a:prstGeom>
          <a:solidFill>
            <a:srgbClr val="002060"/>
          </a:solidFill>
        </p:spPr>
        <p:txBody>
          <a:bodyPr wrap="square" rtlCol="0">
            <a:spAutoFit/>
          </a:bodyPr>
          <a:lstStyle/>
          <a:p>
            <a:r>
              <a:rPr lang="ja-JP" altLang="en-US" sz="2800" b="1" dirty="0" smtClean="0">
                <a:solidFill>
                  <a:srgbClr val="FFFF00"/>
                </a:solidFill>
                <a:latin typeface="+mn-ea"/>
              </a:rPr>
              <a:t>　この</a:t>
            </a:r>
            <a:r>
              <a:rPr lang="ja-JP" altLang="en-US" sz="2800" b="1" dirty="0">
                <a:solidFill>
                  <a:srgbClr val="FFFF00"/>
                </a:solidFill>
                <a:latin typeface="+mn-ea"/>
              </a:rPr>
              <a:t>科目のまとめとして位置付けられる大項目Ｃの</a:t>
            </a:r>
            <a:r>
              <a:rPr lang="ja-JP" altLang="en-US" sz="2800" b="1" dirty="0" smtClean="0">
                <a:solidFill>
                  <a:srgbClr val="FFFF00"/>
                </a:solidFill>
                <a:latin typeface="+mn-ea"/>
              </a:rPr>
              <a:t>「⑵生活圏</a:t>
            </a:r>
            <a:r>
              <a:rPr lang="ja-JP" altLang="en-US" sz="2800" b="1" dirty="0">
                <a:solidFill>
                  <a:srgbClr val="FFFF00"/>
                </a:solidFill>
                <a:latin typeface="+mn-ea"/>
              </a:rPr>
              <a:t>の</a:t>
            </a:r>
            <a:r>
              <a:rPr lang="ja-JP" altLang="en-US" sz="2800" b="1" dirty="0" smtClean="0">
                <a:solidFill>
                  <a:srgbClr val="FFFF00"/>
                </a:solidFill>
                <a:latin typeface="+mn-ea"/>
              </a:rPr>
              <a:t>調査</a:t>
            </a:r>
            <a:r>
              <a:rPr lang="ja-JP" altLang="en-US" sz="2800" b="1" dirty="0">
                <a:solidFill>
                  <a:srgbClr val="FFFF00"/>
                </a:solidFill>
                <a:latin typeface="+mn-ea"/>
              </a:rPr>
              <a:t>と地域の展望」において</a:t>
            </a:r>
            <a:r>
              <a:rPr lang="ja-JP" altLang="en-US" sz="2800" b="1" dirty="0" smtClean="0">
                <a:solidFill>
                  <a:srgbClr val="FFFF00"/>
                </a:solidFill>
                <a:latin typeface="+mn-ea"/>
              </a:rPr>
              <a:t>は、</a:t>
            </a:r>
            <a:r>
              <a:rPr lang="ja-JP" altLang="en-US" sz="2800" b="1" u="sng" dirty="0" smtClean="0">
                <a:solidFill>
                  <a:srgbClr val="FF0000"/>
                </a:solidFill>
              </a:rPr>
              <a:t>それ</a:t>
            </a:r>
            <a:r>
              <a:rPr lang="ja-JP" altLang="en-US" sz="2800" b="1" u="sng" dirty="0">
                <a:solidFill>
                  <a:srgbClr val="FF0000"/>
                </a:solidFill>
              </a:rPr>
              <a:t>までの学習成果を活用</a:t>
            </a:r>
            <a:r>
              <a:rPr lang="ja-JP" altLang="en-US" sz="2800" b="1" u="sng" dirty="0" smtClean="0">
                <a:solidFill>
                  <a:srgbClr val="FF0000"/>
                </a:solidFill>
              </a:rPr>
              <a:t>して、生活圏</a:t>
            </a:r>
            <a:r>
              <a:rPr lang="ja-JP" altLang="en-US" sz="2800" b="1" u="sng" dirty="0">
                <a:solidFill>
                  <a:srgbClr val="FF0000"/>
                </a:solidFill>
              </a:rPr>
              <a:t>が抱える地理的</a:t>
            </a:r>
            <a:r>
              <a:rPr lang="ja-JP" altLang="en-US" sz="2800" b="1" u="sng" dirty="0" smtClean="0">
                <a:solidFill>
                  <a:srgbClr val="FF0000"/>
                </a:solidFill>
              </a:rPr>
              <a:t>な課題</a:t>
            </a:r>
            <a:r>
              <a:rPr lang="ja-JP" altLang="en-US" sz="2800" b="1" u="sng" dirty="0">
                <a:solidFill>
                  <a:srgbClr val="FF0000"/>
                </a:solidFill>
              </a:rPr>
              <a:t>を</a:t>
            </a:r>
            <a:r>
              <a:rPr lang="ja-JP" altLang="en-US" sz="2800" b="1" u="sng" dirty="0" smtClean="0">
                <a:solidFill>
                  <a:srgbClr val="FF0000"/>
                </a:solidFill>
              </a:rPr>
              <a:t>捉え</a:t>
            </a:r>
            <a:r>
              <a:rPr lang="ja-JP" altLang="en-US" sz="2800" b="1" dirty="0" smtClean="0">
                <a:solidFill>
                  <a:srgbClr val="FFFF00"/>
                </a:solidFill>
              </a:rPr>
              <a:t>、作業的</a:t>
            </a:r>
            <a:r>
              <a:rPr lang="ja-JP" altLang="en-US" sz="2800" b="1" dirty="0">
                <a:solidFill>
                  <a:srgbClr val="FFFF00"/>
                </a:solidFill>
              </a:rPr>
              <a:t>で具体的な体験を伴う学習を</a:t>
            </a:r>
            <a:r>
              <a:rPr lang="ja-JP" altLang="en-US" sz="2800" b="1" dirty="0" smtClean="0">
                <a:solidFill>
                  <a:srgbClr val="FFFF00"/>
                </a:solidFill>
              </a:rPr>
              <a:t>取り入れながら、その</a:t>
            </a:r>
            <a:r>
              <a:rPr lang="ja-JP" altLang="en-US" sz="2800" b="1" dirty="0">
                <a:solidFill>
                  <a:srgbClr val="FFFF00"/>
                </a:solidFill>
              </a:rPr>
              <a:t>解決に向けた取組</a:t>
            </a:r>
          </a:p>
          <a:p>
            <a:r>
              <a:rPr lang="ja-JP" altLang="en-US" sz="2800" b="1" dirty="0">
                <a:solidFill>
                  <a:srgbClr val="FFFF00"/>
                </a:solidFill>
              </a:rPr>
              <a:t>などについて</a:t>
            </a:r>
            <a:r>
              <a:rPr lang="ja-JP" altLang="en-US" sz="2800" b="1" dirty="0" smtClean="0">
                <a:solidFill>
                  <a:srgbClr val="FFFF00"/>
                </a:solidFill>
              </a:rPr>
              <a:t>考察、構想</a:t>
            </a:r>
            <a:r>
              <a:rPr lang="ja-JP" altLang="en-US" sz="2800" b="1" dirty="0">
                <a:solidFill>
                  <a:srgbClr val="FFFF00"/>
                </a:solidFill>
              </a:rPr>
              <a:t>する中</a:t>
            </a:r>
            <a:r>
              <a:rPr lang="ja-JP" altLang="en-US" sz="2800" b="1" dirty="0" smtClean="0">
                <a:solidFill>
                  <a:srgbClr val="FFFF00"/>
                </a:solidFill>
              </a:rPr>
              <a:t>で、地図</a:t>
            </a:r>
            <a:r>
              <a:rPr lang="ja-JP" altLang="en-US" sz="2800" b="1" dirty="0">
                <a:solidFill>
                  <a:srgbClr val="FFFF00"/>
                </a:solidFill>
              </a:rPr>
              <a:t>を有効に活用して事象を説明</a:t>
            </a:r>
            <a:r>
              <a:rPr lang="ja-JP" altLang="en-US" sz="2800" b="1" dirty="0" smtClean="0">
                <a:solidFill>
                  <a:srgbClr val="FFFF00"/>
                </a:solidFill>
              </a:rPr>
              <a:t>したり、自分</a:t>
            </a:r>
            <a:r>
              <a:rPr lang="ja-JP" altLang="en-US" sz="2800" b="1" dirty="0">
                <a:solidFill>
                  <a:srgbClr val="FFFF00"/>
                </a:solidFill>
              </a:rPr>
              <a:t>の</a:t>
            </a:r>
            <a:r>
              <a:rPr lang="ja-JP" altLang="en-US" sz="2800" b="1" dirty="0" smtClean="0">
                <a:solidFill>
                  <a:srgbClr val="FFFF00"/>
                </a:solidFill>
              </a:rPr>
              <a:t>解釈を</a:t>
            </a:r>
            <a:r>
              <a:rPr lang="ja-JP" altLang="en-US" sz="2800" b="1" dirty="0">
                <a:solidFill>
                  <a:srgbClr val="FFFF00"/>
                </a:solidFill>
              </a:rPr>
              <a:t>加えて論述</a:t>
            </a:r>
            <a:r>
              <a:rPr lang="ja-JP" altLang="en-US" sz="2800" b="1" dirty="0" smtClean="0">
                <a:solidFill>
                  <a:srgbClr val="FFFF00"/>
                </a:solidFill>
              </a:rPr>
              <a:t>したり、討論</a:t>
            </a:r>
            <a:r>
              <a:rPr lang="ja-JP" altLang="en-US" sz="2800" b="1" dirty="0">
                <a:solidFill>
                  <a:srgbClr val="FFFF00"/>
                </a:solidFill>
              </a:rPr>
              <a:t>したりするなどの学習活動を充実することが大切である。</a:t>
            </a:r>
            <a:endParaRPr lang="en-US" altLang="ja-JP" sz="2800" b="1" dirty="0">
              <a:solidFill>
                <a:srgbClr val="FFFF00"/>
              </a:solidFill>
            </a:endParaRPr>
          </a:p>
        </p:txBody>
      </p:sp>
    </p:spTree>
    <p:extLst>
      <p:ext uri="{BB962C8B-B14F-4D97-AF65-F5344CB8AC3E}">
        <p14:creationId xmlns:p14="http://schemas.microsoft.com/office/powerpoint/2010/main" val="212555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7DE078A-8C7A-4B2F-A262-2496C2061A56}"/>
              </a:ext>
            </a:extLst>
          </p:cNvPr>
          <p:cNvSpPr>
            <a:spLocks noGrp="1"/>
          </p:cNvSpPr>
          <p:nvPr>
            <p:ph type="title"/>
          </p:nvPr>
        </p:nvSpPr>
        <p:spPr>
          <a:xfrm>
            <a:off x="1689316" y="665149"/>
            <a:ext cx="8596668" cy="619743"/>
          </a:xfrm>
        </p:spPr>
        <p:txBody>
          <a:bodyPr>
            <a:normAutofit fontScale="90000"/>
          </a:bodyPr>
          <a:lstStyle/>
          <a:p>
            <a:r>
              <a:rPr lang="ja-JP" altLang="en-US" b="1" dirty="0">
                <a:solidFill>
                  <a:schemeClr val="tx1"/>
                </a:solidFill>
              </a:rPr>
              <a:t>１　研修のねらい</a:t>
            </a:r>
          </a:p>
        </p:txBody>
      </p:sp>
      <p:sp>
        <p:nvSpPr>
          <p:cNvPr id="4" name="テキスト ボックス 3">
            <a:extLst>
              <a:ext uri="{FF2B5EF4-FFF2-40B4-BE49-F238E27FC236}">
                <a16:creationId xmlns:a16="http://schemas.microsoft.com/office/drawing/2014/main" id="{091E6639-F11A-4FE6-AB95-00074402CE15}"/>
              </a:ext>
            </a:extLst>
          </p:cNvPr>
          <p:cNvSpPr txBox="1"/>
          <p:nvPr/>
        </p:nvSpPr>
        <p:spPr>
          <a:xfrm>
            <a:off x="1689316" y="1331938"/>
            <a:ext cx="10295383" cy="954107"/>
          </a:xfrm>
          <a:prstGeom prst="rect">
            <a:avLst/>
          </a:prstGeom>
          <a:solidFill>
            <a:srgbClr val="002060"/>
          </a:solidFill>
        </p:spPr>
        <p:txBody>
          <a:bodyPr wrap="square" rtlCol="0">
            <a:spAutoFit/>
          </a:bodyPr>
          <a:lstStyle/>
          <a:p>
            <a:r>
              <a:rPr lang="ja-JP" altLang="en-US" sz="2800" b="1" dirty="0" smtClean="0">
                <a:solidFill>
                  <a:srgbClr val="FFFF00"/>
                </a:solidFill>
              </a:rPr>
              <a:t>「</a:t>
            </a:r>
            <a:r>
              <a:rPr lang="ja-JP" altLang="en-US" sz="2800" b="1" u="sng" dirty="0">
                <a:solidFill>
                  <a:srgbClr val="FF0000"/>
                </a:solidFill>
                <a:latin typeface="+mn-ea"/>
              </a:rPr>
              <a:t>持続可能な社会づくり</a:t>
            </a:r>
            <a:r>
              <a:rPr lang="ja-JP" altLang="en-US" sz="2800" b="1" dirty="0">
                <a:solidFill>
                  <a:srgbClr val="FFFF00"/>
                </a:solidFill>
                <a:latin typeface="+mn-ea"/>
              </a:rPr>
              <a:t>の観点から </a:t>
            </a:r>
            <a:r>
              <a:rPr lang="ja-JP" altLang="en-US" sz="2800" b="1" dirty="0" smtClean="0">
                <a:solidFill>
                  <a:srgbClr val="FFFF00"/>
                </a:solidFill>
                <a:latin typeface="+mn-ea"/>
              </a:rPr>
              <a:t>地球規模</a:t>
            </a:r>
            <a:r>
              <a:rPr lang="ja-JP" altLang="en-US" sz="2800" b="1" dirty="0">
                <a:solidFill>
                  <a:srgbClr val="FFFF00"/>
                </a:solidFill>
                <a:latin typeface="+mn-ea"/>
              </a:rPr>
              <a:t>の</a:t>
            </a:r>
            <a:r>
              <a:rPr lang="ja-JP" altLang="en-US" sz="2800" b="1" dirty="0" smtClean="0">
                <a:solidFill>
                  <a:srgbClr val="FFFF00"/>
                </a:solidFill>
                <a:latin typeface="+mn-ea"/>
              </a:rPr>
              <a:t>諸課題や</a:t>
            </a:r>
            <a:r>
              <a:rPr lang="ja-JP" altLang="en-US" sz="2800" b="1" u="sng" dirty="0" smtClean="0">
                <a:solidFill>
                  <a:srgbClr val="FF0000"/>
                </a:solidFill>
                <a:latin typeface="+mn-ea"/>
              </a:rPr>
              <a:t>地域課</a:t>
            </a:r>
            <a:endParaRPr lang="en-US" altLang="ja-JP" sz="2800" b="1" u="sng" dirty="0" smtClean="0">
              <a:solidFill>
                <a:srgbClr val="FF0000"/>
              </a:solidFill>
              <a:latin typeface="+mn-ea"/>
            </a:endParaRPr>
          </a:p>
          <a:p>
            <a:r>
              <a:rPr lang="ja-JP" altLang="en-US" sz="2800" b="1" dirty="0" smtClean="0">
                <a:solidFill>
                  <a:srgbClr val="FF0000"/>
                </a:solidFill>
                <a:latin typeface="+mn-ea"/>
              </a:rPr>
              <a:t>　</a:t>
            </a:r>
            <a:r>
              <a:rPr lang="ja-JP" altLang="en-US" sz="2800" b="1" u="sng" dirty="0" smtClean="0">
                <a:solidFill>
                  <a:srgbClr val="FF0000"/>
                </a:solidFill>
                <a:latin typeface="+mn-ea"/>
              </a:rPr>
              <a:t>題</a:t>
            </a:r>
            <a:r>
              <a:rPr lang="ja-JP" altLang="en-US" sz="2800" b="1" u="sng" dirty="0">
                <a:solidFill>
                  <a:srgbClr val="FF0000"/>
                </a:solidFill>
                <a:latin typeface="+mn-ea"/>
              </a:rPr>
              <a:t>を解決</a:t>
            </a:r>
            <a:r>
              <a:rPr lang="ja-JP" altLang="en-US" sz="2800" b="1" dirty="0">
                <a:solidFill>
                  <a:srgbClr val="FFFF00"/>
                </a:solidFill>
                <a:latin typeface="+mn-ea"/>
              </a:rPr>
              <a:t>しようとする態度</a:t>
            </a:r>
            <a:r>
              <a:rPr lang="ja-JP" altLang="en-US" sz="2800" b="1" dirty="0" smtClean="0">
                <a:solidFill>
                  <a:srgbClr val="FFFF00"/>
                </a:solidFill>
              </a:rPr>
              <a:t>」</a:t>
            </a:r>
            <a:endParaRPr lang="en-US" altLang="ja-JP" sz="2800" b="1" dirty="0">
              <a:solidFill>
                <a:srgbClr val="FFFF00"/>
              </a:solidFill>
            </a:endParaRPr>
          </a:p>
        </p:txBody>
      </p:sp>
      <p:sp>
        <p:nvSpPr>
          <p:cNvPr id="6" name="テキスト ボックス 5">
            <a:extLst>
              <a:ext uri="{FF2B5EF4-FFF2-40B4-BE49-F238E27FC236}">
                <a16:creationId xmlns:a16="http://schemas.microsoft.com/office/drawing/2014/main" id="{091E6639-F11A-4FE6-AB95-00074402CE15}"/>
              </a:ext>
            </a:extLst>
          </p:cNvPr>
          <p:cNvSpPr txBox="1"/>
          <p:nvPr/>
        </p:nvSpPr>
        <p:spPr>
          <a:xfrm>
            <a:off x="1689310" y="3044192"/>
            <a:ext cx="10295383" cy="954107"/>
          </a:xfrm>
          <a:prstGeom prst="rect">
            <a:avLst/>
          </a:prstGeom>
          <a:solidFill>
            <a:srgbClr val="002060"/>
          </a:solidFill>
        </p:spPr>
        <p:txBody>
          <a:bodyPr wrap="square" rtlCol="0">
            <a:spAutoFit/>
          </a:bodyPr>
          <a:lstStyle/>
          <a:p>
            <a:r>
              <a:rPr kumimoji="1" lang="ja-JP" altLang="en-US" sz="2800" b="1" dirty="0" smtClean="0">
                <a:solidFill>
                  <a:srgbClr val="FFFF00"/>
                </a:solidFill>
              </a:rPr>
              <a:t>　探究</a:t>
            </a:r>
            <a:r>
              <a:rPr lang="ja-JP" altLang="en-US" sz="2800" b="1" dirty="0" smtClean="0">
                <a:solidFill>
                  <a:srgbClr val="FFFF00"/>
                </a:solidFill>
                <a:latin typeface="+mj-ea"/>
              </a:rPr>
              <a:t>単元</a:t>
            </a:r>
            <a:r>
              <a:rPr lang="en-US" altLang="ja-JP" sz="2800" b="1" dirty="0" smtClean="0">
                <a:solidFill>
                  <a:srgbClr val="FFFF00"/>
                </a:solidFill>
                <a:latin typeface="+mj-ea"/>
              </a:rPr>
              <a:t>C</a:t>
            </a:r>
            <a:r>
              <a:rPr lang="ja-JP" altLang="en-US" sz="2800" b="1" dirty="0" smtClean="0">
                <a:solidFill>
                  <a:srgbClr val="FFFF00"/>
                </a:solidFill>
                <a:latin typeface="+mj-ea"/>
              </a:rPr>
              <a:t>⑵「</a:t>
            </a:r>
            <a:r>
              <a:rPr lang="ja-JP" altLang="en-US" sz="2800" b="1" dirty="0">
                <a:solidFill>
                  <a:srgbClr val="FFFF00"/>
                </a:solidFill>
                <a:latin typeface="+mj-ea"/>
              </a:rPr>
              <a:t>生活圏の調査と地域の展望」において</a:t>
            </a:r>
            <a:r>
              <a:rPr lang="ja-JP" altLang="en-US" sz="2800" b="1" dirty="0" smtClean="0">
                <a:solidFill>
                  <a:srgbClr val="FFFF00"/>
                </a:solidFill>
                <a:latin typeface="+mj-ea"/>
              </a:rPr>
              <a:t>、学習者</a:t>
            </a:r>
            <a:r>
              <a:rPr lang="ja-JP" altLang="en-US" sz="2800" b="1" dirty="0">
                <a:solidFill>
                  <a:srgbClr val="FFFF00"/>
                </a:solidFill>
                <a:latin typeface="+mj-ea"/>
              </a:rPr>
              <a:t>が</a:t>
            </a:r>
            <a:r>
              <a:rPr lang="ja-JP" altLang="en-US" sz="2800" b="1" dirty="0" smtClean="0">
                <a:solidFill>
                  <a:srgbClr val="FFFF00"/>
                </a:solidFill>
                <a:latin typeface="+mj-ea"/>
              </a:rPr>
              <a:t>、より</a:t>
            </a:r>
            <a:r>
              <a:rPr lang="ja-JP" altLang="en-US" sz="2800" b="1" dirty="0">
                <a:solidFill>
                  <a:srgbClr val="FFFF00"/>
                </a:solidFill>
                <a:latin typeface="+mj-ea"/>
              </a:rPr>
              <a:t>質の高い課題を</a:t>
            </a:r>
            <a:r>
              <a:rPr lang="ja-JP" altLang="en-US" sz="2800" b="1" dirty="0" smtClean="0">
                <a:solidFill>
                  <a:srgbClr val="FFFF00"/>
                </a:solidFill>
                <a:latin typeface="+mj-ea"/>
              </a:rPr>
              <a:t>見出すこと</a:t>
            </a:r>
            <a:endParaRPr lang="en-US" altLang="ja-JP" sz="2800" b="1" dirty="0">
              <a:solidFill>
                <a:srgbClr val="FFFF00"/>
              </a:solidFill>
            </a:endParaRPr>
          </a:p>
        </p:txBody>
      </p:sp>
      <p:sp>
        <p:nvSpPr>
          <p:cNvPr id="2" name="下矢印 1"/>
          <p:cNvSpPr/>
          <p:nvPr/>
        </p:nvSpPr>
        <p:spPr>
          <a:xfrm>
            <a:off x="4945857" y="2403216"/>
            <a:ext cx="3782291" cy="52380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solidFill>
                <a:schemeClr val="bg1"/>
              </a:solidFill>
              <a:latin typeface="+mn-ea"/>
            </a:endParaRPr>
          </a:p>
        </p:txBody>
      </p:sp>
      <p:sp>
        <p:nvSpPr>
          <p:cNvPr id="9" name="下矢印 8"/>
          <p:cNvSpPr/>
          <p:nvPr/>
        </p:nvSpPr>
        <p:spPr>
          <a:xfrm>
            <a:off x="4945857" y="4052125"/>
            <a:ext cx="3782291" cy="52380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solidFill>
                <a:schemeClr val="bg1"/>
              </a:solidFill>
              <a:latin typeface="+mn-ea"/>
            </a:endParaRPr>
          </a:p>
        </p:txBody>
      </p:sp>
      <p:sp>
        <p:nvSpPr>
          <p:cNvPr id="11" name="円/楕円 21"/>
          <p:cNvSpPr/>
          <p:nvPr/>
        </p:nvSpPr>
        <p:spPr>
          <a:xfrm>
            <a:off x="687513" y="2673376"/>
            <a:ext cx="1462312" cy="5534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ゴール</a:t>
            </a:r>
            <a:endParaRPr kumimoji="1" lang="ja-JP" altLang="en-US" b="1" dirty="0">
              <a:solidFill>
                <a:schemeClr val="bg1"/>
              </a:solidFill>
            </a:endParaRPr>
          </a:p>
        </p:txBody>
      </p:sp>
      <p:sp>
        <p:nvSpPr>
          <p:cNvPr id="10" name="テキスト ボックス 9">
            <a:extLst>
              <a:ext uri="{FF2B5EF4-FFF2-40B4-BE49-F238E27FC236}">
                <a16:creationId xmlns:a16="http://schemas.microsoft.com/office/drawing/2014/main" id="{091E6639-F11A-4FE6-AB95-00074402CE15}"/>
              </a:ext>
            </a:extLst>
          </p:cNvPr>
          <p:cNvSpPr txBox="1"/>
          <p:nvPr/>
        </p:nvSpPr>
        <p:spPr>
          <a:xfrm>
            <a:off x="1564705" y="4615316"/>
            <a:ext cx="10544589" cy="2062103"/>
          </a:xfrm>
          <a:prstGeom prst="rect">
            <a:avLst/>
          </a:prstGeom>
          <a:solidFill>
            <a:srgbClr val="002060"/>
          </a:solidFill>
        </p:spPr>
        <p:txBody>
          <a:bodyPr wrap="square" rtlCol="0">
            <a:spAutoFit/>
          </a:bodyPr>
          <a:lstStyle/>
          <a:p>
            <a:r>
              <a:rPr kumimoji="1" lang="ja-JP" altLang="en-US" sz="3200" b="1" dirty="0" smtClean="0">
                <a:solidFill>
                  <a:srgbClr val="FFFF00"/>
                </a:solidFill>
              </a:rPr>
              <a:t>●　中</a:t>
            </a:r>
            <a:r>
              <a:rPr lang="ja-JP" altLang="en-US" sz="3200" b="1" dirty="0" smtClean="0">
                <a:solidFill>
                  <a:srgbClr val="FFFF00"/>
                </a:solidFill>
                <a:latin typeface="+mj-ea"/>
              </a:rPr>
              <a:t>単元</a:t>
            </a:r>
            <a:r>
              <a:rPr lang="en-US" altLang="ja-JP" sz="3200" b="1" dirty="0" smtClean="0">
                <a:solidFill>
                  <a:srgbClr val="FFFF00"/>
                </a:solidFill>
                <a:latin typeface="+mj-ea"/>
              </a:rPr>
              <a:t>C</a:t>
            </a:r>
            <a:r>
              <a:rPr lang="ja-JP" altLang="en-US" sz="3200" b="1" dirty="0" smtClean="0">
                <a:solidFill>
                  <a:srgbClr val="FFFF00"/>
                </a:solidFill>
                <a:latin typeface="+mj-ea"/>
              </a:rPr>
              <a:t>⑵「</a:t>
            </a:r>
            <a:r>
              <a:rPr lang="ja-JP" altLang="en-US" sz="3200" b="1" dirty="0">
                <a:solidFill>
                  <a:srgbClr val="FFFF00"/>
                </a:solidFill>
                <a:latin typeface="+mj-ea"/>
              </a:rPr>
              <a:t>生活圏の調査と地域の展望」において</a:t>
            </a:r>
            <a:r>
              <a:rPr lang="ja-JP" altLang="en-US" sz="3200" b="1" dirty="0" smtClean="0">
                <a:solidFill>
                  <a:srgbClr val="FFFF00"/>
                </a:solidFill>
                <a:latin typeface="+mj-ea"/>
              </a:rPr>
              <a:t>、　</a:t>
            </a:r>
            <a:endParaRPr lang="en-US" altLang="ja-JP" sz="3200" b="1" dirty="0" smtClean="0">
              <a:solidFill>
                <a:srgbClr val="FFFF00"/>
              </a:solidFill>
              <a:latin typeface="+mj-ea"/>
            </a:endParaRPr>
          </a:p>
          <a:p>
            <a:r>
              <a:rPr lang="ja-JP" altLang="en-US" sz="3200" b="1" dirty="0" smtClean="0">
                <a:solidFill>
                  <a:srgbClr val="FFFF00"/>
                </a:solidFill>
                <a:latin typeface="+mj-ea"/>
              </a:rPr>
              <a:t>　学習者</a:t>
            </a:r>
            <a:r>
              <a:rPr lang="ja-JP" altLang="en-US" sz="3200" b="1" dirty="0">
                <a:solidFill>
                  <a:srgbClr val="FFFF00"/>
                </a:solidFill>
                <a:latin typeface="+mj-ea"/>
              </a:rPr>
              <a:t>が</a:t>
            </a:r>
            <a:r>
              <a:rPr lang="ja-JP" altLang="en-US" sz="3200" b="1" dirty="0" smtClean="0">
                <a:solidFill>
                  <a:srgbClr val="FFFF00"/>
                </a:solidFill>
                <a:latin typeface="+mj-ea"/>
              </a:rPr>
              <a:t>、</a:t>
            </a:r>
            <a:r>
              <a:rPr lang="ja-JP" altLang="en-US" sz="3200" b="1" u="sng" dirty="0" smtClean="0">
                <a:solidFill>
                  <a:srgbClr val="FF0000"/>
                </a:solidFill>
                <a:latin typeface="+mj-ea"/>
              </a:rPr>
              <a:t>より</a:t>
            </a:r>
            <a:r>
              <a:rPr lang="ja-JP" altLang="en-US" sz="3200" b="1" u="sng" dirty="0">
                <a:solidFill>
                  <a:srgbClr val="FF0000"/>
                </a:solidFill>
                <a:latin typeface="+mj-ea"/>
              </a:rPr>
              <a:t>質の高い課題を見出すためにはどの</a:t>
            </a:r>
            <a:r>
              <a:rPr lang="ja-JP" altLang="en-US" sz="3200" b="1" u="sng" dirty="0" err="1" smtClean="0">
                <a:solidFill>
                  <a:srgbClr val="FF0000"/>
                </a:solidFill>
                <a:latin typeface="+mj-ea"/>
              </a:rPr>
              <a:t>よ</a:t>
            </a:r>
            <a:endParaRPr lang="en-US" altLang="ja-JP" sz="3200" b="1" u="sng" dirty="0" smtClean="0">
              <a:solidFill>
                <a:srgbClr val="FF0000"/>
              </a:solidFill>
              <a:latin typeface="+mj-ea"/>
            </a:endParaRPr>
          </a:p>
          <a:p>
            <a:r>
              <a:rPr lang="ja-JP" altLang="en-US" sz="3200" b="1" dirty="0" smtClean="0">
                <a:solidFill>
                  <a:srgbClr val="FF0000"/>
                </a:solidFill>
                <a:latin typeface="+mj-ea"/>
              </a:rPr>
              <a:t>　</a:t>
            </a:r>
            <a:r>
              <a:rPr lang="ja-JP" altLang="en-US" sz="3200" b="1" u="sng" dirty="0" err="1" smtClean="0">
                <a:solidFill>
                  <a:srgbClr val="FF0000"/>
                </a:solidFill>
                <a:latin typeface="+mj-ea"/>
              </a:rPr>
              <a:t>うな</a:t>
            </a:r>
            <a:r>
              <a:rPr lang="ja-JP" altLang="en-US" sz="3200" b="1" u="sng" dirty="0">
                <a:solidFill>
                  <a:srgbClr val="FF0000"/>
                </a:solidFill>
                <a:latin typeface="+mj-ea"/>
              </a:rPr>
              <a:t>アプローチが必要と</a:t>
            </a:r>
            <a:r>
              <a:rPr lang="ja-JP" altLang="en-US" sz="3200" b="1" u="sng" dirty="0" smtClean="0">
                <a:solidFill>
                  <a:srgbClr val="FF0000"/>
                </a:solidFill>
                <a:latin typeface="+mj-ea"/>
              </a:rPr>
              <a:t>なるか</a:t>
            </a:r>
            <a:r>
              <a:rPr lang="ja-JP" altLang="en-US" sz="3200" b="1" dirty="0" smtClean="0">
                <a:solidFill>
                  <a:srgbClr val="FFFF00"/>
                </a:solidFill>
              </a:rPr>
              <a:t>、という視点</a:t>
            </a:r>
            <a:r>
              <a:rPr lang="ja-JP" altLang="en-US" sz="3200" b="1" dirty="0">
                <a:solidFill>
                  <a:srgbClr val="FFFF00"/>
                </a:solidFill>
              </a:rPr>
              <a:t>での</a:t>
            </a:r>
            <a:r>
              <a:rPr lang="ja-JP" altLang="en-US" sz="3200" b="1" dirty="0" smtClean="0">
                <a:solidFill>
                  <a:srgbClr val="FFFF00"/>
                </a:solidFill>
              </a:rPr>
              <a:t>授業</a:t>
            </a:r>
            <a:endParaRPr lang="en-US" altLang="ja-JP" sz="3200" b="1" dirty="0" smtClean="0">
              <a:solidFill>
                <a:srgbClr val="FFFF00"/>
              </a:solidFill>
            </a:endParaRPr>
          </a:p>
          <a:p>
            <a:r>
              <a:rPr lang="ja-JP" altLang="en-US" sz="3200" b="1" dirty="0" smtClean="0">
                <a:solidFill>
                  <a:srgbClr val="FFFF00"/>
                </a:solidFill>
              </a:rPr>
              <a:t>　改善</a:t>
            </a:r>
            <a:r>
              <a:rPr lang="ja-JP" altLang="en-US" sz="3200" b="1" dirty="0">
                <a:solidFill>
                  <a:srgbClr val="FFFF00"/>
                </a:solidFill>
              </a:rPr>
              <a:t>を推進する。</a:t>
            </a:r>
            <a:endParaRPr lang="en-US" altLang="ja-JP" sz="3200" b="1" dirty="0">
              <a:solidFill>
                <a:srgbClr val="FFFF00"/>
              </a:solidFill>
            </a:endParaRPr>
          </a:p>
        </p:txBody>
      </p:sp>
    </p:spTree>
    <p:extLst>
      <p:ext uri="{BB962C8B-B14F-4D97-AF65-F5344CB8AC3E}">
        <p14:creationId xmlns:p14="http://schemas.microsoft.com/office/powerpoint/2010/main" val="235411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animBg="1"/>
      <p:bldP spid="11"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91E6639-F11A-4FE6-AB95-00074402CE15}"/>
              </a:ext>
            </a:extLst>
          </p:cNvPr>
          <p:cNvSpPr txBox="1"/>
          <p:nvPr/>
        </p:nvSpPr>
        <p:spPr>
          <a:xfrm>
            <a:off x="1804682" y="1388830"/>
            <a:ext cx="10113516" cy="523220"/>
          </a:xfrm>
          <a:prstGeom prst="rect">
            <a:avLst/>
          </a:prstGeom>
          <a:noFill/>
        </p:spPr>
        <p:txBody>
          <a:bodyPr wrap="square" rtlCol="0">
            <a:spAutoFit/>
          </a:bodyPr>
          <a:lstStyle/>
          <a:p>
            <a:r>
              <a:rPr kumimoji="1" lang="ja-JP" altLang="en-US" sz="2800" dirty="0" smtClean="0">
                <a:latin typeface="+mj-ea"/>
                <a:ea typeface="+mj-ea"/>
              </a:rPr>
              <a:t>○　地理総合の科目の構造</a:t>
            </a:r>
            <a:endParaRPr kumimoji="1" lang="en-US" altLang="ja-JP" sz="2800" dirty="0">
              <a:latin typeface="+mj-ea"/>
              <a:ea typeface="+mj-ea"/>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8123" y="1912050"/>
            <a:ext cx="8486632" cy="2343150"/>
          </a:xfrm>
          <a:prstGeom prst="rect">
            <a:avLst/>
          </a:prstGeom>
        </p:spPr>
      </p:pic>
      <p:sp>
        <p:nvSpPr>
          <p:cNvPr id="3" name="正方形/長方形 2"/>
          <p:cNvSpPr/>
          <p:nvPr/>
        </p:nvSpPr>
        <p:spPr>
          <a:xfrm>
            <a:off x="1500162" y="4406290"/>
            <a:ext cx="7207420" cy="2031325"/>
          </a:xfrm>
          <a:prstGeom prst="rect">
            <a:avLst/>
          </a:prstGeom>
          <a:ln>
            <a:solidFill>
              <a:schemeClr val="tx1"/>
            </a:solidFill>
          </a:ln>
        </p:spPr>
        <p:txBody>
          <a:bodyPr wrap="square">
            <a:spAutoFit/>
          </a:bodyPr>
          <a:lstStyle/>
          <a:p>
            <a:r>
              <a:rPr lang="ja-JP" altLang="en-US" dirty="0" smtClean="0">
                <a:latin typeface="+mn-ea"/>
              </a:rPr>
              <a:t>　</a:t>
            </a:r>
            <a:r>
              <a:rPr lang="ja-JP" altLang="en-US" b="1" u="sng" dirty="0" smtClean="0">
                <a:solidFill>
                  <a:srgbClr val="FF0000"/>
                </a:solidFill>
                <a:latin typeface="+mn-ea"/>
              </a:rPr>
              <a:t>大項目Ｃの中項目⑵「生活圏の調査と地域の展望」は、この科目のまとめ</a:t>
            </a:r>
            <a:r>
              <a:rPr lang="ja-JP" altLang="en-US" dirty="0" smtClean="0">
                <a:latin typeface="+mn-ea"/>
              </a:rPr>
              <a:t>として位置付けられている。</a:t>
            </a:r>
            <a:r>
              <a:rPr lang="ja-JP" altLang="en-US" b="1" u="sng" dirty="0" smtClean="0"/>
              <a:t>これまでの学習成果を活用しながら</a:t>
            </a:r>
            <a:r>
              <a:rPr lang="ja-JP" altLang="en-US" dirty="0" smtClean="0"/>
              <a:t>、</a:t>
            </a:r>
            <a:r>
              <a:rPr lang="ja-JP" altLang="en-US" b="1" u="sng" dirty="0" smtClean="0">
                <a:solidFill>
                  <a:srgbClr val="FF0000"/>
                </a:solidFill>
              </a:rPr>
              <a:t>生徒が生活圏に見られる課題を自ら設定</a:t>
            </a:r>
            <a:r>
              <a:rPr lang="ja-JP" altLang="en-US" dirty="0" smtClean="0"/>
              <a:t>し、情報の収集、整理・分析を行って、立てられた仮説を検証してまとめる一連の活動の中で、新たな発見や理解の深化を見いだし、改めて仮説や場合によっては課題を設定し直し、情報の収集、整理・分析を行っていく</a:t>
            </a:r>
            <a:r>
              <a:rPr lang="ja-JP" altLang="en-US" b="1" u="sng" dirty="0" smtClean="0">
                <a:solidFill>
                  <a:srgbClr val="FF0000"/>
                </a:solidFill>
              </a:rPr>
              <a:t>「探究する手法」を理解し、身に付けることが求められている</a:t>
            </a:r>
            <a:r>
              <a:rPr lang="ja-JP" altLang="en-US" dirty="0" smtClean="0"/>
              <a:t>。</a:t>
            </a:r>
            <a:endParaRPr lang="ja-JP" altLang="en-US" dirty="0">
              <a:latin typeface="+mn-ea"/>
            </a:endParaRPr>
          </a:p>
        </p:txBody>
      </p:sp>
      <p:sp>
        <p:nvSpPr>
          <p:cNvPr id="5" name="角丸四角形吹き出し 4"/>
          <p:cNvSpPr/>
          <p:nvPr/>
        </p:nvSpPr>
        <p:spPr>
          <a:xfrm>
            <a:off x="8966321" y="4488873"/>
            <a:ext cx="3013189" cy="1848977"/>
          </a:xfrm>
          <a:prstGeom prst="wedgeRoundRectCallout">
            <a:avLst>
              <a:gd name="adj1" fmla="val -66112"/>
              <a:gd name="adj2" fmla="val -32846"/>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rgbClr val="FFFF00"/>
                </a:solidFill>
              </a:rPr>
              <a:t>C</a:t>
            </a:r>
            <a:r>
              <a:rPr lang="ja-JP" altLang="en-US" b="1" dirty="0" smtClean="0">
                <a:solidFill>
                  <a:srgbClr val="FFFF00"/>
                </a:solidFill>
              </a:rPr>
              <a:t>⑵において、生徒</a:t>
            </a:r>
            <a:r>
              <a:rPr lang="ja-JP" altLang="en-US" b="1" dirty="0">
                <a:solidFill>
                  <a:srgbClr val="FFFF00"/>
                </a:solidFill>
              </a:rPr>
              <a:t>が生活圏の地理的な課題について</a:t>
            </a:r>
            <a:r>
              <a:rPr lang="ja-JP" altLang="en-US" b="1" dirty="0" smtClean="0">
                <a:solidFill>
                  <a:srgbClr val="FFFF00"/>
                </a:solidFill>
              </a:rPr>
              <a:t>探究を</a:t>
            </a:r>
            <a:r>
              <a:rPr lang="ja-JP" altLang="en-US" b="1" dirty="0">
                <a:solidFill>
                  <a:srgbClr val="FFFF00"/>
                </a:solidFill>
              </a:rPr>
              <a:t>行う学習が充実するよう、</a:t>
            </a:r>
            <a:r>
              <a:rPr lang="en-US" altLang="ja-JP" b="1" dirty="0">
                <a:solidFill>
                  <a:srgbClr val="FFFF00"/>
                </a:solidFill>
              </a:rPr>
              <a:t>A⑴</a:t>
            </a:r>
            <a:r>
              <a:rPr lang="ja-JP" altLang="en-US" b="1" dirty="0">
                <a:solidFill>
                  <a:srgbClr val="FFFF00"/>
                </a:solidFill>
              </a:rPr>
              <a:t>～</a:t>
            </a:r>
            <a:r>
              <a:rPr lang="en-US" altLang="ja-JP" b="1" dirty="0">
                <a:solidFill>
                  <a:srgbClr val="FFFF00"/>
                </a:solidFill>
              </a:rPr>
              <a:t>C⑴</a:t>
            </a:r>
            <a:r>
              <a:rPr lang="ja-JP" altLang="en-US" b="1" dirty="0">
                <a:solidFill>
                  <a:srgbClr val="FFFF00"/>
                </a:solidFill>
              </a:rPr>
              <a:t>の学習を</a:t>
            </a:r>
            <a:r>
              <a:rPr lang="ja-JP" altLang="en-US" b="1" dirty="0" smtClean="0">
                <a:solidFill>
                  <a:srgbClr val="FFFF00"/>
                </a:solidFill>
              </a:rPr>
              <a:t>進める</a:t>
            </a:r>
            <a:r>
              <a:rPr lang="ja-JP" altLang="en-US" b="1" dirty="0">
                <a:solidFill>
                  <a:srgbClr val="FFFF00"/>
                </a:solidFill>
              </a:rPr>
              <a:t>という考え方が重要です。</a:t>
            </a:r>
            <a:endParaRPr kumimoji="1" lang="ja-JP" altLang="en-US" b="1" dirty="0">
              <a:solidFill>
                <a:srgbClr val="FFFF00"/>
              </a:solidFill>
            </a:endParaRPr>
          </a:p>
        </p:txBody>
      </p:sp>
      <p:sp>
        <p:nvSpPr>
          <p:cNvPr id="9" name="タイトル 7">
            <a:extLst>
              <a:ext uri="{FF2B5EF4-FFF2-40B4-BE49-F238E27FC236}">
                <a16:creationId xmlns:a16="http://schemas.microsoft.com/office/drawing/2014/main" id="{E7DE078A-8C7A-4B2F-A262-2496C2061A56}"/>
              </a:ext>
            </a:extLst>
          </p:cNvPr>
          <p:cNvSpPr txBox="1">
            <a:spLocks/>
          </p:cNvSpPr>
          <p:nvPr/>
        </p:nvSpPr>
        <p:spPr>
          <a:xfrm>
            <a:off x="1656027" y="684819"/>
            <a:ext cx="10479697" cy="660400"/>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smtClean="0">
                <a:solidFill>
                  <a:schemeClr val="tx1"/>
                </a:solidFill>
              </a:rPr>
              <a:t>２　Ｃ⑵で期待される生徒の探究する姿</a:t>
            </a:r>
            <a:r>
              <a:rPr lang="ja-JP" altLang="en-US" b="1" dirty="0">
                <a:solidFill>
                  <a:schemeClr val="tx1"/>
                </a:solidFill>
              </a:rPr>
              <a:t>（</a:t>
            </a:r>
            <a:r>
              <a:rPr lang="ja-JP" altLang="en-US" b="1" dirty="0" smtClean="0">
                <a:solidFill>
                  <a:schemeClr val="tx1"/>
                </a:solidFill>
              </a:rPr>
              <a:t>Ｃ⑵の手順）</a:t>
            </a:r>
            <a:endParaRPr lang="ja-JP" altLang="en-US" b="1" dirty="0">
              <a:solidFill>
                <a:schemeClr val="tx1"/>
              </a:solidFill>
            </a:endParaRPr>
          </a:p>
        </p:txBody>
      </p:sp>
      <p:sp>
        <p:nvSpPr>
          <p:cNvPr id="7" name="テキスト ボックス 6">
            <a:extLst>
              <a:ext uri="{FF2B5EF4-FFF2-40B4-BE49-F238E27FC236}">
                <a16:creationId xmlns:a16="http://schemas.microsoft.com/office/drawing/2014/main" id="{091E6639-F11A-4FE6-AB95-00074402CE15}"/>
              </a:ext>
            </a:extLst>
          </p:cNvPr>
          <p:cNvSpPr txBox="1"/>
          <p:nvPr/>
        </p:nvSpPr>
        <p:spPr>
          <a:xfrm>
            <a:off x="5796918" y="6457891"/>
            <a:ext cx="6338806" cy="338554"/>
          </a:xfrm>
          <a:prstGeom prst="rect">
            <a:avLst/>
          </a:prstGeom>
          <a:noFill/>
        </p:spPr>
        <p:txBody>
          <a:bodyPr wrap="square" rtlCol="0">
            <a:spAutoFit/>
          </a:bodyPr>
          <a:lstStyle/>
          <a:p>
            <a:r>
              <a:rPr kumimoji="1" lang="ja-JP" altLang="en-US" sz="1600" dirty="0" smtClean="0"/>
              <a:t>（出典）高等学校学習指導要領（平成</a:t>
            </a:r>
            <a:r>
              <a:rPr kumimoji="1" lang="en-US" altLang="ja-JP" sz="1600" dirty="0" smtClean="0"/>
              <a:t>30</a:t>
            </a:r>
            <a:r>
              <a:rPr kumimoji="1" lang="ja-JP" altLang="en-US" sz="1600" dirty="0" smtClean="0"/>
              <a:t>年告示）解説　地理歴史編</a:t>
            </a:r>
            <a:endParaRPr kumimoji="1" lang="en-US" altLang="ja-JP" sz="1600" dirty="0" smtClean="0"/>
          </a:p>
        </p:txBody>
      </p:sp>
    </p:spTree>
    <p:extLst>
      <p:ext uri="{BB962C8B-B14F-4D97-AF65-F5344CB8AC3E}">
        <p14:creationId xmlns:p14="http://schemas.microsoft.com/office/powerpoint/2010/main" val="5305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91E6639-F11A-4FE6-AB95-00074402CE15}"/>
              </a:ext>
            </a:extLst>
          </p:cNvPr>
          <p:cNvSpPr txBox="1"/>
          <p:nvPr/>
        </p:nvSpPr>
        <p:spPr>
          <a:xfrm>
            <a:off x="2078484" y="1047516"/>
            <a:ext cx="9988368" cy="3108543"/>
          </a:xfrm>
          <a:prstGeom prst="rect">
            <a:avLst/>
          </a:prstGeom>
          <a:noFill/>
        </p:spPr>
        <p:txBody>
          <a:bodyPr wrap="square" rtlCol="0">
            <a:spAutoFit/>
          </a:bodyPr>
          <a:lstStyle/>
          <a:p>
            <a:endParaRPr lang="ja-JP" altLang="en-US" sz="2400" b="1" dirty="0" smtClean="0">
              <a:latin typeface="+mn-ea"/>
            </a:endParaRPr>
          </a:p>
          <a:p>
            <a:r>
              <a:rPr lang="ja-JP" altLang="en-US" sz="2400" dirty="0" smtClean="0">
                <a:latin typeface="+mj-ea"/>
                <a:ea typeface="+mj-ea"/>
              </a:rPr>
              <a:t>　</a:t>
            </a:r>
            <a:r>
              <a:rPr lang="ja-JP" altLang="en-US" sz="2800" b="1" dirty="0" smtClean="0">
                <a:latin typeface="+mj-ea"/>
                <a:ea typeface="+mj-ea"/>
              </a:rPr>
              <a:t>１</a:t>
            </a:r>
            <a:r>
              <a:rPr lang="ja-JP" altLang="en-US" sz="2800" dirty="0" smtClean="0">
                <a:latin typeface="+mj-ea"/>
                <a:ea typeface="+mj-ea"/>
              </a:rPr>
              <a:t>　</a:t>
            </a:r>
            <a:r>
              <a:rPr lang="ja-JP" altLang="en-US" sz="2800" b="1" dirty="0" smtClean="0">
                <a:latin typeface="+mj-ea"/>
                <a:ea typeface="+mj-ea"/>
              </a:rPr>
              <a:t>課題</a:t>
            </a:r>
            <a:r>
              <a:rPr lang="ja-JP" altLang="en-US" sz="2800" b="1" dirty="0">
                <a:latin typeface="+mj-ea"/>
                <a:ea typeface="+mj-ea"/>
              </a:rPr>
              <a:t>の</a:t>
            </a:r>
            <a:r>
              <a:rPr lang="ja-JP" altLang="en-US" sz="2800" b="1" dirty="0" smtClean="0">
                <a:latin typeface="+mj-ea"/>
                <a:ea typeface="+mj-ea"/>
              </a:rPr>
              <a:t>設定</a:t>
            </a:r>
            <a:endParaRPr lang="en-US" altLang="ja-JP" sz="2800" b="1" dirty="0">
              <a:latin typeface="+mj-ea"/>
              <a:ea typeface="+mj-ea"/>
            </a:endParaRPr>
          </a:p>
          <a:p>
            <a:r>
              <a:rPr lang="ja-JP" altLang="en-US" sz="2400" dirty="0" smtClean="0">
                <a:latin typeface="+mj-ea"/>
                <a:ea typeface="+mj-ea"/>
              </a:rPr>
              <a:t>　　　</a:t>
            </a:r>
            <a:r>
              <a:rPr lang="ja-JP" altLang="en-US" sz="2400" b="1" u="sng" dirty="0" smtClean="0">
                <a:solidFill>
                  <a:srgbClr val="FF0000"/>
                </a:solidFill>
                <a:latin typeface="+mj-ea"/>
                <a:ea typeface="+mj-ea"/>
              </a:rPr>
              <a:t>これ</a:t>
            </a:r>
            <a:r>
              <a:rPr lang="ja-JP" altLang="en-US" sz="2400" b="1" u="sng" dirty="0">
                <a:solidFill>
                  <a:srgbClr val="FF0000"/>
                </a:solidFill>
                <a:latin typeface="+mj-ea"/>
                <a:ea typeface="+mj-ea"/>
              </a:rPr>
              <a:t>までの「地理総合」の学習内容</a:t>
            </a:r>
            <a:r>
              <a:rPr lang="ja-JP" altLang="en-US" sz="2400" dirty="0" smtClean="0">
                <a:latin typeface="+mj-ea"/>
                <a:ea typeface="+mj-ea"/>
              </a:rPr>
              <a:t>と、小</a:t>
            </a:r>
            <a:r>
              <a:rPr lang="ja-JP" altLang="en-US" sz="2400" dirty="0">
                <a:latin typeface="+mj-ea"/>
                <a:ea typeface="+mj-ea"/>
              </a:rPr>
              <a:t>・中学校社会科の「</a:t>
            </a:r>
            <a:r>
              <a:rPr lang="ja-JP" altLang="en-US" sz="2400" dirty="0" smtClean="0">
                <a:latin typeface="+mj-ea"/>
                <a:ea typeface="+mj-ea"/>
              </a:rPr>
              <a:t>地</a:t>
            </a:r>
            <a:endParaRPr lang="en-US" altLang="ja-JP" sz="2400" dirty="0" smtClean="0">
              <a:latin typeface="+mj-ea"/>
              <a:ea typeface="+mj-ea"/>
            </a:endParaRPr>
          </a:p>
          <a:p>
            <a:r>
              <a:rPr lang="ja-JP" altLang="en-US" sz="2400" dirty="0" smtClean="0">
                <a:latin typeface="+mj-ea"/>
                <a:ea typeface="+mj-ea"/>
              </a:rPr>
              <a:t>　　域調査</a:t>
            </a:r>
            <a:r>
              <a:rPr lang="ja-JP" altLang="en-US" sz="2400" dirty="0">
                <a:latin typeface="+mj-ea"/>
                <a:ea typeface="+mj-ea"/>
              </a:rPr>
              <a:t>」の経験</a:t>
            </a:r>
            <a:r>
              <a:rPr lang="ja-JP" altLang="en-US" sz="2400" dirty="0" smtClean="0">
                <a:latin typeface="+mj-ea"/>
                <a:ea typeface="+mj-ea"/>
              </a:rPr>
              <a:t>を踏まえて</a:t>
            </a:r>
            <a:r>
              <a:rPr lang="ja-JP" altLang="en-US" sz="2400" b="1" u="sng" dirty="0">
                <a:solidFill>
                  <a:srgbClr val="FF0000"/>
                </a:solidFill>
                <a:latin typeface="+mj-ea"/>
                <a:ea typeface="+mj-ea"/>
              </a:rPr>
              <a:t>調査する</a:t>
            </a:r>
            <a:r>
              <a:rPr lang="ja-JP" altLang="en-US" sz="2400" b="1" u="sng" dirty="0" smtClean="0">
                <a:solidFill>
                  <a:srgbClr val="FF0000"/>
                </a:solidFill>
                <a:latin typeface="+mj-ea"/>
                <a:ea typeface="+mj-ea"/>
              </a:rPr>
              <a:t>課題を設定</a:t>
            </a:r>
            <a:r>
              <a:rPr lang="ja-JP" altLang="en-US" sz="2400" dirty="0" smtClean="0">
                <a:latin typeface="+mj-ea"/>
                <a:ea typeface="+mj-ea"/>
              </a:rPr>
              <a:t>する</a:t>
            </a:r>
            <a:endParaRPr lang="en-US" altLang="ja-JP" sz="2400" dirty="0" smtClean="0">
              <a:latin typeface="+mj-ea"/>
              <a:ea typeface="+mj-ea"/>
            </a:endParaRPr>
          </a:p>
          <a:p>
            <a:endParaRPr lang="en-US" altLang="ja-JP" sz="2400" dirty="0" smtClean="0">
              <a:latin typeface="+mj-ea"/>
              <a:ea typeface="+mj-ea"/>
            </a:endParaRPr>
          </a:p>
          <a:p>
            <a:endParaRPr lang="en-US" altLang="ja-JP" sz="2400" dirty="0" smtClean="0">
              <a:latin typeface="+mj-ea"/>
              <a:ea typeface="+mj-ea"/>
            </a:endParaRPr>
          </a:p>
          <a:p>
            <a:endParaRPr lang="en-US" altLang="ja-JP" sz="2400" dirty="0">
              <a:latin typeface="+mj-ea"/>
              <a:ea typeface="+mj-ea"/>
            </a:endParaRPr>
          </a:p>
          <a:p>
            <a:endParaRPr lang="en-US" altLang="ja-JP" sz="2400" dirty="0" smtClean="0">
              <a:latin typeface="+mj-ea"/>
              <a:ea typeface="+mj-ea"/>
            </a:endParaRPr>
          </a:p>
        </p:txBody>
      </p:sp>
      <p:sp>
        <p:nvSpPr>
          <p:cNvPr id="5" name="タイトル 7">
            <a:extLst>
              <a:ext uri="{FF2B5EF4-FFF2-40B4-BE49-F238E27FC236}">
                <a16:creationId xmlns:a16="http://schemas.microsoft.com/office/drawing/2014/main" id="{E7DE078A-8C7A-4B2F-A262-2496C2061A56}"/>
              </a:ext>
            </a:extLst>
          </p:cNvPr>
          <p:cNvSpPr txBox="1">
            <a:spLocks/>
          </p:cNvSpPr>
          <p:nvPr/>
        </p:nvSpPr>
        <p:spPr>
          <a:xfrm>
            <a:off x="1656027" y="684819"/>
            <a:ext cx="10479697" cy="660400"/>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smtClean="0">
                <a:solidFill>
                  <a:schemeClr val="tx1"/>
                </a:solidFill>
              </a:rPr>
              <a:t>２　Ｃ⑵で期待される生徒の探究する姿</a:t>
            </a:r>
            <a:r>
              <a:rPr lang="ja-JP" altLang="en-US" b="1" dirty="0">
                <a:solidFill>
                  <a:schemeClr val="tx1"/>
                </a:solidFill>
              </a:rPr>
              <a:t>（</a:t>
            </a:r>
            <a:r>
              <a:rPr lang="ja-JP" altLang="en-US" b="1" dirty="0" smtClean="0">
                <a:solidFill>
                  <a:schemeClr val="tx1"/>
                </a:solidFill>
              </a:rPr>
              <a:t>Ｃ⑵の手順）</a:t>
            </a:r>
            <a:endParaRPr lang="ja-JP" altLang="en-US" b="1" dirty="0">
              <a:solidFill>
                <a:schemeClr val="tx1"/>
              </a:solidFill>
            </a:endParaRPr>
          </a:p>
        </p:txBody>
      </p:sp>
      <p:grpSp>
        <p:nvGrpSpPr>
          <p:cNvPr id="3" name="グループ化 2"/>
          <p:cNvGrpSpPr/>
          <p:nvPr/>
        </p:nvGrpSpPr>
        <p:grpSpPr>
          <a:xfrm>
            <a:off x="6521950" y="2641365"/>
            <a:ext cx="5437128" cy="1724142"/>
            <a:chOff x="6521950" y="2641365"/>
            <a:chExt cx="5437128" cy="1724142"/>
          </a:xfrm>
        </p:grpSpPr>
        <p:sp>
          <p:nvSpPr>
            <p:cNvPr id="2" name="雲形吹き出し 1"/>
            <p:cNvSpPr/>
            <p:nvPr/>
          </p:nvSpPr>
          <p:spPr>
            <a:xfrm>
              <a:off x="6691745" y="2736208"/>
              <a:ext cx="5267333" cy="1629299"/>
            </a:xfrm>
            <a:prstGeom prst="cloudCallout">
              <a:avLst>
                <a:gd name="adj1" fmla="val -32567"/>
                <a:gd name="adj2" fmla="val -5788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rPr>
                <a:t>なぜ，空き家が多くなっているのだろうか。どうすれば，空き家問題が解決できるのだろうか。</a:t>
              </a:r>
              <a:endParaRPr kumimoji="1" lang="ja-JP" altLang="en-US" b="1" dirty="0">
                <a:solidFill>
                  <a:schemeClr val="bg1"/>
                </a:solidFill>
              </a:endParaRPr>
            </a:p>
          </p:txBody>
        </p:sp>
        <p:sp>
          <p:nvSpPr>
            <p:cNvPr id="4" name="円/楕円 21"/>
            <p:cNvSpPr/>
            <p:nvPr/>
          </p:nvSpPr>
          <p:spPr>
            <a:xfrm>
              <a:off x="6521950" y="2641365"/>
              <a:ext cx="915265" cy="5534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課題</a:t>
              </a:r>
              <a:endParaRPr kumimoji="1" lang="ja-JP" altLang="en-US" b="1" dirty="0">
                <a:solidFill>
                  <a:schemeClr val="tx1"/>
                </a:solidFill>
              </a:endParaRPr>
            </a:p>
          </p:txBody>
        </p:sp>
      </p:grpSp>
      <p:sp>
        <p:nvSpPr>
          <p:cNvPr id="6" name="正方形/長方形 5"/>
          <p:cNvSpPr/>
          <p:nvPr/>
        </p:nvSpPr>
        <p:spPr>
          <a:xfrm>
            <a:off x="2078484" y="4365507"/>
            <a:ext cx="10075718" cy="1692771"/>
          </a:xfrm>
          <a:prstGeom prst="rect">
            <a:avLst/>
          </a:prstGeom>
        </p:spPr>
        <p:txBody>
          <a:bodyPr wrap="square">
            <a:spAutoFit/>
          </a:bodyPr>
          <a:lstStyle/>
          <a:p>
            <a:r>
              <a:rPr lang="ja-JP" altLang="en-US" sz="2800" b="1" dirty="0" smtClean="0">
                <a:latin typeface="+mj-ea"/>
              </a:rPr>
              <a:t>　２　課題の探究</a:t>
            </a:r>
            <a:endParaRPr lang="en-US" altLang="ja-JP" sz="2800" b="1" dirty="0" smtClean="0">
              <a:latin typeface="+mj-ea"/>
            </a:endParaRPr>
          </a:p>
          <a:p>
            <a:r>
              <a:rPr lang="ja-JP" altLang="en-US" sz="2000" b="1" dirty="0" smtClean="0">
                <a:latin typeface="+mj-ea"/>
              </a:rPr>
              <a:t>　</a:t>
            </a:r>
            <a:r>
              <a:rPr lang="ja-JP" altLang="en-US" sz="2800" b="1" dirty="0" smtClean="0">
                <a:latin typeface="+mj-ea"/>
              </a:rPr>
              <a:t>①事前調査（デスクワーク）</a:t>
            </a:r>
            <a:endParaRPr lang="en-US" altLang="ja-JP" sz="2800" b="1" dirty="0" smtClean="0">
              <a:latin typeface="+mj-ea"/>
            </a:endParaRPr>
          </a:p>
          <a:p>
            <a:r>
              <a:rPr lang="ja-JP" altLang="en-US" dirty="0">
                <a:latin typeface="+mj-ea"/>
              </a:rPr>
              <a:t>　　　</a:t>
            </a:r>
            <a:r>
              <a:rPr lang="ja-JP" altLang="en-US" sz="2400" b="1" u="sng" dirty="0">
                <a:solidFill>
                  <a:srgbClr val="FF0000"/>
                </a:solidFill>
                <a:latin typeface="+mj-ea"/>
              </a:rPr>
              <a:t>地域の概要や調査の全体像を大観</a:t>
            </a:r>
            <a:r>
              <a:rPr lang="ja-JP" altLang="en-US" sz="2400" dirty="0">
                <a:latin typeface="+mj-ea"/>
              </a:rPr>
              <a:t>するため、図書室にある書籍、</a:t>
            </a:r>
            <a:endParaRPr lang="en-US" altLang="ja-JP" sz="2400" dirty="0">
              <a:latin typeface="+mj-ea"/>
            </a:endParaRPr>
          </a:p>
          <a:p>
            <a:r>
              <a:rPr lang="ja-JP" altLang="en-US" sz="2400" dirty="0">
                <a:latin typeface="+mj-ea"/>
              </a:rPr>
              <a:t>　　新聞やインターネットなどから入手した資料を基に情報収集を行う</a:t>
            </a:r>
            <a:endParaRPr lang="en-US" altLang="ja-JP" sz="2400" dirty="0">
              <a:latin typeface="+mj-ea"/>
            </a:endParaRPr>
          </a:p>
        </p:txBody>
      </p:sp>
    </p:spTree>
    <p:extLst>
      <p:ext uri="{BB962C8B-B14F-4D97-AF65-F5344CB8AC3E}">
        <p14:creationId xmlns:p14="http://schemas.microsoft.com/office/powerpoint/2010/main" val="84652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spDef>
      <a:spPr>
        <a:solidFill>
          <a:srgbClr val="7030A0"/>
        </a:solidFill>
      </a:spPr>
      <a:bodyPr rtlCol="0" anchor="ctr"/>
      <a:lstStyle>
        <a:defPPr>
          <a:defRPr sz="2400" b="1" dirty="0">
            <a:solidFill>
              <a:schemeClr val="bg1"/>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2369</TotalTime>
  <Words>7398</Words>
  <Application>Microsoft Office PowerPoint</Application>
  <PresentationFormat>ワイド画面</PresentationFormat>
  <Paragraphs>439</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32</vt:i4>
      </vt:variant>
    </vt:vector>
  </HeadingPairs>
  <TitlesOfParts>
    <vt:vector size="42" baseType="lpstr">
      <vt:lpstr>AR P悠々ゴシック体E</vt:lpstr>
      <vt:lpstr>ＭＳ Ｐゴシック</vt:lpstr>
      <vt:lpstr>メイリオ</vt:lpstr>
      <vt:lpstr>游ゴシック Medium</vt:lpstr>
      <vt:lpstr>Arial</vt:lpstr>
      <vt:lpstr>Calibri</vt:lpstr>
      <vt:lpstr>Century Gothic</vt:lpstr>
      <vt:lpstr>Times New Roman</vt:lpstr>
      <vt:lpstr>Wingdings 3</vt:lpstr>
      <vt:lpstr>ウィスプ</vt:lpstr>
      <vt:lpstr>高等学校地理歴史科 「地理総合」における 探究的な学びのための 授業づくり</vt:lpstr>
      <vt:lpstr>令和５年度　地理歴史（地理総合）ツールキットの構成（60分）</vt:lpstr>
      <vt:lpstr>１　研修のねらい</vt:lpstr>
      <vt:lpstr>１　研修のねらい</vt:lpstr>
      <vt:lpstr>１　研修のねらい</vt:lpstr>
      <vt:lpstr>１　研修のねらい</vt:lpstr>
      <vt:lpstr>１　研修のねらい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研究授業の概要</vt:lpstr>
      <vt:lpstr>４　研究授業の内容</vt:lpstr>
      <vt:lpstr>５　研究授業の流れ</vt:lpstr>
      <vt:lpstr>５　研究授業の流れ</vt:lpstr>
      <vt:lpstr>５　研究授業の流れ</vt:lpstr>
      <vt:lpstr>５　研究授業の流れ</vt:lpstr>
      <vt:lpstr>５　研究授業の流れ</vt:lpstr>
      <vt:lpstr>PowerPoint プレゼンテーション</vt:lpstr>
      <vt:lpstr>５　研究授業の流れ</vt:lpstr>
      <vt:lpstr>５　研究授業の流れ</vt:lpstr>
      <vt:lpstr>５　研究授業の流れ</vt:lpstr>
      <vt:lpstr>６　研究授業の考察</vt:lpstr>
      <vt:lpstr>６　研究授業の考察</vt:lpstr>
      <vt:lpstr>６　研究授業の考察</vt:lpstr>
      <vt:lpstr>６　研究授業の考察</vt:lpstr>
      <vt:lpstr>６　研究授業の考察</vt:lpstr>
      <vt:lpstr>６　研究授業の考察</vt:lpstr>
      <vt:lpstr>６　研究授業の考察</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前野＿文繁</dc:creator>
  <cp:lastModifiedBy>前野＿文繁</cp:lastModifiedBy>
  <cp:revision>160</cp:revision>
  <dcterms:created xsi:type="dcterms:W3CDTF">2024-01-03T13:47:52Z</dcterms:created>
  <dcterms:modified xsi:type="dcterms:W3CDTF">2024-03-18T05:51:22Z</dcterms:modified>
</cp:coreProperties>
</file>