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27"/>
  </p:notesMasterIdLst>
  <p:sldIdLst>
    <p:sldId id="258" r:id="rId2"/>
    <p:sldId id="316" r:id="rId3"/>
    <p:sldId id="259" r:id="rId4"/>
    <p:sldId id="305" r:id="rId5"/>
    <p:sldId id="284" r:id="rId6"/>
    <p:sldId id="286" r:id="rId7"/>
    <p:sldId id="289" r:id="rId8"/>
    <p:sldId id="290" r:id="rId9"/>
    <p:sldId id="260" r:id="rId10"/>
    <p:sldId id="285" r:id="rId11"/>
    <p:sldId id="291" r:id="rId12"/>
    <p:sldId id="292" r:id="rId13"/>
    <p:sldId id="293" r:id="rId14"/>
    <p:sldId id="294" r:id="rId15"/>
    <p:sldId id="295" r:id="rId16"/>
    <p:sldId id="296" r:id="rId17"/>
    <p:sldId id="306" r:id="rId18"/>
    <p:sldId id="307" r:id="rId19"/>
    <p:sldId id="300" r:id="rId20"/>
    <p:sldId id="308" r:id="rId21"/>
    <p:sldId id="309" r:id="rId22"/>
    <p:sldId id="310" r:id="rId23"/>
    <p:sldId id="314" r:id="rId24"/>
    <p:sldId id="315" r:id="rId25"/>
    <p:sldId id="283" r:id="rId2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0" autoAdjust="0"/>
    <p:restoredTop sz="75320" autoAdjust="0"/>
  </p:normalViewPr>
  <p:slideViewPr>
    <p:cSldViewPr snapToGrid="0">
      <p:cViewPr varScale="1">
        <p:scale>
          <a:sx n="86" d="100"/>
          <a:sy n="86" d="100"/>
        </p:scale>
        <p:origin x="15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8351E9F-D41E-4BE4-BDD0-BD97193EAE5D}" type="datetimeFigureOut">
              <a:rPr kumimoji="1" lang="ja-JP" altLang="en-US" smtClean="0"/>
              <a:t>2024/3/18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6BE7C74-9F66-4384-83C9-323A735B64E3}" type="slidenum">
              <a:rPr kumimoji="1" lang="ja-JP" altLang="en-US" smtClean="0"/>
              <a:t>‹#›</a:t>
            </a:fld>
            <a:endParaRPr kumimoji="1" lang="ja-JP" altLang="en-US"/>
          </a:p>
        </p:txBody>
      </p:sp>
    </p:spTree>
    <p:extLst>
      <p:ext uri="{BB962C8B-B14F-4D97-AF65-F5344CB8AC3E}">
        <p14:creationId xmlns:p14="http://schemas.microsoft.com/office/powerpoint/2010/main" val="3373540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・高等学校地理歴史「歴史総合」における探究的な学びのための</a:t>
            </a:r>
            <a:r>
              <a:rPr kumimoji="1" lang="ja-JP" altLang="en-US" dirty="0" smtClean="0">
                <a:solidFill>
                  <a:schemeClr val="tx1"/>
                </a:solidFill>
              </a:rPr>
              <a:t>授業づくりに</a:t>
            </a:r>
            <a:r>
              <a:rPr kumimoji="1" lang="ja-JP" altLang="en-US" dirty="0" smtClean="0">
                <a:solidFill>
                  <a:schemeClr val="tx1"/>
                </a:solidFill>
              </a:rPr>
              <a:t>向けた研修を始めます。</a:t>
            </a:r>
            <a:endParaRPr kumimoji="1" lang="en-US" altLang="ja-JP" dirty="0" smtClean="0">
              <a:solidFill>
                <a:schemeClr val="tx1"/>
              </a:solidFill>
            </a:endParaRPr>
          </a:p>
          <a:p>
            <a:r>
              <a:rPr kumimoji="1" lang="ja-JP" altLang="en-US" dirty="0" smtClean="0">
                <a:solidFill>
                  <a:schemeClr val="tx1"/>
                </a:solidFill>
              </a:rPr>
              <a:t>・「歴史総合」の指導案検討及び研究授業を通して、歴史領域科目における探究活動を皆さん</a:t>
            </a:r>
            <a:r>
              <a:rPr kumimoji="1" lang="ja-JP" altLang="en-US" dirty="0">
                <a:solidFill>
                  <a:schemeClr val="tx1"/>
                </a:solidFill>
              </a:rPr>
              <a:t>と一緒に考えていきたいと思います。</a:t>
            </a:r>
            <a:endParaRPr kumimoji="1" lang="en-US" altLang="ja-JP" dirty="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a:t>
            </a:fld>
            <a:endParaRPr kumimoji="1" lang="ja-JP" altLang="en-US" dirty="0"/>
          </a:p>
        </p:txBody>
      </p:sp>
    </p:spTree>
    <p:extLst>
      <p:ext uri="{BB962C8B-B14F-4D97-AF65-F5344CB8AC3E}">
        <p14:creationId xmlns:p14="http://schemas.microsoft.com/office/powerpoint/2010/main" val="2137879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latin typeface="+mn-lt"/>
              </a:rPr>
              <a:t>・今回の研究授業の授業者は、年間テーマを「ジェンダー平等」を視点として設定しました。年間を通じて、生徒が元々持っている「ジェンダー」の素朴概念に揺さぶりをかけて、生徒が自分の価値観を立ち止まって考えることを目指しています。</a:t>
            </a:r>
            <a:endParaRPr kumimoji="1" lang="en-US" altLang="ja-JP" sz="1200" dirty="0" smtClean="0">
              <a:solidFill>
                <a:schemeClr val="tx1"/>
              </a:solidFill>
              <a:latin typeface="+mn-lt"/>
            </a:endParaRPr>
          </a:p>
          <a:p>
            <a:r>
              <a:rPr kumimoji="1" lang="ja-JP" altLang="en-US" sz="1200" dirty="0" smtClean="0">
                <a:solidFill>
                  <a:schemeClr val="tx1"/>
                </a:solidFill>
                <a:latin typeface="+mn-lt"/>
              </a:rPr>
              <a:t>・「</a:t>
            </a:r>
            <a:r>
              <a:rPr kumimoji="1" lang="en-US" altLang="ja-JP" sz="1200" dirty="0" smtClean="0">
                <a:solidFill>
                  <a:schemeClr val="tx1"/>
                </a:solidFill>
                <a:latin typeface="+mn-lt"/>
              </a:rPr>
              <a:t>(3)</a:t>
            </a:r>
            <a:r>
              <a:rPr kumimoji="1" lang="ja-JP" altLang="en-US" sz="1200" dirty="0" smtClean="0">
                <a:solidFill>
                  <a:schemeClr val="tx1"/>
                </a:solidFill>
                <a:latin typeface="+mn-lt"/>
              </a:rPr>
              <a:t>」に記載の資質・能力は歴史総合を通じて身に付けさせたい資質・能力となっています。</a:t>
            </a:r>
            <a:endParaRPr kumimoji="1" lang="en-US" altLang="ja-JP" sz="1200" dirty="0" smtClean="0">
              <a:solidFill>
                <a:schemeClr val="tx1"/>
              </a:solidFill>
              <a:latin typeface="+mn-lt"/>
            </a:endParaRPr>
          </a:p>
          <a:p>
            <a:r>
              <a:rPr kumimoji="1" lang="ja-JP" altLang="en-US" sz="1200" dirty="0" smtClean="0">
                <a:solidFill>
                  <a:schemeClr val="tx1"/>
                </a:solidFill>
                <a:latin typeface="+mn-lt"/>
              </a:rPr>
              <a:t>・この資質・能力が身に付いたかどうかについては、</a:t>
            </a:r>
            <a:r>
              <a:rPr kumimoji="1" lang="en-US" altLang="ja-JP" sz="1200" dirty="0" smtClean="0">
                <a:solidFill>
                  <a:schemeClr val="tx1"/>
                </a:solidFill>
                <a:latin typeface="+mn-lt"/>
              </a:rPr>
              <a:t>D(4)</a:t>
            </a:r>
            <a:r>
              <a:rPr kumimoji="1" lang="ja-JP" altLang="en-US" sz="1200" dirty="0" smtClean="0">
                <a:solidFill>
                  <a:schemeClr val="tx1"/>
                </a:solidFill>
                <a:latin typeface="+mn-lt"/>
              </a:rPr>
              <a:t>で生徒がどのような探究をすることができたか、という結果で評価できると考えています。</a:t>
            </a:r>
            <a:endParaRPr kumimoji="1" lang="en-US" altLang="ja-JP" sz="1200" dirty="0" smtClean="0">
              <a:solidFill>
                <a:schemeClr val="tx1"/>
              </a:solidFill>
              <a:latin typeface="+mn-lt"/>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10</a:t>
            </a:fld>
            <a:endParaRPr kumimoji="1" lang="ja-JP" altLang="en-US"/>
          </a:p>
        </p:txBody>
      </p:sp>
    </p:spTree>
    <p:extLst>
      <p:ext uri="{BB962C8B-B14F-4D97-AF65-F5344CB8AC3E}">
        <p14:creationId xmlns:p14="http://schemas.microsoft.com/office/powerpoint/2010/main" val="2113999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rPr>
              <a:t>・授業の流れを簡単に説明します。</a:t>
            </a:r>
            <a:endParaRPr kumimoji="1" lang="en-US" altLang="ja-JP" sz="1200" dirty="0" smtClean="0">
              <a:solidFill>
                <a:schemeClr val="tx1"/>
              </a:solidFill>
            </a:endParaRPr>
          </a:p>
          <a:p>
            <a:r>
              <a:rPr kumimoji="1" lang="ja-JP" altLang="en-US" dirty="0" smtClean="0">
                <a:solidFill>
                  <a:schemeClr val="tx1"/>
                </a:solidFill>
              </a:rPr>
              <a:t>・導入では大項目</a:t>
            </a:r>
            <a:r>
              <a:rPr kumimoji="1" lang="en-US" altLang="ja-JP" dirty="0" smtClean="0">
                <a:solidFill>
                  <a:schemeClr val="tx1"/>
                </a:solidFill>
              </a:rPr>
              <a:t>C</a:t>
            </a:r>
            <a:r>
              <a:rPr kumimoji="1" lang="ja-JP" altLang="en-US" dirty="0" smtClean="0">
                <a:solidFill>
                  <a:schemeClr val="tx1"/>
                </a:solidFill>
              </a:rPr>
              <a:t>で取り扱う内容の推移を振り返るため、大項目</a:t>
            </a:r>
            <a:r>
              <a:rPr kumimoji="1" lang="en-US" altLang="ja-JP" dirty="0" smtClean="0">
                <a:solidFill>
                  <a:schemeClr val="tx1"/>
                </a:solidFill>
              </a:rPr>
              <a:t>B</a:t>
            </a:r>
            <a:r>
              <a:rPr kumimoji="1" lang="ja-JP" altLang="en-US" dirty="0" smtClean="0">
                <a:solidFill>
                  <a:schemeClr val="tx1"/>
                </a:solidFill>
              </a:rPr>
              <a:t>の「近代化」の局面での課題について確認しました。</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11</a:t>
            </a:fld>
            <a:endParaRPr kumimoji="1" lang="ja-JP" altLang="en-US"/>
          </a:p>
        </p:txBody>
      </p:sp>
    </p:spTree>
    <p:extLst>
      <p:ext uri="{BB962C8B-B14F-4D97-AF65-F5344CB8AC3E}">
        <p14:creationId xmlns:p14="http://schemas.microsoft.com/office/powerpoint/2010/main" val="1851484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・次に、近代化の局面で生じたジェンダーに関わる課題が、現代にも同じ現れ方をしていることを確認しました。３枚の写真から、生徒は日本の内閣には女性閣僚が少ないことを読み取りました。</a:t>
            </a:r>
            <a:endParaRPr kumimoji="1" lang="en-US" altLang="ja-JP" dirty="0" smtClean="0">
              <a:solidFill>
                <a:schemeClr val="tx1"/>
              </a:solidFill>
            </a:endParaRPr>
          </a:p>
          <a:p>
            <a:r>
              <a:rPr kumimoji="1" lang="ja-JP" altLang="en-US" dirty="0" smtClean="0">
                <a:solidFill>
                  <a:schemeClr val="tx1"/>
                </a:solidFill>
              </a:rPr>
              <a:t>・ここで「</a:t>
            </a:r>
            <a:r>
              <a:rPr lang="ja-JP" altLang="en-US" sz="1200" dirty="0" smtClean="0">
                <a:latin typeface="+mn-ea"/>
              </a:rPr>
              <a:t>大衆化で女性参政権の獲得が目指されたにも関わらず、現代でも女性の閣僚が少ないのはなぜだろう？」と生徒に投げかけ、生徒は予想を表現しました。</a:t>
            </a:r>
            <a:endParaRPr lang="en-US" altLang="ja-JP" sz="1200" dirty="0" smtClean="0">
              <a:latin typeface="+mn-ea"/>
            </a:endParaRPr>
          </a:p>
          <a:p>
            <a:r>
              <a:rPr kumimoji="1" lang="ja-JP" altLang="en-US" dirty="0" smtClean="0">
                <a:solidFill>
                  <a:schemeClr val="tx1"/>
                </a:solidFill>
              </a:rPr>
              <a:t>・ここで生徒がどのような予想を表現したのかが、それまでに生徒がどのような概念を身に付けたのかを考察・検証するポイントになります。</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12</a:t>
            </a:fld>
            <a:endParaRPr kumimoji="1" lang="ja-JP" altLang="en-US"/>
          </a:p>
        </p:txBody>
      </p:sp>
    </p:spTree>
    <p:extLst>
      <p:ext uri="{BB962C8B-B14F-4D97-AF65-F5344CB8AC3E}">
        <p14:creationId xmlns:p14="http://schemas.microsoft.com/office/powerpoint/2010/main" val="1514304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・次に本時の展開について説明します。</a:t>
            </a:r>
            <a:endParaRPr kumimoji="1" lang="en-US" altLang="ja-JP" dirty="0" smtClean="0">
              <a:solidFill>
                <a:schemeClr val="tx1"/>
              </a:solidFill>
            </a:endParaRPr>
          </a:p>
          <a:p>
            <a:r>
              <a:rPr kumimoji="1" lang="ja-JP" altLang="en-US" dirty="0" smtClean="0">
                <a:solidFill>
                  <a:schemeClr val="tx1"/>
                </a:solidFill>
              </a:rPr>
              <a:t>・ここで、本時の問いを提示し、その後、３種類のエキスパート資料</a:t>
            </a:r>
            <a:r>
              <a:rPr kumimoji="1" lang="en-US" altLang="ja-JP" dirty="0" smtClean="0">
                <a:solidFill>
                  <a:schemeClr val="tx1"/>
                </a:solidFill>
              </a:rPr>
              <a:t>A</a:t>
            </a:r>
            <a:r>
              <a:rPr kumimoji="1" lang="ja-JP" altLang="en-US" dirty="0" smtClean="0">
                <a:solidFill>
                  <a:schemeClr val="tx1"/>
                </a:solidFill>
              </a:rPr>
              <a:t>～</a:t>
            </a:r>
            <a:r>
              <a:rPr kumimoji="1" lang="en-US" altLang="ja-JP" dirty="0" smtClean="0">
                <a:solidFill>
                  <a:schemeClr val="tx1"/>
                </a:solidFill>
              </a:rPr>
              <a:t>C</a:t>
            </a:r>
            <a:r>
              <a:rPr kumimoji="1" lang="ja-JP" altLang="en-US" dirty="0" smtClean="0">
                <a:solidFill>
                  <a:schemeClr val="tx1"/>
                </a:solidFill>
              </a:rPr>
              <a:t>のいずれかを生徒が各自で読み取ります。</a:t>
            </a:r>
            <a:endParaRPr kumimoji="1" lang="en-US" altLang="ja-JP" dirty="0" smtClean="0">
              <a:solidFill>
                <a:schemeClr val="tx1"/>
              </a:solidFill>
            </a:endParaRPr>
          </a:p>
          <a:p>
            <a:r>
              <a:rPr kumimoji="1" lang="ja-JP" altLang="en-US" dirty="0" smtClean="0">
                <a:solidFill>
                  <a:schemeClr val="tx1"/>
                </a:solidFill>
              </a:rPr>
              <a:t>・次に、同じエキスパート資料をもつ生徒同士で読みとり結果を共有しました。</a:t>
            </a:r>
            <a:endParaRPr kumimoji="1" lang="en-US" altLang="ja-JP" dirty="0" smtClean="0">
              <a:solidFill>
                <a:schemeClr val="tx1"/>
              </a:solidFill>
            </a:endParaRPr>
          </a:p>
          <a:p>
            <a:r>
              <a:rPr kumimoji="1" lang="ja-JP" altLang="en-US" dirty="0" smtClean="0">
                <a:solidFill>
                  <a:schemeClr val="tx1"/>
                </a:solidFill>
              </a:rPr>
              <a:t>・授業者としては、それぞれの資料から読み取ってほしいことがあって資料を選定しています。</a:t>
            </a:r>
            <a:endParaRPr kumimoji="1" lang="en-US" altLang="ja-JP" dirty="0" smtClean="0">
              <a:solidFill>
                <a:schemeClr val="tx1"/>
              </a:solidFill>
            </a:endParaRPr>
          </a:p>
          <a:p>
            <a:r>
              <a:rPr kumimoji="1" lang="ja-JP" altLang="en-US" dirty="0" smtClean="0">
                <a:solidFill>
                  <a:schemeClr val="tx1"/>
                </a:solidFill>
              </a:rPr>
              <a:t>・エキスパート活動終了後、生徒は各グループに戻り、それぞれの生徒が読み取った資料</a:t>
            </a:r>
            <a:r>
              <a:rPr kumimoji="1" lang="en-US" altLang="ja-JP" dirty="0" smtClean="0">
                <a:solidFill>
                  <a:schemeClr val="tx1"/>
                </a:solidFill>
              </a:rPr>
              <a:t>A</a:t>
            </a:r>
            <a:r>
              <a:rPr kumimoji="1" lang="ja-JP" altLang="en-US" dirty="0" smtClean="0">
                <a:solidFill>
                  <a:schemeClr val="tx1"/>
                </a:solidFill>
              </a:rPr>
              <a:t>～</a:t>
            </a:r>
            <a:r>
              <a:rPr kumimoji="1" lang="en-US" altLang="ja-JP" dirty="0" smtClean="0">
                <a:solidFill>
                  <a:schemeClr val="tx1"/>
                </a:solidFill>
              </a:rPr>
              <a:t>C</a:t>
            </a:r>
            <a:r>
              <a:rPr kumimoji="1" lang="ja-JP" altLang="en-US" dirty="0" smtClean="0">
                <a:solidFill>
                  <a:schemeClr val="tx1"/>
                </a:solidFill>
              </a:rPr>
              <a:t>の結果を共有し、本時の「問い」に対する結果を表現しました。</a:t>
            </a:r>
            <a:endParaRPr kumimoji="1" lang="en-US" altLang="ja-JP" dirty="0" smtClean="0">
              <a:solidFill>
                <a:schemeClr val="tx1"/>
              </a:solidFill>
            </a:endParaRPr>
          </a:p>
          <a:p>
            <a:r>
              <a:rPr kumimoji="1" lang="ja-JP" altLang="en-US" dirty="0" smtClean="0">
                <a:solidFill>
                  <a:schemeClr val="tx1"/>
                </a:solidFill>
              </a:rPr>
              <a:t>・このエキスパート資料の読み取りが、授業改善のポイント①となります。</a:t>
            </a:r>
            <a:endParaRPr kumimoji="1" lang="en-US" altLang="ja-JP" dirty="0" smtClean="0">
              <a:solidFill>
                <a:schemeClr val="tx1"/>
              </a:solidFill>
            </a:endParaRPr>
          </a:p>
          <a:p>
            <a:r>
              <a:rPr kumimoji="1" lang="ja-JP" altLang="en-US" dirty="0" smtClean="0">
                <a:solidFill>
                  <a:schemeClr val="tx1"/>
                </a:solidFill>
              </a:rPr>
              <a:t>・最後に、クロストーク後の、本時の問いに対する結果の表現の内容が、授業者のねらいどおりであったかについて検証する必要がありますので、ここを授業改善のポイント②とします。</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13</a:t>
            </a:fld>
            <a:endParaRPr kumimoji="1" lang="ja-JP" altLang="en-US"/>
          </a:p>
        </p:txBody>
      </p:sp>
    </p:spTree>
    <p:extLst>
      <p:ext uri="{BB962C8B-B14F-4D97-AF65-F5344CB8AC3E}">
        <p14:creationId xmlns:p14="http://schemas.microsoft.com/office/powerpoint/2010/main" val="3087757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・最後にまとめについて説明します。</a:t>
            </a:r>
            <a:endParaRPr kumimoji="1" lang="en-US" altLang="ja-JP" dirty="0" smtClean="0">
              <a:solidFill>
                <a:schemeClr val="tx1"/>
              </a:solidFill>
            </a:endParaRPr>
          </a:p>
          <a:p>
            <a:r>
              <a:rPr kumimoji="1" lang="ja-JP" altLang="en-US" dirty="0" smtClean="0">
                <a:solidFill>
                  <a:schemeClr val="tx1"/>
                </a:solidFill>
              </a:rPr>
              <a:t>・大項目</a:t>
            </a:r>
            <a:r>
              <a:rPr kumimoji="1" lang="en-US" altLang="ja-JP" dirty="0" smtClean="0">
                <a:solidFill>
                  <a:schemeClr val="tx1"/>
                </a:solidFill>
              </a:rPr>
              <a:t>D</a:t>
            </a:r>
            <a:r>
              <a:rPr kumimoji="1" lang="ja-JP" altLang="en-US" dirty="0" smtClean="0">
                <a:solidFill>
                  <a:schemeClr val="tx1"/>
                </a:solidFill>
              </a:rPr>
              <a:t>「グローバル化」への見通しを持たせるため、近代化、大衆化で対応した課題が、現代ではどのように残っているのかについての資料を提示し、生徒は読み取りました。</a:t>
            </a:r>
            <a:endParaRPr kumimoji="1" lang="en-US" altLang="ja-JP" dirty="0" smtClean="0">
              <a:solidFill>
                <a:schemeClr val="tx1"/>
              </a:solidFill>
            </a:endParaRPr>
          </a:p>
          <a:p>
            <a:r>
              <a:rPr kumimoji="1" lang="ja-JP" altLang="en-US" dirty="0" smtClean="0">
                <a:solidFill>
                  <a:schemeClr val="tx1"/>
                </a:solidFill>
              </a:rPr>
              <a:t>・こうすることで、大項目</a:t>
            </a:r>
            <a:r>
              <a:rPr kumimoji="1" lang="en-US" altLang="ja-JP" dirty="0" smtClean="0">
                <a:solidFill>
                  <a:schemeClr val="tx1"/>
                </a:solidFill>
              </a:rPr>
              <a:t>C</a:t>
            </a:r>
            <a:r>
              <a:rPr kumimoji="1" lang="ja-JP" altLang="en-US" dirty="0" smtClean="0">
                <a:solidFill>
                  <a:schemeClr val="tx1"/>
                </a:solidFill>
              </a:rPr>
              <a:t>「大衆化」で残った課題が大項目</a:t>
            </a:r>
            <a:r>
              <a:rPr kumimoji="1" lang="en-US" altLang="ja-JP" dirty="0" smtClean="0">
                <a:solidFill>
                  <a:schemeClr val="tx1"/>
                </a:solidFill>
              </a:rPr>
              <a:t>D</a:t>
            </a:r>
            <a:r>
              <a:rPr kumimoji="1" lang="ja-JP" altLang="en-US" dirty="0" smtClean="0">
                <a:solidFill>
                  <a:schemeClr val="tx1"/>
                </a:solidFill>
              </a:rPr>
              <a:t>「グローバル化」でどのように変容するのか、課題意識を持たせるようにしました。</a:t>
            </a:r>
            <a:endParaRPr kumimoji="1" lang="en-US" altLang="ja-JP" dirty="0" smtClean="0">
              <a:solidFill>
                <a:schemeClr val="tx1"/>
              </a:solidFill>
            </a:endParaRPr>
          </a:p>
          <a:p>
            <a:r>
              <a:rPr kumimoji="1" lang="ja-JP" altLang="en-US" dirty="0" smtClean="0">
                <a:solidFill>
                  <a:schemeClr val="tx1"/>
                </a:solidFill>
              </a:rPr>
              <a:t>・また、ここは授業者のこだわりポイントになるのですが、授業後には、大項目Ｃ</a:t>
            </a:r>
            <a:r>
              <a:rPr kumimoji="1" lang="en-US" altLang="ja-JP" dirty="0" smtClean="0">
                <a:solidFill>
                  <a:schemeClr val="tx1"/>
                </a:solidFill>
              </a:rPr>
              <a:t>(1)</a:t>
            </a:r>
            <a:r>
              <a:rPr kumimoji="1" lang="ja-JP" altLang="en-US" dirty="0" smtClean="0">
                <a:solidFill>
                  <a:schemeClr val="tx1"/>
                </a:solidFill>
              </a:rPr>
              <a:t>で生徒が表現した問いが、大項目Ｃの学びを通じてどのように変容したのか、または変容しなかったのかについて確認するため、問いに対する解の表現を回収しました。</a:t>
            </a:r>
            <a:endParaRPr kumimoji="1" lang="en-US" altLang="ja-JP" dirty="0" smtClean="0">
              <a:solidFill>
                <a:schemeClr val="tx1"/>
              </a:solidFill>
            </a:endParaRPr>
          </a:p>
          <a:p>
            <a:r>
              <a:rPr kumimoji="1" lang="ja-JP" altLang="en-US" dirty="0" smtClean="0">
                <a:solidFill>
                  <a:schemeClr val="tx1"/>
                </a:solidFill>
              </a:rPr>
              <a:t>・以上で、研究授業の流れについての説明を終わります。</a:t>
            </a:r>
            <a:endParaRPr kumimoji="1" lang="en-US" altLang="ja-JP" dirty="0" smtClean="0">
              <a:solidFill>
                <a:schemeClr val="tx1"/>
              </a:solidFill>
            </a:endParaRPr>
          </a:p>
          <a:p>
            <a:r>
              <a:rPr kumimoji="1" lang="ja-JP" altLang="en-US" dirty="0" smtClean="0">
                <a:solidFill>
                  <a:schemeClr val="tx1"/>
                </a:solidFill>
              </a:rPr>
              <a:t>・では次に、「授業改善のチェックポイント①～③」について、どのような結果だったのかを検証し、他に歴史的に考えさせる授業にはどのような方法があるのかについて考察しましょう。</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14</a:t>
            </a:fld>
            <a:endParaRPr kumimoji="1" lang="ja-JP" altLang="en-US"/>
          </a:p>
        </p:txBody>
      </p:sp>
    </p:spTree>
    <p:extLst>
      <p:ext uri="{BB962C8B-B14F-4D97-AF65-F5344CB8AC3E}">
        <p14:creationId xmlns:p14="http://schemas.microsoft.com/office/powerpoint/2010/main" val="1528988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・本研修のねらい、本時のねらいを踏まえ、授業改善の</a:t>
            </a:r>
            <a:r>
              <a:rPr kumimoji="1" lang="en-US" altLang="ja-JP" dirty="0" err="1" smtClean="0">
                <a:solidFill>
                  <a:schemeClr val="tx1"/>
                </a:solidFill>
              </a:rPr>
              <a:t>CheckPoint</a:t>
            </a:r>
            <a:r>
              <a:rPr kumimoji="1" lang="ja-JP" altLang="en-US" dirty="0" smtClean="0">
                <a:solidFill>
                  <a:schemeClr val="tx1"/>
                </a:solidFill>
              </a:rPr>
              <a:t>①、②について検証します。</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15</a:t>
            </a:fld>
            <a:endParaRPr kumimoji="1" lang="ja-JP" altLang="en-US"/>
          </a:p>
        </p:txBody>
      </p:sp>
    </p:spTree>
    <p:extLst>
      <p:ext uri="{BB962C8B-B14F-4D97-AF65-F5344CB8AC3E}">
        <p14:creationId xmlns:p14="http://schemas.microsoft.com/office/powerpoint/2010/main" val="21383773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・授業の導入で、性別役割分業のうち、政治的側面にある課題について、写真の資料から生徒は読み取ることができました。</a:t>
            </a:r>
            <a:endParaRPr kumimoji="1" lang="en-US" altLang="ja-JP" dirty="0" smtClean="0">
              <a:solidFill>
                <a:schemeClr val="tx1"/>
              </a:solidFill>
            </a:endParaRPr>
          </a:p>
          <a:p>
            <a:r>
              <a:rPr kumimoji="1" lang="ja-JP" altLang="en-US" dirty="0" smtClean="0">
                <a:solidFill>
                  <a:schemeClr val="tx1"/>
                </a:solidFill>
              </a:rPr>
              <a:t>・では、女性の閣僚が少ないのはなぜだろう？について、生徒はどのように表現したでしょうか。</a:t>
            </a:r>
            <a:endParaRPr kumimoji="1" lang="en-US" altLang="ja-JP" dirty="0" smtClean="0">
              <a:solidFill>
                <a:schemeClr val="tx1"/>
              </a:solidFill>
            </a:endParaRPr>
          </a:p>
          <a:p>
            <a:r>
              <a:rPr kumimoji="1" lang="ja-JP" altLang="en-US" dirty="0" smtClean="0">
                <a:solidFill>
                  <a:schemeClr val="tx1"/>
                </a:solidFill>
              </a:rPr>
              <a:t>・この作業のねらいは、「近代化の局面で生じた</a:t>
            </a:r>
            <a:r>
              <a:rPr lang="ja-JP" altLang="en-US" sz="1200" dirty="0" smtClean="0"/>
              <a:t>性別役割分業について、大衆化の局面で人々が対応したにも関わらず、現代社会においても課題が残っていることついて気付かせる</a:t>
            </a:r>
            <a:r>
              <a:rPr kumimoji="1" lang="ja-JP" altLang="en-US" dirty="0" smtClean="0">
                <a:solidFill>
                  <a:schemeClr val="tx1"/>
                </a:solidFill>
              </a:rPr>
              <a:t>」です。</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・もし、時間が取れるようでしたら、ここで動画を止めて、生徒がどのような表現をするかについて協議を行ってみてください。</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16</a:t>
            </a:fld>
            <a:endParaRPr kumimoji="1" lang="ja-JP" altLang="en-US"/>
          </a:p>
        </p:txBody>
      </p:sp>
    </p:spTree>
    <p:extLst>
      <p:ext uri="{BB962C8B-B14F-4D97-AF65-F5344CB8AC3E}">
        <p14:creationId xmlns:p14="http://schemas.microsoft.com/office/powerpoint/2010/main" val="4616504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・このスライドは、実際に生徒が表現した内容です。</a:t>
            </a:r>
            <a:endParaRPr kumimoji="1" lang="en-US" altLang="ja-JP" dirty="0" smtClean="0">
              <a:solidFill>
                <a:schemeClr val="tx1"/>
              </a:solidFill>
            </a:endParaRPr>
          </a:p>
          <a:p>
            <a:r>
              <a:rPr kumimoji="1" lang="ja-JP" altLang="en-US" dirty="0" smtClean="0">
                <a:solidFill>
                  <a:schemeClr val="tx1"/>
                </a:solidFill>
              </a:rPr>
              <a:t>・ここに示した生徒の表現は、大項目</a:t>
            </a:r>
            <a:r>
              <a:rPr kumimoji="1" lang="en-US" altLang="ja-JP" dirty="0" smtClean="0">
                <a:solidFill>
                  <a:schemeClr val="tx1"/>
                </a:solidFill>
              </a:rPr>
              <a:t>C</a:t>
            </a:r>
            <a:r>
              <a:rPr kumimoji="1" lang="ja-JP" altLang="en-US" dirty="0" smtClean="0">
                <a:solidFill>
                  <a:schemeClr val="tx1"/>
                </a:solidFill>
              </a:rPr>
              <a:t>に到るまでに獲得した概念等を活用して読み取り、表現したものとなっているでしょうか。</a:t>
            </a:r>
            <a:endParaRPr kumimoji="1" lang="en-US" altLang="ja-JP" dirty="0" smtClean="0">
              <a:solidFill>
                <a:schemeClr val="tx1"/>
              </a:solidFill>
            </a:endParaRPr>
          </a:p>
          <a:p>
            <a:r>
              <a:rPr kumimoji="1" lang="ja-JP" altLang="en-US" dirty="0" smtClean="0">
                <a:solidFill>
                  <a:schemeClr val="tx1"/>
                </a:solidFill>
              </a:rPr>
              <a:t>・もし時間を取ることができたら、授業者のねらいどおりの表現にするには、どのような働きかけが必要で、ねらいに到達するための他の方法について、協議してみてください。</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17</a:t>
            </a:fld>
            <a:endParaRPr kumimoji="1" lang="ja-JP" altLang="en-US"/>
          </a:p>
        </p:txBody>
      </p:sp>
    </p:spTree>
    <p:extLst>
      <p:ext uri="{BB962C8B-B14F-4D97-AF65-F5344CB8AC3E}">
        <p14:creationId xmlns:p14="http://schemas.microsoft.com/office/powerpoint/2010/main" val="29994920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・それでは、授業の展開部に入ります。</a:t>
            </a:r>
            <a:endParaRPr kumimoji="1" lang="en-US" altLang="ja-JP" dirty="0" smtClean="0">
              <a:solidFill>
                <a:schemeClr val="tx1"/>
              </a:solidFill>
            </a:endParaRPr>
          </a:p>
          <a:p>
            <a:r>
              <a:rPr kumimoji="1" lang="ja-JP" altLang="en-US" dirty="0" smtClean="0">
                <a:solidFill>
                  <a:schemeClr val="tx1"/>
                </a:solidFill>
              </a:rPr>
              <a:t>・授業改善の</a:t>
            </a:r>
            <a:r>
              <a:rPr kumimoji="1" lang="en-US" altLang="ja-JP" dirty="0" err="1" smtClean="0">
                <a:solidFill>
                  <a:schemeClr val="tx1"/>
                </a:solidFill>
              </a:rPr>
              <a:t>CheckPoint</a:t>
            </a:r>
            <a:r>
              <a:rPr kumimoji="1" lang="ja-JP" altLang="en-US" dirty="0" smtClean="0">
                <a:solidFill>
                  <a:schemeClr val="tx1"/>
                </a:solidFill>
              </a:rPr>
              <a:t>①について検証します。お手元に、エキスパート資料</a:t>
            </a:r>
            <a:r>
              <a:rPr kumimoji="1" lang="en-US" altLang="ja-JP" dirty="0" smtClean="0">
                <a:solidFill>
                  <a:schemeClr val="tx1"/>
                </a:solidFill>
              </a:rPr>
              <a:t>A</a:t>
            </a:r>
            <a:r>
              <a:rPr kumimoji="1" lang="ja-JP" altLang="en-US" dirty="0" smtClean="0">
                <a:solidFill>
                  <a:schemeClr val="tx1"/>
                </a:solidFill>
              </a:rPr>
              <a:t>～</a:t>
            </a:r>
            <a:r>
              <a:rPr kumimoji="1" lang="en-US" altLang="ja-JP" dirty="0" smtClean="0">
                <a:solidFill>
                  <a:schemeClr val="tx1"/>
                </a:solidFill>
              </a:rPr>
              <a:t>C</a:t>
            </a:r>
            <a:r>
              <a:rPr kumimoji="1" lang="ja-JP" altLang="en-US" dirty="0" smtClean="0">
                <a:solidFill>
                  <a:schemeClr val="tx1"/>
                </a:solidFill>
              </a:rPr>
              <a:t>をご用意願います。</a:t>
            </a:r>
            <a:endParaRPr kumimoji="1" lang="en-US" altLang="ja-JP" dirty="0" smtClean="0">
              <a:solidFill>
                <a:schemeClr val="tx1"/>
              </a:solidFill>
            </a:endParaRPr>
          </a:p>
          <a:p>
            <a:r>
              <a:rPr kumimoji="1" lang="ja-JP" altLang="en-US" dirty="0" smtClean="0">
                <a:solidFill>
                  <a:schemeClr val="tx1"/>
                </a:solidFill>
              </a:rPr>
              <a:t>・授業者はスライドにあるとおり、それぞれのエキスパート資料を生徒がどのように読み取るかについて期待していました。</a:t>
            </a:r>
            <a:endParaRPr kumimoji="1" lang="en-US" altLang="ja-JP" dirty="0" smtClean="0">
              <a:solidFill>
                <a:schemeClr val="tx1"/>
              </a:solidFill>
            </a:endParaRPr>
          </a:p>
          <a:p>
            <a:r>
              <a:rPr kumimoji="1" lang="ja-JP" altLang="en-US" dirty="0" smtClean="0">
                <a:solidFill>
                  <a:schemeClr val="tx1"/>
                </a:solidFill>
              </a:rPr>
              <a:t>・</a:t>
            </a:r>
            <a:r>
              <a:rPr kumimoji="1" lang="ja-JP" altLang="en-US" dirty="0" smtClean="0">
                <a:solidFill>
                  <a:schemeClr val="tx1"/>
                </a:solidFill>
              </a:rPr>
              <a:t>ここで</a:t>
            </a:r>
            <a:r>
              <a:rPr kumimoji="1" lang="en-US" altLang="ja-JP" dirty="0" smtClean="0">
                <a:solidFill>
                  <a:schemeClr val="tx1"/>
                </a:solidFill>
              </a:rPr>
              <a:t>10</a:t>
            </a:r>
            <a:r>
              <a:rPr kumimoji="1" lang="ja-JP" altLang="en-US" dirty="0" smtClean="0">
                <a:solidFill>
                  <a:schemeClr val="tx1"/>
                </a:solidFill>
              </a:rPr>
              <a:t>分間時間を取りますので、各エキスパート資料について、生徒がどのように読み取り表現をするのか、先生方が担当する生徒を想定しながら、ブレインストーミング的にどんどん予想を出してください。</a:t>
            </a:r>
            <a:endParaRPr kumimoji="1" lang="en-US" altLang="ja-JP" dirty="0" smtClean="0">
              <a:solidFill>
                <a:schemeClr val="tx1"/>
              </a:solidFill>
            </a:endParaRPr>
          </a:p>
          <a:p>
            <a:r>
              <a:rPr kumimoji="1" lang="ja-JP" altLang="en-US" dirty="0" smtClean="0">
                <a:solidFill>
                  <a:schemeClr val="tx1"/>
                </a:solidFill>
              </a:rPr>
              <a:t>・それでは動画を</a:t>
            </a:r>
            <a:r>
              <a:rPr kumimoji="1" lang="en-US" altLang="ja-JP" dirty="0" smtClean="0">
                <a:solidFill>
                  <a:schemeClr val="tx1"/>
                </a:solidFill>
              </a:rPr>
              <a:t>10</a:t>
            </a:r>
            <a:r>
              <a:rPr kumimoji="1" lang="ja-JP" altLang="en-US" dirty="0" smtClean="0">
                <a:solidFill>
                  <a:schemeClr val="tx1"/>
                </a:solidFill>
              </a:rPr>
              <a:t>分間止めてください。</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18</a:t>
            </a:fld>
            <a:endParaRPr kumimoji="1" lang="ja-JP" altLang="en-US"/>
          </a:p>
        </p:txBody>
      </p:sp>
    </p:spTree>
    <p:extLst>
      <p:ext uri="{BB962C8B-B14F-4D97-AF65-F5344CB8AC3E}">
        <p14:creationId xmlns:p14="http://schemas.microsoft.com/office/powerpoint/2010/main" val="6494895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・それでは、実際の生徒の表現の内容を見てみましょう。</a:t>
            </a:r>
            <a:endParaRPr kumimoji="1" lang="en-US" altLang="ja-JP" dirty="0" smtClean="0">
              <a:solidFill>
                <a:schemeClr val="tx1"/>
              </a:solidFill>
            </a:endParaRPr>
          </a:p>
          <a:p>
            <a:r>
              <a:rPr kumimoji="1" lang="ja-JP" altLang="en-US" dirty="0" smtClean="0">
                <a:solidFill>
                  <a:schemeClr val="tx1"/>
                </a:solidFill>
              </a:rPr>
              <a:t>・どうでしょうか、先生方が予想した生徒の表現の内容と共通点や相違点はあるでしょうか。</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・授業において大切なのは、「授業前に予想された生徒の学び」と「実際の生徒の学び」を実際の授業に照らして比較し検証することであり、検証の結果を次の授業に活かすことです。</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・ここで時間を</a:t>
            </a:r>
            <a:r>
              <a:rPr kumimoji="1" lang="en-US" altLang="ja-JP" dirty="0" smtClean="0">
                <a:solidFill>
                  <a:schemeClr val="tx1"/>
                </a:solidFill>
              </a:rPr>
              <a:t>10</a:t>
            </a:r>
            <a:r>
              <a:rPr kumimoji="1" lang="ja-JP" altLang="en-US" dirty="0" smtClean="0">
                <a:solidFill>
                  <a:schemeClr val="tx1"/>
                </a:solidFill>
              </a:rPr>
              <a:t>分取ります。このスライドにある生徒の表現や先生方が想定した表現のうち、授業者のねらいどおりの表現になった理由やならなかった理由、またはねらいに到達するための他の方法について、協議してください。</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・個人思考５分、協議５分とします。ここで</a:t>
            </a:r>
            <a:r>
              <a:rPr kumimoji="1" lang="en-US" altLang="ja-JP" dirty="0" smtClean="0">
                <a:solidFill>
                  <a:schemeClr val="tx1"/>
                </a:solidFill>
              </a:rPr>
              <a:t>10</a:t>
            </a:r>
            <a:r>
              <a:rPr kumimoji="1" lang="ja-JP" altLang="en-US" dirty="0" smtClean="0">
                <a:solidFill>
                  <a:schemeClr val="tx1"/>
                </a:solidFill>
              </a:rPr>
              <a:t>分間動画を止めてください。</a:t>
            </a:r>
            <a:endParaRPr kumimoji="1" lang="en-US" altLang="ja-JP" dirty="0" smtClean="0">
              <a:solidFill>
                <a:schemeClr val="tx1"/>
              </a:solidFill>
            </a:endParaRPr>
          </a:p>
          <a:p>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19</a:t>
            </a:fld>
            <a:endParaRPr kumimoji="1" lang="ja-JP" altLang="en-US"/>
          </a:p>
        </p:txBody>
      </p:sp>
    </p:spTree>
    <p:extLst>
      <p:ext uri="{BB962C8B-B14F-4D97-AF65-F5344CB8AC3E}">
        <p14:creationId xmlns:p14="http://schemas.microsoft.com/office/powerpoint/2010/main" val="54483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・本ツールキットの構成は次のとおりです。</a:t>
            </a:r>
            <a:endParaRPr kumimoji="1" lang="en-US" altLang="ja-JP" dirty="0" smtClean="0"/>
          </a:p>
          <a:p>
            <a:r>
              <a:rPr kumimoji="1" lang="ja-JP" altLang="en-US" dirty="0" smtClean="0"/>
              <a:t>・「説明」と書かれた箇所については、本動画により説明します。</a:t>
            </a:r>
            <a:endParaRPr kumimoji="1" lang="en-US" altLang="ja-JP" dirty="0" smtClean="0"/>
          </a:p>
          <a:p>
            <a:r>
              <a:rPr kumimoji="1" lang="ja-JP" altLang="en-US" dirty="0" smtClean="0"/>
              <a:t>・「協議・演習」と書かれた箇所については、教科内で協議・演習する内容となっていますので、動画を止めていただいて協議願います。</a:t>
            </a:r>
            <a:endParaRPr kumimoji="1" lang="en-US" altLang="ja-JP" dirty="0" smtClean="0"/>
          </a:p>
          <a:p>
            <a:r>
              <a:rPr kumimoji="1" lang="ja-JP" altLang="en-US" dirty="0" smtClean="0"/>
              <a:t>・</a:t>
            </a:r>
            <a:r>
              <a:rPr kumimoji="1" lang="en-US" altLang="ja-JP" dirty="0" smtClean="0"/>
              <a:t>60</a:t>
            </a:r>
            <a:r>
              <a:rPr kumimoji="1" lang="ja-JP" altLang="en-US" dirty="0" smtClean="0"/>
              <a:t>分の研修用ツールキットとなっていますので、ご承知置きください。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B6BE7C74-9F66-4384-83C9-323A735B64E3}" type="slidenum">
              <a:rPr kumimoji="1" lang="ja-JP" altLang="en-US" smtClean="0"/>
              <a:t>2</a:t>
            </a:fld>
            <a:endParaRPr kumimoji="1" lang="ja-JP" altLang="en-US"/>
          </a:p>
        </p:txBody>
      </p:sp>
    </p:spTree>
    <p:extLst>
      <p:ext uri="{BB962C8B-B14F-4D97-AF65-F5344CB8AC3E}">
        <p14:creationId xmlns:p14="http://schemas.microsoft.com/office/powerpoint/2010/main" val="11962221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・それでは最後に、クロストークの結果、本時の問いに対して、生徒はどのように表現するでしょうか。</a:t>
            </a:r>
            <a:endParaRPr kumimoji="1" lang="en-US" altLang="ja-JP" dirty="0" smtClean="0">
              <a:solidFill>
                <a:schemeClr val="tx1"/>
              </a:solidFill>
            </a:endParaRPr>
          </a:p>
          <a:p>
            <a:r>
              <a:rPr kumimoji="1" lang="ja-JP" altLang="en-US" dirty="0" smtClean="0">
                <a:solidFill>
                  <a:schemeClr val="tx1"/>
                </a:solidFill>
              </a:rPr>
              <a:t>・ここで時間を５分取りますので、先生方が受け持つ生徒の思考を想定しながら、ブレインストーミング的にどんどん予想を出してください。</a:t>
            </a:r>
            <a:endParaRPr kumimoji="1" lang="en-US" altLang="ja-JP" dirty="0" smtClean="0">
              <a:solidFill>
                <a:schemeClr val="tx1"/>
              </a:solidFill>
            </a:endParaRPr>
          </a:p>
          <a:p>
            <a:r>
              <a:rPr kumimoji="1" lang="ja-JP" altLang="en-US" dirty="0" smtClean="0">
                <a:solidFill>
                  <a:schemeClr val="tx1"/>
                </a:solidFill>
              </a:rPr>
              <a:t>・それではここで５分間動画を止めてください。</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20</a:t>
            </a:fld>
            <a:endParaRPr kumimoji="1" lang="ja-JP" altLang="en-US"/>
          </a:p>
        </p:txBody>
      </p:sp>
    </p:spTree>
    <p:extLst>
      <p:ext uri="{BB962C8B-B14F-4D97-AF65-F5344CB8AC3E}">
        <p14:creationId xmlns:p14="http://schemas.microsoft.com/office/powerpoint/2010/main" val="39565755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rPr>
              <a:t>・それでは、実際の生徒の表現の内容を見てみましょう。</a:t>
            </a:r>
            <a:endParaRPr kumimoji="1" lang="en-US" altLang="ja-JP" dirty="0" smtClean="0">
              <a:solidFill>
                <a:schemeClr val="tx1"/>
              </a:solidFill>
            </a:endParaRPr>
          </a:p>
          <a:p>
            <a:r>
              <a:rPr kumimoji="1" lang="ja-JP" altLang="en-US" dirty="0" smtClean="0">
                <a:solidFill>
                  <a:schemeClr val="tx1"/>
                </a:solidFill>
              </a:rPr>
              <a:t>・どうでしょうか、先生方が予想した生徒の表現の内容と共通点や相違点はあるでしょうか。</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21</a:t>
            </a:fld>
            <a:endParaRPr kumimoji="1" lang="ja-JP" altLang="en-US"/>
          </a:p>
        </p:txBody>
      </p:sp>
    </p:spTree>
    <p:extLst>
      <p:ext uri="{BB962C8B-B14F-4D97-AF65-F5344CB8AC3E}">
        <p14:creationId xmlns:p14="http://schemas.microsoft.com/office/powerpoint/2010/main" val="28578245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・ここで時間を</a:t>
            </a:r>
            <a:r>
              <a:rPr kumimoji="1" lang="en-US" altLang="ja-JP" dirty="0" smtClean="0">
                <a:solidFill>
                  <a:schemeClr val="tx1"/>
                </a:solidFill>
              </a:rPr>
              <a:t>10</a:t>
            </a:r>
            <a:r>
              <a:rPr kumimoji="1" lang="ja-JP" altLang="en-US" dirty="0" smtClean="0">
                <a:solidFill>
                  <a:schemeClr val="tx1"/>
                </a:solidFill>
              </a:rPr>
              <a:t>分取ります。それぞれの生徒や先生方が想定した表現のうち、授業者のねらいどおりの表現になった理由やならなかった理由、またはねらいに到達するための他の方法について、協議してください。</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・個人思考５分、協議５分です。ここで</a:t>
            </a:r>
            <a:r>
              <a:rPr kumimoji="1" lang="en-US" altLang="ja-JP" dirty="0" smtClean="0">
                <a:solidFill>
                  <a:schemeClr val="tx1"/>
                </a:solidFill>
              </a:rPr>
              <a:t>10</a:t>
            </a:r>
            <a:r>
              <a:rPr kumimoji="1" lang="ja-JP" altLang="en-US" dirty="0" smtClean="0">
                <a:solidFill>
                  <a:schemeClr val="tx1"/>
                </a:solidFill>
              </a:rPr>
              <a:t>分間動画を止めてください。</a:t>
            </a:r>
            <a:endParaRPr kumimoji="1" lang="en-US" altLang="ja-JP" dirty="0" smtClean="0">
              <a:solidFill>
                <a:schemeClr val="tx1"/>
              </a:solidFill>
            </a:endParaRPr>
          </a:p>
          <a:p>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22</a:t>
            </a:fld>
            <a:endParaRPr kumimoji="1" lang="ja-JP" altLang="en-US"/>
          </a:p>
        </p:txBody>
      </p:sp>
    </p:spTree>
    <p:extLst>
      <p:ext uri="{BB962C8B-B14F-4D97-AF65-F5344CB8AC3E}">
        <p14:creationId xmlns:p14="http://schemas.microsoft.com/office/powerpoint/2010/main" val="25312389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・いかがでしょうか、授業者のねらいどおりに生徒を導くための方法について、協議を深めることはできたでしょうか。</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・先ほども申し上げましたが、授業において大切なのは、「授業前に予想された生徒の学び」と「実際の生徒の学び」を実際の授業に照らして比較し検証することであり、</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検証の結果を次の授業に活かすことです。</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・それでは最後に、「現代的な諸課題を歴史的に考察する力」を育成するために、大項目</a:t>
            </a:r>
            <a:r>
              <a:rPr kumimoji="1" lang="en-US" altLang="ja-JP" dirty="0" smtClean="0">
                <a:solidFill>
                  <a:schemeClr val="tx1"/>
                </a:solidFill>
              </a:rPr>
              <a:t>D(4)</a:t>
            </a:r>
            <a:r>
              <a:rPr kumimoji="1" lang="ja-JP" altLang="en-US" dirty="0" smtClean="0">
                <a:solidFill>
                  <a:schemeClr val="tx1"/>
                </a:solidFill>
              </a:rPr>
              <a:t>を見据えた大項目</a:t>
            </a:r>
            <a:r>
              <a:rPr kumimoji="1" lang="en-US" altLang="ja-JP" dirty="0" smtClean="0">
                <a:solidFill>
                  <a:schemeClr val="tx1"/>
                </a:solidFill>
              </a:rPr>
              <a:t>C</a:t>
            </a:r>
            <a:r>
              <a:rPr kumimoji="1" lang="ja-JP" altLang="en-US" dirty="0" smtClean="0">
                <a:solidFill>
                  <a:schemeClr val="tx1"/>
                </a:solidFill>
              </a:rPr>
              <a:t>における学びの在り方について、協議してください。</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・時間は</a:t>
            </a:r>
            <a:r>
              <a:rPr kumimoji="1" lang="en-US" altLang="ja-JP" dirty="0" smtClean="0">
                <a:solidFill>
                  <a:schemeClr val="tx1"/>
                </a:solidFill>
              </a:rPr>
              <a:t>10</a:t>
            </a:r>
            <a:r>
              <a:rPr kumimoji="1" lang="ja-JP" altLang="en-US" dirty="0" smtClean="0">
                <a:solidFill>
                  <a:schemeClr val="tx1"/>
                </a:solidFill>
              </a:rPr>
              <a:t>分とりますので、ここで動画を止めてください。</a:t>
            </a:r>
            <a:endParaRPr kumimoji="1" lang="en-US" altLang="ja-JP" dirty="0" smtClean="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23</a:t>
            </a:fld>
            <a:endParaRPr kumimoji="1" lang="ja-JP" altLang="en-US"/>
          </a:p>
        </p:txBody>
      </p:sp>
    </p:spTree>
    <p:extLst>
      <p:ext uri="{BB962C8B-B14F-4D97-AF65-F5344CB8AC3E}">
        <p14:creationId xmlns:p14="http://schemas.microsoft.com/office/powerpoint/2010/main" val="30859542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a:r>
              <a:rPr lang="ja-JP" altLang="en-US" sz="1200" b="0" i="0" dirty="0" smtClean="0">
                <a:solidFill>
                  <a:schemeClr val="tx1"/>
                </a:solidFill>
                <a:latin typeface="+mn-lt"/>
                <a:ea typeface="メイリオ" panose="020B0604030504040204" pitchFamily="50" charset="-128"/>
              </a:rPr>
              <a:t>・本研修はいかがでしょうか。生徒が現代的な諸課題を歴史的に考察する力が付いたかどうかは、</a:t>
            </a:r>
            <a:r>
              <a:rPr lang="en-US" altLang="ja-JP" sz="1200" b="0" i="0" dirty="0" smtClean="0">
                <a:solidFill>
                  <a:schemeClr val="tx1"/>
                </a:solidFill>
                <a:latin typeface="+mn-lt"/>
                <a:ea typeface="メイリオ" panose="020B0604030504040204" pitchFamily="50" charset="-128"/>
              </a:rPr>
              <a:t>D(4)</a:t>
            </a:r>
            <a:r>
              <a:rPr lang="ja-JP" altLang="en-US" sz="1200" b="0" i="0" dirty="0" smtClean="0">
                <a:solidFill>
                  <a:schemeClr val="tx1"/>
                </a:solidFill>
                <a:latin typeface="+mn-lt"/>
                <a:ea typeface="メイリオ" panose="020B0604030504040204" pitchFamily="50" charset="-128"/>
              </a:rPr>
              <a:t>でどのような探究ができるようになったか、で明らかになります。</a:t>
            </a:r>
            <a:endParaRPr lang="en-US" altLang="ja-JP" sz="1200" b="0" i="0" dirty="0" smtClean="0">
              <a:solidFill>
                <a:schemeClr val="tx1"/>
              </a:solidFill>
              <a:latin typeface="+mn-lt"/>
              <a:ea typeface="メイリオ" panose="020B0604030504040204" pitchFamily="50" charset="-128"/>
            </a:endParaRPr>
          </a:p>
          <a:p>
            <a:pPr rtl="0"/>
            <a:r>
              <a:rPr lang="ja-JP" altLang="en-US" sz="1200" b="0" i="0" dirty="0" smtClean="0">
                <a:solidFill>
                  <a:schemeClr val="tx1"/>
                </a:solidFill>
                <a:latin typeface="+mn-lt"/>
                <a:ea typeface="メイリオ" panose="020B0604030504040204" pitchFamily="50" charset="-128"/>
              </a:rPr>
              <a:t>・生徒が自分で探究できるよう、最後に「現代的な諸課題を歴史的に考察する力を育成する授業」についての一考察をまとめとして提示して、本研修を終了します。</a:t>
            </a:r>
            <a:endParaRPr lang="en-US" altLang="ja-JP" sz="1200" b="0" i="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・１つ目に、生徒の素朴概念に揺さぶりをかけるような主題を設定した授業をデザインすることです。そのためには授業者は歴史的事象を概念で捉える必要があります。</a:t>
            </a:r>
            <a:endParaRPr lang="en-US" altLang="ja-JP" sz="1200" b="0" i="0" u="none" strike="noStrike" baseline="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２つ目に、授業では諸資料の読み取りを通じて過去と向き合うことが多いと思いますが、生徒が諸資料を読み取る際には素朴概念だけではなく、授業で獲得した概念を使っているかどうかに注意を払うことが大切です。知識を獲得するということは、生徒が外側にある新たな出来事を取り込むことではなく、それまでに獲得している知識と対話をしながら獲得することが大切になります。</a:t>
            </a:r>
            <a:endParaRPr lang="en-US" altLang="ja-JP" sz="1200" b="0" i="0" u="none" strike="noStrike" baseline="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・３つ目に、生徒が表現する問いや予想を表現する際には、概念等を用いて根拠を示して表現するよう生徒に働きかける事が大切です。</a:t>
            </a:r>
            <a:endParaRPr lang="en-US" altLang="ja-JP" sz="1200" b="0" i="0" u="none" strike="noStrike" baseline="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・４つ目に、生徒の素朴概念に揺さぶりがかけられたかどうかついて把握することが大切です。</a:t>
            </a:r>
            <a:endParaRPr lang="en-US" altLang="ja-JP" sz="1200" b="0" i="0" u="none" strike="noStrike" baseline="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５つ目に、授業前に授業者が予想した生徒の学びと実際の授業での生徒の学びを比較し、検証することが大切です。そこには、教員が想定する生徒の実態とのずれが現れます。この「予想」→「実際」→「検証」を重ねることで、授業が原因追究型になっていき、授業改善が推進されると考えられます。</a:t>
            </a:r>
            <a:endParaRPr lang="en-US" altLang="ja-JP" sz="1200" b="0" i="0" u="none" strike="noStrike" baseline="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・以上の点を意識して授業を行うことにより、「現代的な諸課題を歴史的に考察する力」を育成するための授業改善が推進できるのではないかと考えています。</a:t>
            </a:r>
            <a:endParaRPr lang="en-US" altLang="ja-JP" sz="1200" b="0" i="0" u="none" strike="noStrike" baseline="0" dirty="0" smtClean="0">
              <a:solidFill>
                <a:schemeClr val="tx1"/>
              </a:solidFill>
              <a:latin typeface="+mn-lt"/>
              <a:ea typeface="メイリオ" panose="020B0604030504040204" pitchFamily="50" charset="-128"/>
            </a:endParaRPr>
          </a:p>
          <a:p>
            <a:pPr rtl="0"/>
            <a:r>
              <a:rPr lang="ja-JP" altLang="en-US" sz="1200" b="0" i="0" u="none" strike="noStrike" baseline="0" dirty="0" smtClean="0">
                <a:solidFill>
                  <a:schemeClr val="tx1"/>
                </a:solidFill>
                <a:latin typeface="+mn-lt"/>
                <a:ea typeface="メイリオ" panose="020B0604030504040204" pitchFamily="50" charset="-128"/>
              </a:rPr>
              <a:t>・地理歴史科の教員が複数名いる学校においては、チームで授業改善に資する取組をすることが、より適切に生徒の実態を把握したり、授業の検証の精度が上がったりすると考えますので、是非、チームで授業改善に取り組んでください。また、自校で地理歴史を担当する教員がご自身しかいない場合であっても、他校の先生と、授業の視点を明確にして協議を深め、授業改善に取り組んでいただけたらと思います。</a:t>
            </a:r>
            <a:endParaRPr lang="en-US" altLang="ja-JP" sz="1200" b="0" i="0" u="none" strike="noStrike" baseline="0" dirty="0" smtClean="0">
              <a:solidFill>
                <a:schemeClr val="tx1"/>
              </a:solidFill>
              <a:latin typeface="+mn-lt"/>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24</a:t>
            </a:fld>
            <a:endParaRPr kumimoji="1" lang="ja-JP" altLang="en-US" dirty="0"/>
          </a:p>
        </p:txBody>
      </p:sp>
    </p:spTree>
    <p:extLst>
      <p:ext uri="{BB962C8B-B14F-4D97-AF65-F5344CB8AC3E}">
        <p14:creationId xmlns:p14="http://schemas.microsoft.com/office/powerpoint/2010/main" val="40387744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・以上で、</a:t>
            </a:r>
            <a:r>
              <a:rPr kumimoji="1" lang="ja-JP" altLang="en-US" dirty="0" smtClean="0">
                <a:solidFill>
                  <a:schemeClr val="tx1"/>
                </a:solidFill>
              </a:rPr>
              <a:t>高等学校地理歴史「歴史総合」における探究的な学びのための</a:t>
            </a:r>
            <a:r>
              <a:rPr kumimoji="1" lang="ja-JP" altLang="en-US" dirty="0" smtClean="0">
                <a:solidFill>
                  <a:schemeClr val="tx1"/>
                </a:solidFill>
              </a:rPr>
              <a:t>授業づくりに</a:t>
            </a:r>
            <a:r>
              <a:rPr kumimoji="1" lang="ja-JP" altLang="en-US" dirty="0" smtClean="0">
                <a:solidFill>
                  <a:schemeClr val="tx1"/>
                </a:solidFill>
              </a:rPr>
              <a:t>向けた研修を終わります。お疲れ様でした。</a:t>
            </a:r>
            <a:endParaRPr kumimoji="1" lang="en-US" altLang="ja-JP"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25</a:t>
            </a:fld>
            <a:endParaRPr kumimoji="1" lang="ja-JP" altLang="en-US"/>
          </a:p>
        </p:txBody>
      </p:sp>
    </p:spTree>
    <p:extLst>
      <p:ext uri="{BB962C8B-B14F-4D97-AF65-F5344CB8AC3E}">
        <p14:creationId xmlns:p14="http://schemas.microsoft.com/office/powerpoint/2010/main" val="278858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a:r>
              <a:rPr lang="ja-JP" altLang="en-US" sz="1200" b="0" i="0" dirty="0" smtClean="0">
                <a:solidFill>
                  <a:schemeClr val="tx1"/>
                </a:solidFill>
                <a:latin typeface="+mn-ea"/>
                <a:ea typeface="+mn-ea"/>
              </a:rPr>
              <a:t>・学習指導要領解説地理歴史編では、</a:t>
            </a:r>
            <a:r>
              <a:rPr lang="ja-JP" altLang="en-US" dirty="0" smtClean="0">
                <a:latin typeface="+mn-ea"/>
                <a:ea typeface="+mn-ea"/>
              </a:rPr>
              <a:t>これからの時代に求められる資質・能力として、「自国の動向とグローバルな動向を横断的・相互的に捉えて現代的な諸課題を歴史的に考察する力」を育成することを、地理歴史科の課題の一つとして指摘しています。</a:t>
            </a:r>
            <a:endParaRPr lang="en-US" altLang="ja-JP" dirty="0" smtClean="0">
              <a:latin typeface="+mn-ea"/>
              <a:ea typeface="+mn-ea"/>
            </a:endParaRPr>
          </a:p>
          <a:p>
            <a:pPr rtl="0"/>
            <a:r>
              <a:rPr lang="ja-JP" altLang="en-US" dirty="0" smtClean="0">
                <a:latin typeface="+mn-ea"/>
                <a:ea typeface="+mn-ea"/>
              </a:rPr>
              <a:t>これを受けて、「歴史総合」は世界とその中における日本を広く相互的な視野から歴史を捉える科目として内容を構成されました。</a:t>
            </a:r>
            <a:endParaRPr lang="en-US" altLang="ja-JP" sz="1200" b="0" i="0" u="none" strike="noStrike" baseline="0" dirty="0" smtClean="0">
              <a:solidFill>
                <a:schemeClr val="tx1"/>
              </a:solidFill>
              <a:latin typeface="+mn-ea"/>
              <a:ea typeface="+mn-ea"/>
            </a:endParaRPr>
          </a:p>
          <a:p>
            <a:pPr rtl="0"/>
            <a:r>
              <a:rPr lang="ja-JP" altLang="en-US" sz="1200" b="0" i="0" u="none" strike="noStrike" baseline="0" dirty="0" smtClean="0">
                <a:solidFill>
                  <a:schemeClr val="tx1"/>
                </a:solidFill>
                <a:latin typeface="+mn-ea"/>
                <a:ea typeface="+mn-ea"/>
              </a:rPr>
              <a:t>・これらを踏まえて、本研修のねらいは、「</a:t>
            </a:r>
            <a:r>
              <a:rPr lang="en-US" altLang="ja-JP" sz="1200" b="0" i="0" u="none" strike="noStrike" baseline="0" dirty="0" smtClean="0">
                <a:solidFill>
                  <a:schemeClr val="tx1"/>
                </a:solidFill>
                <a:latin typeface="+mn-ea"/>
                <a:ea typeface="+mn-ea"/>
              </a:rPr>
              <a:t>『</a:t>
            </a:r>
            <a:r>
              <a:rPr lang="ja-JP" altLang="en-US" sz="1200" b="0" i="0" u="none" strike="noStrike" baseline="0" dirty="0" smtClean="0">
                <a:solidFill>
                  <a:schemeClr val="tx1"/>
                </a:solidFill>
                <a:latin typeface="+mn-ea"/>
                <a:ea typeface="+mn-ea"/>
              </a:rPr>
              <a:t>現代的な諸課題を歴史的に考察する力</a:t>
            </a:r>
            <a:r>
              <a:rPr lang="en-US" altLang="ja-JP" sz="1200" b="0" i="0" u="none" strike="noStrike" baseline="0" dirty="0" smtClean="0">
                <a:solidFill>
                  <a:schemeClr val="tx1"/>
                </a:solidFill>
                <a:latin typeface="+mn-ea"/>
                <a:ea typeface="+mn-ea"/>
              </a:rPr>
              <a:t>』</a:t>
            </a:r>
            <a:r>
              <a:rPr lang="ja-JP" altLang="en-US" sz="1200" b="0" i="0" u="none" strike="noStrike" baseline="0" dirty="0" smtClean="0">
                <a:solidFill>
                  <a:schemeClr val="tx1"/>
                </a:solidFill>
                <a:latin typeface="+mn-ea"/>
                <a:ea typeface="+mn-ea"/>
              </a:rPr>
              <a:t>を育成するには、授業でどのような働きかけが必要なのか」と設定し、授業改善を推進することとしました。</a:t>
            </a:r>
            <a:endParaRPr lang="en-US" altLang="ja-JP" sz="1200" b="0" i="0" u="none" strike="noStrike" baseline="0" dirty="0" smtClean="0">
              <a:solidFill>
                <a:schemeClr val="tx1"/>
              </a:solidFill>
              <a:latin typeface="+mn-ea"/>
              <a:ea typeface="+mn-ea"/>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3</a:t>
            </a:fld>
            <a:endParaRPr kumimoji="1" lang="ja-JP" altLang="en-US" dirty="0"/>
          </a:p>
        </p:txBody>
      </p:sp>
    </p:spTree>
    <p:extLst>
      <p:ext uri="{BB962C8B-B14F-4D97-AF65-F5344CB8AC3E}">
        <p14:creationId xmlns:p14="http://schemas.microsoft.com/office/powerpoint/2010/main" val="282043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a:r>
              <a:rPr lang="ja-JP" altLang="en-US" sz="1200" b="0" i="0" dirty="0" smtClean="0">
                <a:solidFill>
                  <a:schemeClr val="tx1"/>
                </a:solidFill>
                <a:latin typeface="+mj-ea"/>
                <a:ea typeface="+mj-ea"/>
              </a:rPr>
              <a:t>・「現代的な諸課題を歴史的に考察する力」とは、具体的にどのような力でしょうか。</a:t>
            </a:r>
            <a:endParaRPr lang="en-US" altLang="ja-JP" sz="1200" b="0" i="0" dirty="0" smtClean="0">
              <a:solidFill>
                <a:schemeClr val="tx1"/>
              </a:solidFill>
              <a:latin typeface="+mj-ea"/>
              <a:ea typeface="+mj-ea"/>
            </a:endParaRPr>
          </a:p>
          <a:p>
            <a:pPr rtl="0"/>
            <a:r>
              <a:rPr lang="ja-JP" altLang="en-US" sz="1200" b="0" i="0" u="none" strike="noStrike" baseline="0" dirty="0" smtClean="0">
                <a:solidFill>
                  <a:schemeClr val="tx1"/>
                </a:solidFill>
                <a:latin typeface="+mj-ea"/>
                <a:ea typeface="+mj-ea"/>
              </a:rPr>
              <a:t>・これについては、人によって考え方が異なると思いますので、ここでは、</a:t>
            </a:r>
            <a:endParaRPr lang="en-US" altLang="ja-JP" sz="1200" b="0" i="0" u="none" strike="noStrike" baseline="0" dirty="0" smtClean="0">
              <a:solidFill>
                <a:schemeClr val="tx1"/>
              </a:solidFill>
              <a:latin typeface="+mj-ea"/>
              <a:ea typeface="+mj-ea"/>
            </a:endParaRPr>
          </a:p>
          <a:p>
            <a:pPr rtl="0"/>
            <a:r>
              <a:rPr lang="ja-JP" altLang="en-US" sz="1200" b="0" i="0" u="none" strike="noStrike" baseline="0" dirty="0" smtClean="0">
                <a:solidFill>
                  <a:schemeClr val="tx1"/>
                </a:solidFill>
                <a:latin typeface="+mj-ea"/>
                <a:ea typeface="+mj-ea"/>
              </a:rPr>
              <a:t>「</a:t>
            </a:r>
            <a:r>
              <a:rPr lang="ja-JP" altLang="en-US" sz="1200" b="0" i="0" dirty="0" smtClean="0">
                <a:solidFill>
                  <a:schemeClr val="tx1"/>
                </a:solidFill>
                <a:latin typeface="+mj-ea"/>
                <a:ea typeface="+mj-ea"/>
              </a:rPr>
              <a:t>現代的な諸課題を歴史的に考察する力</a:t>
            </a:r>
            <a:r>
              <a:rPr lang="ja-JP" altLang="en-US" sz="1200" b="0" i="0" u="none" strike="noStrike" baseline="0" dirty="0" smtClean="0">
                <a:solidFill>
                  <a:schemeClr val="tx1"/>
                </a:solidFill>
                <a:latin typeface="+mj-ea"/>
                <a:ea typeface="+mj-ea"/>
              </a:rPr>
              <a:t>」を「諸資料を踏まえて、現代的諸課題を歴史的に分析・表現する力」と定義して、その力を身に付けるための授業改善の実践として考えていきます。</a:t>
            </a:r>
            <a:endParaRPr lang="en-US" altLang="ja-JP" sz="1200" b="0" i="0" u="none" strike="noStrike" baseline="0" dirty="0" smtClean="0">
              <a:solidFill>
                <a:schemeClr val="tx1"/>
              </a:solidFill>
              <a:latin typeface="+mj-ea"/>
              <a:ea typeface="+mj-ea"/>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4</a:t>
            </a:fld>
            <a:endParaRPr kumimoji="1" lang="ja-JP" altLang="en-US" dirty="0"/>
          </a:p>
        </p:txBody>
      </p:sp>
    </p:spTree>
    <p:extLst>
      <p:ext uri="{BB962C8B-B14F-4D97-AF65-F5344CB8AC3E}">
        <p14:creationId xmlns:p14="http://schemas.microsoft.com/office/powerpoint/2010/main" val="470217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latin typeface="+mn-lt"/>
              </a:rPr>
              <a:t>・</a:t>
            </a:r>
            <a:r>
              <a:rPr kumimoji="1" lang="ja-JP" altLang="en-US" sz="1200" dirty="0" smtClean="0">
                <a:solidFill>
                  <a:schemeClr val="tx1"/>
                </a:solidFill>
                <a:latin typeface="+mj-ea"/>
                <a:ea typeface="+mj-ea"/>
              </a:rPr>
              <a:t>研究授業の内容に入る前に、歴史総合の科目全体の構造をおさらいします。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・大項目</a:t>
            </a:r>
            <a:r>
              <a:rPr kumimoji="1" lang="en-US" altLang="ja-JP" sz="1200" dirty="0" smtClean="0">
                <a:solidFill>
                  <a:schemeClr val="tx1"/>
                </a:solidFill>
                <a:latin typeface="+mj-ea"/>
                <a:ea typeface="+mj-ea"/>
              </a:rPr>
              <a:t>D(4)</a:t>
            </a:r>
            <a:r>
              <a:rPr kumimoji="1" lang="ja-JP" altLang="en-US" sz="1200" dirty="0" smtClean="0">
                <a:solidFill>
                  <a:schemeClr val="tx1"/>
                </a:solidFill>
                <a:latin typeface="+mj-ea"/>
                <a:ea typeface="+mj-ea"/>
              </a:rPr>
              <a:t>は歴史総合のまとめとして位置付けられており、</a:t>
            </a:r>
            <a:r>
              <a:rPr kumimoji="1" lang="en-US" altLang="ja-JP" sz="1200" dirty="0" smtClean="0">
                <a:solidFill>
                  <a:schemeClr val="tx1"/>
                </a:solidFill>
                <a:latin typeface="+mj-ea"/>
                <a:ea typeface="+mj-ea"/>
              </a:rPr>
              <a:t>D(4)</a:t>
            </a:r>
            <a:r>
              <a:rPr kumimoji="1" lang="ja-JP" altLang="en-US" sz="1200" dirty="0" smtClean="0">
                <a:solidFill>
                  <a:schemeClr val="tx1"/>
                </a:solidFill>
                <a:latin typeface="+mj-ea"/>
                <a:ea typeface="+mj-ea"/>
              </a:rPr>
              <a:t>では生徒が主題を設定し、予想（仮説）を立てて探究する活動を行うことが求められます。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・この</a:t>
            </a:r>
            <a:r>
              <a:rPr kumimoji="1" lang="en-US" altLang="ja-JP" sz="1200" dirty="0" smtClean="0">
                <a:solidFill>
                  <a:schemeClr val="tx1"/>
                </a:solidFill>
                <a:latin typeface="+mj-ea"/>
                <a:ea typeface="+mj-ea"/>
              </a:rPr>
              <a:t>D(4)</a:t>
            </a:r>
            <a:r>
              <a:rPr kumimoji="1" lang="ja-JP" altLang="en-US" sz="1200" dirty="0" smtClean="0">
                <a:solidFill>
                  <a:schemeClr val="tx1"/>
                </a:solidFill>
                <a:latin typeface="+mj-ea"/>
                <a:ea typeface="+mj-ea"/>
              </a:rPr>
              <a:t>で生徒が探究するためには、それまでの学習において、歴史における探究的な学びを体験する必要があります。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・（クリック）そのため、学習の導入時から</a:t>
            </a:r>
            <a:r>
              <a:rPr kumimoji="1" lang="en-US" altLang="ja-JP" sz="1200" dirty="0" smtClean="0">
                <a:solidFill>
                  <a:schemeClr val="tx1"/>
                </a:solidFill>
                <a:latin typeface="+mj-ea"/>
                <a:ea typeface="+mj-ea"/>
              </a:rPr>
              <a:t>D(4)</a:t>
            </a:r>
            <a:r>
              <a:rPr kumimoji="1" lang="ja-JP" altLang="en-US" sz="1200" dirty="0" smtClean="0">
                <a:solidFill>
                  <a:schemeClr val="tx1"/>
                </a:solidFill>
                <a:latin typeface="+mj-ea"/>
                <a:ea typeface="+mj-ea"/>
              </a:rPr>
              <a:t>の生徒の活動を見通した年間の授業をデザインする必要があります。</a:t>
            </a:r>
            <a:endParaRPr kumimoji="1" lang="en-US" altLang="ja-JP" sz="1200" dirty="0" smtClean="0">
              <a:solidFill>
                <a:schemeClr val="tx1"/>
              </a:solidFill>
              <a:latin typeface="+mj-ea"/>
              <a:ea typeface="+mj-ea"/>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5</a:t>
            </a:fld>
            <a:endParaRPr kumimoji="1" lang="ja-JP" altLang="en-US"/>
          </a:p>
        </p:txBody>
      </p:sp>
    </p:spTree>
    <p:extLst>
      <p:ext uri="{BB962C8B-B14F-4D97-AF65-F5344CB8AC3E}">
        <p14:creationId xmlns:p14="http://schemas.microsoft.com/office/powerpoint/2010/main" val="4005922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latin typeface="+mj-ea"/>
                <a:ea typeface="+mj-ea"/>
              </a:rPr>
              <a:t>・ここでは</a:t>
            </a:r>
            <a:r>
              <a:rPr kumimoji="1" lang="en-US" altLang="ja-JP" sz="1200" dirty="0" smtClean="0">
                <a:solidFill>
                  <a:schemeClr val="tx1"/>
                </a:solidFill>
                <a:latin typeface="+mj-ea"/>
                <a:ea typeface="+mj-ea"/>
              </a:rPr>
              <a:t>D(4)</a:t>
            </a:r>
            <a:r>
              <a:rPr kumimoji="1" lang="ja-JP" altLang="en-US" sz="1200" dirty="0" smtClean="0">
                <a:solidFill>
                  <a:schemeClr val="tx1"/>
                </a:solidFill>
                <a:latin typeface="+mj-ea"/>
                <a:ea typeface="+mj-ea"/>
              </a:rPr>
              <a:t>の例として、生徒が「ジェンダー平等」を主題に設定して探究する様子を示しています。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・現代的な諸課題である「ジェンダー平等」は歴史領域だけではなく、様々な領域を横断する概念です。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・例として、主題の一部である「女性の政治参加」に焦点を当てて問いを表現しています。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・生徒は設定した主題を問いの形で表現し、これまでの学習内容を踏まえて予想を表現します。</a:t>
            </a:r>
            <a:endParaRPr kumimoji="1" lang="en-US" altLang="ja-JP" sz="1200" dirty="0" smtClean="0">
              <a:solidFill>
                <a:schemeClr val="tx1"/>
              </a:solidFill>
              <a:latin typeface="+mj-ea"/>
              <a:ea typeface="+mj-ea"/>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6</a:t>
            </a:fld>
            <a:endParaRPr kumimoji="1" lang="ja-JP" altLang="en-US"/>
          </a:p>
        </p:txBody>
      </p:sp>
    </p:spTree>
    <p:extLst>
      <p:ext uri="{BB962C8B-B14F-4D97-AF65-F5344CB8AC3E}">
        <p14:creationId xmlns:p14="http://schemas.microsoft.com/office/powerpoint/2010/main" val="3042848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latin typeface="+mj-ea"/>
                <a:ea typeface="+mj-ea"/>
              </a:rPr>
              <a:t>・生徒は設定した主題が、これまで学習した近代化や大衆化等の局面で、どのような現れ方をしたのかについて、諸資料をもとに考察します。</a:t>
            </a:r>
            <a:endParaRPr kumimoji="1" lang="en-US" altLang="ja-JP" sz="1200" dirty="0" smtClean="0">
              <a:solidFill>
                <a:schemeClr val="tx1"/>
              </a:solidFill>
              <a:latin typeface="+mj-ea"/>
              <a:ea typeface="+mj-ea"/>
            </a:endParaRPr>
          </a:p>
          <a:p>
            <a:r>
              <a:rPr kumimoji="1" lang="ja-JP" altLang="en-US" sz="1200" dirty="0" smtClean="0">
                <a:solidFill>
                  <a:schemeClr val="tx1"/>
                </a:solidFill>
                <a:latin typeface="+mj-ea"/>
                <a:ea typeface="+mj-ea"/>
              </a:rPr>
              <a:t>・その際、女性の政治家が少ないのは日本だけの現象なのか、世界的な潮流なのかについて検討することになります。</a:t>
            </a:r>
            <a:endParaRPr kumimoji="1" lang="en-US" altLang="ja-JP" sz="1200" dirty="0" smtClean="0">
              <a:solidFill>
                <a:schemeClr val="tx1"/>
              </a:solidFill>
              <a:latin typeface="+mj-ea"/>
              <a:ea typeface="+mj-ea"/>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7</a:t>
            </a:fld>
            <a:endParaRPr kumimoji="1" lang="ja-JP" altLang="en-US"/>
          </a:p>
        </p:txBody>
      </p:sp>
    </p:spTree>
    <p:extLst>
      <p:ext uri="{BB962C8B-B14F-4D97-AF65-F5344CB8AC3E}">
        <p14:creationId xmlns:p14="http://schemas.microsoft.com/office/powerpoint/2010/main" val="2292878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chemeClr val="tx1"/>
                </a:solidFill>
                <a:latin typeface="+mn-ea"/>
                <a:ea typeface="+mn-ea"/>
              </a:rPr>
              <a:t>・また、探究の過程で、「女性の議員や大臣が少ないことは私にとってどのような意味があるのだろうか」など、生徒は自分と歴史的経緯を持つ現代的な諸課題との関係について考えを深めることが考えられます。</a:t>
            </a:r>
            <a:endParaRPr kumimoji="1" lang="en-US" altLang="ja-JP" sz="1200" dirty="0" smtClean="0">
              <a:solidFill>
                <a:schemeClr val="tx1"/>
              </a:solidFill>
              <a:latin typeface="+mn-ea"/>
              <a:ea typeface="+mn-ea"/>
            </a:endParaRPr>
          </a:p>
          <a:p>
            <a:r>
              <a:rPr kumimoji="1" lang="ja-JP" altLang="en-US" sz="1200" dirty="0" smtClean="0">
                <a:solidFill>
                  <a:schemeClr val="tx1"/>
                </a:solidFill>
                <a:latin typeface="+mn-ea"/>
                <a:ea typeface="+mn-ea"/>
              </a:rPr>
              <a:t>・諸資料をもとに考察する中で、生徒は現代的諸課題を歴史的に分析・理解し、自分はどのように考え、どう振る舞うのかについて思考を深めます。</a:t>
            </a:r>
            <a:endParaRPr kumimoji="1" lang="en-US" altLang="ja-JP" sz="120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n-ea"/>
                <a:ea typeface="+mn-ea"/>
              </a:rPr>
              <a:t>・このように、</a:t>
            </a:r>
            <a:r>
              <a:rPr kumimoji="1" lang="en-US" altLang="ja-JP" sz="1200" dirty="0" smtClean="0">
                <a:solidFill>
                  <a:schemeClr val="tx1"/>
                </a:solidFill>
                <a:latin typeface="+mn-ea"/>
                <a:ea typeface="+mn-ea"/>
              </a:rPr>
              <a:t>D(4)</a:t>
            </a:r>
            <a:r>
              <a:rPr kumimoji="1" lang="ja-JP" altLang="en-US" sz="1200" dirty="0" smtClean="0">
                <a:solidFill>
                  <a:schemeClr val="tx1"/>
                </a:solidFill>
                <a:latin typeface="+mn-ea"/>
                <a:ea typeface="+mn-ea"/>
              </a:rPr>
              <a:t>で生徒が探究するには、それまでの授業で歴史的に考える練習を重ねる必要があります。</a:t>
            </a:r>
            <a:endParaRPr kumimoji="1" lang="en-US" altLang="ja-JP" sz="120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n-ea"/>
                <a:ea typeface="+mn-ea"/>
              </a:rPr>
              <a:t>・今回の研究授業でも、</a:t>
            </a:r>
            <a:r>
              <a:rPr kumimoji="1" lang="en-US" altLang="ja-JP" sz="1200" dirty="0" smtClean="0">
                <a:solidFill>
                  <a:schemeClr val="tx1"/>
                </a:solidFill>
                <a:latin typeface="+mn-ea"/>
                <a:ea typeface="+mn-ea"/>
              </a:rPr>
              <a:t>D(4)</a:t>
            </a:r>
            <a:r>
              <a:rPr kumimoji="1" lang="ja-JP" altLang="en-US" sz="1200" dirty="0" smtClean="0">
                <a:solidFill>
                  <a:schemeClr val="tx1"/>
                </a:solidFill>
                <a:latin typeface="+mn-ea"/>
                <a:ea typeface="+mn-ea"/>
              </a:rPr>
              <a:t>で生徒が探究活動を行うために、</a:t>
            </a:r>
            <a:r>
              <a:rPr kumimoji="1" lang="en-US" altLang="ja-JP" sz="1200" dirty="0" smtClean="0">
                <a:solidFill>
                  <a:schemeClr val="tx1"/>
                </a:solidFill>
                <a:latin typeface="+mn-ea"/>
                <a:ea typeface="+mn-ea"/>
              </a:rPr>
              <a:t>C(4)</a:t>
            </a:r>
            <a:r>
              <a:rPr kumimoji="1" lang="ja-JP" altLang="en-US" sz="1200" dirty="0" smtClean="0">
                <a:solidFill>
                  <a:schemeClr val="tx1"/>
                </a:solidFill>
                <a:latin typeface="+mn-ea"/>
                <a:ea typeface="+mn-ea"/>
              </a:rPr>
              <a:t>をどのように位置付けるのか、というのがテーマとなっていますので、このことを踏まえて一緒に考えていきましょう。</a:t>
            </a:r>
            <a:endParaRPr kumimoji="1" lang="en-US" altLang="ja-JP" sz="1200" dirty="0" smtClean="0">
              <a:solidFill>
                <a:schemeClr val="tx1"/>
              </a:solidFill>
              <a:latin typeface="+mn-ea"/>
              <a:ea typeface="+mn-ea"/>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8</a:t>
            </a:fld>
            <a:endParaRPr kumimoji="1" lang="ja-JP" altLang="en-US"/>
          </a:p>
        </p:txBody>
      </p:sp>
    </p:spTree>
    <p:extLst>
      <p:ext uri="{BB962C8B-B14F-4D97-AF65-F5344CB8AC3E}">
        <p14:creationId xmlns:p14="http://schemas.microsoft.com/office/powerpoint/2010/main" val="432393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solidFill>
                  <a:schemeClr val="tx1"/>
                </a:solidFill>
                <a:latin typeface="+mn-lt"/>
              </a:rPr>
              <a:t>・研究授業の概要を説明します。</a:t>
            </a:r>
            <a:endParaRPr kumimoji="1" lang="en-US" altLang="ja-JP" sz="1200" dirty="0">
              <a:solidFill>
                <a:schemeClr val="tx1"/>
              </a:solidFill>
              <a:latin typeface="+mn-lt"/>
            </a:endParaRPr>
          </a:p>
          <a:p>
            <a:r>
              <a:rPr kumimoji="1" lang="ja-JP" altLang="en-US" sz="1200" dirty="0" smtClean="0">
                <a:solidFill>
                  <a:schemeClr val="tx1"/>
                </a:solidFill>
                <a:latin typeface="+mn-lt"/>
              </a:rPr>
              <a:t>・本時は歴史総合大項目</a:t>
            </a:r>
            <a:r>
              <a:rPr kumimoji="1" lang="en-US" altLang="ja-JP" sz="1200" dirty="0" smtClean="0">
                <a:solidFill>
                  <a:schemeClr val="tx1"/>
                </a:solidFill>
                <a:latin typeface="+mn-lt"/>
              </a:rPr>
              <a:t>C</a:t>
            </a:r>
            <a:r>
              <a:rPr kumimoji="1" lang="ja-JP" altLang="en-US" sz="1200" dirty="0" smtClean="0">
                <a:solidFill>
                  <a:schemeClr val="tx1"/>
                </a:solidFill>
                <a:latin typeface="+mn-lt"/>
              </a:rPr>
              <a:t>の中項目</a:t>
            </a:r>
            <a:r>
              <a:rPr kumimoji="1" lang="en-US" altLang="ja-JP" sz="1200" dirty="0" smtClean="0">
                <a:solidFill>
                  <a:schemeClr val="tx1"/>
                </a:solidFill>
                <a:latin typeface="+mn-lt"/>
              </a:rPr>
              <a:t>(4)</a:t>
            </a:r>
            <a:r>
              <a:rPr kumimoji="1" lang="ja-JP" altLang="en-US" sz="1200" dirty="0" smtClean="0">
                <a:solidFill>
                  <a:schemeClr val="tx1"/>
                </a:solidFill>
                <a:latin typeface="+mn-lt"/>
              </a:rPr>
              <a:t>「国際秩序の変化や大衆化と現代的な諸課題」を取り扱っています。</a:t>
            </a:r>
            <a:endParaRPr kumimoji="1" lang="en-US" altLang="ja-JP" sz="1200" dirty="0" smtClean="0">
              <a:solidFill>
                <a:schemeClr val="tx1"/>
              </a:solidFill>
              <a:latin typeface="+mn-lt"/>
            </a:endParaRPr>
          </a:p>
          <a:p>
            <a:r>
              <a:rPr kumimoji="1" lang="ja-JP" altLang="en-US" sz="1200" dirty="0" smtClean="0">
                <a:solidFill>
                  <a:schemeClr val="tx1"/>
                </a:solidFill>
                <a:latin typeface="+mn-lt"/>
              </a:rPr>
              <a:t>・本時のねらいは、</a:t>
            </a:r>
            <a:r>
              <a:rPr kumimoji="1" lang="ja-JP" altLang="ja-JP" sz="1200" kern="1200" dirty="0" smtClean="0">
                <a:solidFill>
                  <a:schemeClr val="tx1"/>
                </a:solidFill>
                <a:latin typeface="+mj-ea"/>
                <a:ea typeface="+mn-ea"/>
                <a:cs typeface="+mn-cs"/>
              </a:rPr>
              <a:t>「近代化」の局面で生じた性別役割分業の課題に対し、「大衆化」の局面では人々はどのように対応し、その結果、課題はどのように変化し、今の私たちにどう関わるのかについて理解する。</a:t>
            </a:r>
            <a:r>
              <a:rPr kumimoji="1" lang="ja-JP" altLang="en-US" sz="1200" kern="1200" dirty="0" smtClean="0">
                <a:solidFill>
                  <a:schemeClr val="tx1"/>
                </a:solidFill>
                <a:latin typeface="+mj-ea"/>
                <a:ea typeface="+mn-ea"/>
                <a:cs typeface="+mn-cs"/>
              </a:rPr>
              <a:t>」としています。</a:t>
            </a:r>
            <a:endParaRPr kumimoji="1" lang="en-US" altLang="ja-JP" sz="1200" dirty="0">
              <a:solidFill>
                <a:schemeClr val="tx1"/>
              </a:solidFill>
              <a:latin typeface="+mn-lt"/>
            </a:endParaRPr>
          </a:p>
        </p:txBody>
      </p:sp>
      <p:sp>
        <p:nvSpPr>
          <p:cNvPr id="4" name="スライド番号プレースホルダー 3"/>
          <p:cNvSpPr>
            <a:spLocks noGrp="1"/>
          </p:cNvSpPr>
          <p:nvPr>
            <p:ph type="sldNum" sz="quarter" idx="5"/>
          </p:nvPr>
        </p:nvSpPr>
        <p:spPr/>
        <p:txBody>
          <a:bodyPr/>
          <a:lstStyle/>
          <a:p>
            <a:fld id="{5D2050EA-FEDD-4ACB-8F96-ADBF6C708469}" type="slidenum">
              <a:rPr kumimoji="1" lang="ja-JP" altLang="en-US" smtClean="0"/>
              <a:t>9</a:t>
            </a:fld>
            <a:endParaRPr kumimoji="1" lang="ja-JP" altLang="en-US"/>
          </a:p>
        </p:txBody>
      </p:sp>
    </p:spTree>
    <p:extLst>
      <p:ext uri="{BB962C8B-B14F-4D97-AF65-F5344CB8AC3E}">
        <p14:creationId xmlns:p14="http://schemas.microsoft.com/office/powerpoint/2010/main" val="707845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356225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1516014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CF67E0-151F-4705-8C91-0D11347F79E7}"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11584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1885938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CF67E0-151F-4705-8C91-0D11347F79E7}"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084759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424439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2793288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3424161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1433512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402811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2577985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58426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935854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1167544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115238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3666AEC-204E-4BA1-92C8-584CA740255C}" type="datetimeFigureOut">
              <a:rPr kumimoji="1" lang="ja-JP" altLang="en-US" smtClean="0"/>
              <a:t>2024/3/18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2309700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3666AEC-204E-4BA1-92C8-584CA740255C}" type="datetimeFigureOut">
              <a:rPr kumimoji="1" lang="ja-JP" altLang="en-US" smtClean="0"/>
              <a:t>2024/3/18</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CF67E0-151F-4705-8C91-0D11347F79E7}" type="slidenum">
              <a:rPr kumimoji="1" lang="ja-JP" altLang="en-US" smtClean="0"/>
              <a:t>‹#›</a:t>
            </a:fld>
            <a:endParaRPr kumimoji="1" lang="ja-JP" altLang="en-US"/>
          </a:p>
        </p:txBody>
      </p:sp>
    </p:spTree>
    <p:extLst>
      <p:ext uri="{BB962C8B-B14F-4D97-AF65-F5344CB8AC3E}">
        <p14:creationId xmlns:p14="http://schemas.microsoft.com/office/powerpoint/2010/main" val="124273375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05ADA4D3-FC85-41BD-A232-B9218671A581}"/>
              </a:ext>
            </a:extLst>
          </p:cNvPr>
          <p:cNvSpPr>
            <a:spLocks noGrp="1"/>
          </p:cNvSpPr>
          <p:nvPr>
            <p:ph type="ctrTitle"/>
          </p:nvPr>
        </p:nvSpPr>
        <p:spPr>
          <a:xfrm>
            <a:off x="1357164" y="1064819"/>
            <a:ext cx="8956067" cy="2364181"/>
          </a:xfrm>
        </p:spPr>
        <p:txBody>
          <a:bodyPr>
            <a:normAutofit fontScale="90000"/>
          </a:bodyPr>
          <a:lstStyle/>
          <a:p>
            <a:pPr algn="ctr"/>
            <a:r>
              <a:rPr lang="ja-JP" altLang="en-US" sz="4000" dirty="0" smtClean="0">
                <a:solidFill>
                  <a:schemeClr val="tx1"/>
                </a:solidFill>
              </a:rPr>
              <a:t>高等学校地理歴史</a:t>
            </a:r>
            <a:r>
              <a:rPr lang="en-US" altLang="ja-JP" sz="4000" dirty="0" smtClean="0">
                <a:solidFill>
                  <a:schemeClr val="tx1"/>
                </a:solidFill>
              </a:rPr>
              <a:t/>
            </a:r>
            <a:br>
              <a:rPr lang="en-US" altLang="ja-JP" sz="4000" dirty="0" smtClean="0">
                <a:solidFill>
                  <a:schemeClr val="tx1"/>
                </a:solidFill>
              </a:rPr>
            </a:br>
            <a:r>
              <a:rPr lang="ja-JP" altLang="en-US" sz="4000" dirty="0" smtClean="0">
                <a:solidFill>
                  <a:schemeClr val="tx1"/>
                </a:solidFill>
              </a:rPr>
              <a:t>「歴史総合」に</a:t>
            </a:r>
            <a:r>
              <a:rPr lang="ja-JP" altLang="en-US" sz="4000" dirty="0">
                <a:solidFill>
                  <a:schemeClr val="tx1"/>
                </a:solidFill>
              </a:rPr>
              <a:t>おける</a:t>
            </a:r>
            <a:r>
              <a:rPr lang="en-US" altLang="ja-JP" sz="4000" dirty="0">
                <a:solidFill>
                  <a:schemeClr val="tx1"/>
                </a:solidFill>
              </a:rPr>
              <a:t/>
            </a:r>
            <a:br>
              <a:rPr lang="en-US" altLang="ja-JP" sz="4000" dirty="0">
                <a:solidFill>
                  <a:schemeClr val="tx1"/>
                </a:solidFill>
              </a:rPr>
            </a:br>
            <a:r>
              <a:rPr lang="ja-JP" altLang="en-US" sz="4000" dirty="0">
                <a:solidFill>
                  <a:schemeClr val="tx1"/>
                </a:solidFill>
              </a:rPr>
              <a:t>探究的な学びのための</a:t>
            </a:r>
            <a:r>
              <a:rPr lang="en-US" altLang="ja-JP" sz="4000" dirty="0">
                <a:solidFill>
                  <a:schemeClr val="tx1"/>
                </a:solidFill>
              </a:rPr>
              <a:t/>
            </a:r>
            <a:br>
              <a:rPr lang="en-US" altLang="ja-JP" sz="4000" dirty="0">
                <a:solidFill>
                  <a:schemeClr val="tx1"/>
                </a:solidFill>
              </a:rPr>
            </a:br>
            <a:r>
              <a:rPr lang="ja-JP" altLang="en-US" sz="4000" dirty="0">
                <a:solidFill>
                  <a:schemeClr val="tx1"/>
                </a:solidFill>
              </a:rPr>
              <a:t>授業づくり</a:t>
            </a:r>
          </a:p>
        </p:txBody>
      </p:sp>
      <p:sp>
        <p:nvSpPr>
          <p:cNvPr id="8" name="字幕 7">
            <a:extLst>
              <a:ext uri="{FF2B5EF4-FFF2-40B4-BE49-F238E27FC236}">
                <a16:creationId xmlns:a16="http://schemas.microsoft.com/office/drawing/2014/main" id="{1DC46986-ECAC-4C21-95CF-D02F4FA04AD5}"/>
              </a:ext>
            </a:extLst>
          </p:cNvPr>
          <p:cNvSpPr>
            <a:spLocks noGrp="1"/>
          </p:cNvSpPr>
          <p:nvPr>
            <p:ph type="subTitle" idx="1"/>
          </p:nvPr>
        </p:nvSpPr>
        <p:spPr>
          <a:xfrm>
            <a:off x="1951729" y="3631924"/>
            <a:ext cx="7766936" cy="589764"/>
          </a:xfrm>
        </p:spPr>
        <p:txBody>
          <a:bodyPr>
            <a:normAutofit lnSpcReduction="10000"/>
          </a:bodyPr>
          <a:lstStyle/>
          <a:p>
            <a:pPr algn="ctr"/>
            <a:r>
              <a:rPr lang="ja-JP" altLang="en-US" sz="3600" dirty="0">
                <a:solidFill>
                  <a:schemeClr val="tx1"/>
                </a:solidFill>
              </a:rPr>
              <a:t>～主体的な学びに向かうために～</a:t>
            </a:r>
          </a:p>
        </p:txBody>
      </p:sp>
    </p:spTree>
    <p:extLst>
      <p:ext uri="{BB962C8B-B14F-4D97-AF65-F5344CB8AC3E}">
        <p14:creationId xmlns:p14="http://schemas.microsoft.com/office/powerpoint/2010/main" val="1098505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87155" y="728430"/>
            <a:ext cx="8596668" cy="660400"/>
          </a:xfrm>
        </p:spPr>
        <p:txBody>
          <a:bodyPr/>
          <a:lstStyle/>
          <a:p>
            <a:r>
              <a:rPr lang="ja-JP" altLang="en-US" b="1" dirty="0" smtClean="0">
                <a:solidFill>
                  <a:schemeClr val="tx1"/>
                </a:solidFill>
              </a:rPr>
              <a:t>４　研究</a:t>
            </a:r>
            <a:r>
              <a:rPr lang="ja-JP" altLang="en-US" b="1" dirty="0">
                <a:solidFill>
                  <a:schemeClr val="tx1"/>
                </a:solidFill>
              </a:rPr>
              <a:t>授業</a:t>
            </a:r>
            <a:r>
              <a:rPr lang="ja-JP" altLang="en-US" b="1" dirty="0" smtClean="0">
                <a:solidFill>
                  <a:schemeClr val="tx1"/>
                </a:solidFill>
              </a:rPr>
              <a:t>の内容</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2078484" y="1388830"/>
            <a:ext cx="9988368" cy="5262979"/>
          </a:xfrm>
          <a:prstGeom prst="rect">
            <a:avLst/>
          </a:prstGeom>
          <a:noFill/>
        </p:spPr>
        <p:txBody>
          <a:bodyPr wrap="square" rtlCol="0">
            <a:spAutoFit/>
          </a:bodyPr>
          <a:lstStyle/>
          <a:p>
            <a:r>
              <a:rPr kumimoji="1" lang="en-US" altLang="ja-JP" sz="2400" b="1" dirty="0" smtClean="0">
                <a:latin typeface="+mj-ea"/>
                <a:ea typeface="+mj-ea"/>
              </a:rPr>
              <a:t>(1) </a:t>
            </a:r>
            <a:r>
              <a:rPr kumimoji="1" lang="ja-JP" altLang="en-US" sz="2400" b="1" dirty="0" smtClean="0">
                <a:latin typeface="+mj-ea"/>
                <a:ea typeface="+mj-ea"/>
              </a:rPr>
              <a:t>授業の年間テーマ</a:t>
            </a:r>
            <a:endParaRPr kumimoji="1" lang="en-US" altLang="ja-JP" sz="2400" b="1" dirty="0" smtClean="0">
              <a:latin typeface="+mj-ea"/>
              <a:ea typeface="+mj-ea"/>
            </a:endParaRPr>
          </a:p>
          <a:p>
            <a:r>
              <a:rPr lang="ja-JP" altLang="en-US" sz="2400" dirty="0" smtClean="0">
                <a:solidFill>
                  <a:srgbClr val="000000"/>
                </a:solidFill>
                <a:latin typeface="+mj-ea"/>
                <a:ea typeface="+mj-ea"/>
                <a:cs typeface="Times New Roman" panose="02020603050405020304" pitchFamily="18" charset="0"/>
              </a:rPr>
              <a:t>　　</a:t>
            </a:r>
            <a:r>
              <a:rPr lang="ja-JP" altLang="ja-JP" sz="2400" dirty="0" smtClean="0">
                <a:solidFill>
                  <a:srgbClr val="000000"/>
                </a:solidFill>
                <a:latin typeface="+mj-ea"/>
                <a:ea typeface="+mj-ea"/>
                <a:cs typeface="Times New Roman" panose="02020603050405020304" pitchFamily="18" charset="0"/>
              </a:rPr>
              <a:t>より</a:t>
            </a:r>
            <a:r>
              <a:rPr lang="ja-JP" altLang="ja-JP" sz="2400" dirty="0">
                <a:solidFill>
                  <a:srgbClr val="000000"/>
                </a:solidFill>
                <a:latin typeface="+mj-ea"/>
                <a:ea typeface="+mj-ea"/>
                <a:cs typeface="Times New Roman" panose="02020603050405020304" pitchFamily="18" charset="0"/>
              </a:rPr>
              <a:t>よいジェンダー平等の在り方を歴史的に捉えたとき</a:t>
            </a:r>
            <a:r>
              <a:rPr lang="ja-JP" altLang="ja-JP" sz="2400" dirty="0" smtClean="0">
                <a:solidFill>
                  <a:srgbClr val="000000"/>
                </a:solidFill>
                <a:latin typeface="+mj-ea"/>
                <a:ea typeface="+mj-ea"/>
                <a:cs typeface="Times New Roman" panose="02020603050405020304" pitchFamily="18" charset="0"/>
              </a:rPr>
              <a:t>、</a:t>
            </a:r>
            <a:r>
              <a:rPr lang="ja-JP" altLang="en-US" sz="2400" dirty="0" smtClean="0">
                <a:solidFill>
                  <a:srgbClr val="000000"/>
                </a:solidFill>
                <a:latin typeface="+mj-ea"/>
                <a:ea typeface="+mj-ea"/>
                <a:cs typeface="Times New Roman" panose="02020603050405020304" pitchFamily="18" charset="0"/>
              </a:rPr>
              <a:t>私</a:t>
            </a:r>
            <a:r>
              <a:rPr lang="ja-JP" altLang="ja-JP" sz="2400" dirty="0" smtClean="0">
                <a:solidFill>
                  <a:srgbClr val="000000"/>
                </a:solidFill>
                <a:latin typeface="+mj-ea"/>
                <a:ea typeface="+mj-ea"/>
                <a:cs typeface="Times New Roman" panose="02020603050405020304" pitchFamily="18" charset="0"/>
              </a:rPr>
              <a:t>たちは</a:t>
            </a:r>
            <a:endParaRPr lang="en-US" altLang="ja-JP" sz="2400" dirty="0" smtClean="0">
              <a:solidFill>
                <a:srgbClr val="000000"/>
              </a:solidFill>
              <a:latin typeface="+mj-ea"/>
              <a:ea typeface="+mj-ea"/>
              <a:cs typeface="Times New Roman" panose="02020603050405020304" pitchFamily="18" charset="0"/>
            </a:endParaRPr>
          </a:p>
          <a:p>
            <a:r>
              <a:rPr lang="ja-JP" altLang="en-US" sz="2400" dirty="0" smtClean="0">
                <a:solidFill>
                  <a:srgbClr val="000000"/>
                </a:solidFill>
                <a:latin typeface="+mj-ea"/>
                <a:ea typeface="+mj-ea"/>
                <a:cs typeface="Times New Roman" panose="02020603050405020304" pitchFamily="18" charset="0"/>
              </a:rPr>
              <a:t>　</a:t>
            </a:r>
            <a:r>
              <a:rPr lang="ja-JP" altLang="ja-JP" sz="2400" dirty="0" smtClean="0">
                <a:solidFill>
                  <a:srgbClr val="000000"/>
                </a:solidFill>
                <a:latin typeface="+mj-ea"/>
                <a:ea typeface="+mj-ea"/>
                <a:cs typeface="Times New Roman" panose="02020603050405020304" pitchFamily="18" charset="0"/>
              </a:rPr>
              <a:t>どう</a:t>
            </a:r>
            <a:r>
              <a:rPr lang="ja-JP" altLang="ja-JP" sz="2400" dirty="0">
                <a:solidFill>
                  <a:srgbClr val="000000"/>
                </a:solidFill>
                <a:latin typeface="+mj-ea"/>
                <a:ea typeface="+mj-ea"/>
                <a:cs typeface="Times New Roman" panose="02020603050405020304" pitchFamily="18" charset="0"/>
              </a:rPr>
              <a:t>考え、振る舞えるのだろう</a:t>
            </a:r>
            <a:r>
              <a:rPr lang="ja-JP" altLang="ja-JP" sz="2400" dirty="0" smtClean="0">
                <a:solidFill>
                  <a:srgbClr val="000000"/>
                </a:solidFill>
                <a:latin typeface="+mj-ea"/>
                <a:ea typeface="+mj-ea"/>
                <a:cs typeface="Times New Roman" panose="02020603050405020304" pitchFamily="18" charset="0"/>
              </a:rPr>
              <a:t>か</a:t>
            </a:r>
            <a:endParaRPr lang="en-US" altLang="ja-JP" sz="2400" dirty="0" smtClean="0">
              <a:solidFill>
                <a:srgbClr val="000000"/>
              </a:solidFill>
              <a:latin typeface="+mj-ea"/>
              <a:ea typeface="+mj-ea"/>
              <a:cs typeface="Times New Roman" panose="02020603050405020304" pitchFamily="18" charset="0"/>
            </a:endParaRPr>
          </a:p>
          <a:p>
            <a:r>
              <a:rPr lang="en-US" altLang="ja-JP" sz="2400" b="1" dirty="0" smtClean="0">
                <a:latin typeface="+mj-ea"/>
                <a:ea typeface="+mj-ea"/>
              </a:rPr>
              <a:t>(2) </a:t>
            </a:r>
            <a:r>
              <a:rPr lang="ja-JP" altLang="en-US" sz="2400" b="1" dirty="0" smtClean="0">
                <a:latin typeface="+mj-ea"/>
                <a:ea typeface="+mj-ea"/>
              </a:rPr>
              <a:t>本時</a:t>
            </a:r>
            <a:r>
              <a:rPr lang="ja-JP" altLang="en-US" sz="2400" b="1" dirty="0">
                <a:latin typeface="+mj-ea"/>
                <a:ea typeface="+mj-ea"/>
              </a:rPr>
              <a:t>のねらい（再掲）</a:t>
            </a:r>
            <a:endParaRPr lang="en-US" altLang="ja-JP" sz="2400" b="1" dirty="0">
              <a:latin typeface="+mj-ea"/>
              <a:ea typeface="+mj-ea"/>
            </a:endParaRPr>
          </a:p>
          <a:p>
            <a:r>
              <a:rPr lang="ja-JP" altLang="en-US" sz="2400" dirty="0" smtClean="0">
                <a:latin typeface="+mj-ea"/>
                <a:ea typeface="+mj-ea"/>
              </a:rPr>
              <a:t>　　</a:t>
            </a:r>
            <a:r>
              <a:rPr lang="ja-JP" altLang="ja-JP" sz="2400" dirty="0" smtClean="0">
                <a:latin typeface="+mj-ea"/>
                <a:ea typeface="+mj-ea"/>
              </a:rPr>
              <a:t>「</a:t>
            </a:r>
            <a:r>
              <a:rPr lang="ja-JP" altLang="ja-JP" sz="2400" dirty="0">
                <a:latin typeface="+mj-ea"/>
                <a:ea typeface="+mj-ea"/>
              </a:rPr>
              <a:t>近代化」の局面で生じた性別役割分業の課題に対し</a:t>
            </a:r>
            <a:r>
              <a:rPr lang="ja-JP" altLang="ja-JP" sz="2400" dirty="0" smtClean="0">
                <a:latin typeface="+mj-ea"/>
                <a:ea typeface="+mj-ea"/>
              </a:rPr>
              <a:t>、「</a:t>
            </a:r>
            <a:r>
              <a:rPr lang="ja-JP" altLang="ja-JP" sz="2400" dirty="0">
                <a:latin typeface="+mj-ea"/>
                <a:ea typeface="+mj-ea"/>
              </a:rPr>
              <a:t>大衆化</a:t>
            </a:r>
            <a:r>
              <a:rPr lang="ja-JP" altLang="ja-JP" sz="2400" dirty="0" smtClean="0">
                <a:latin typeface="+mj-ea"/>
                <a:ea typeface="+mj-ea"/>
              </a:rPr>
              <a:t>」</a:t>
            </a:r>
            <a:endParaRPr lang="en-US" altLang="ja-JP" sz="2400" dirty="0" smtClean="0">
              <a:latin typeface="+mj-ea"/>
              <a:ea typeface="+mj-ea"/>
            </a:endParaRPr>
          </a:p>
          <a:p>
            <a:r>
              <a:rPr lang="ja-JP" altLang="en-US" sz="2400" dirty="0" smtClean="0">
                <a:latin typeface="+mj-ea"/>
                <a:ea typeface="+mj-ea"/>
              </a:rPr>
              <a:t>　</a:t>
            </a:r>
            <a:r>
              <a:rPr lang="ja-JP" altLang="ja-JP" sz="2400" dirty="0" smtClean="0">
                <a:latin typeface="+mj-ea"/>
                <a:ea typeface="+mj-ea"/>
              </a:rPr>
              <a:t>の</a:t>
            </a:r>
            <a:r>
              <a:rPr lang="ja-JP" altLang="ja-JP" sz="2400" dirty="0">
                <a:latin typeface="+mj-ea"/>
                <a:ea typeface="+mj-ea"/>
              </a:rPr>
              <a:t>局面では人々はどのように対応し、その結果</a:t>
            </a:r>
            <a:r>
              <a:rPr lang="ja-JP" altLang="ja-JP" sz="2400" dirty="0" smtClean="0">
                <a:latin typeface="+mj-ea"/>
                <a:ea typeface="+mj-ea"/>
              </a:rPr>
              <a:t>、課題</a:t>
            </a:r>
            <a:r>
              <a:rPr lang="ja-JP" altLang="ja-JP" sz="2400" dirty="0">
                <a:latin typeface="+mj-ea"/>
                <a:ea typeface="+mj-ea"/>
              </a:rPr>
              <a:t>はどのように</a:t>
            </a:r>
            <a:r>
              <a:rPr lang="ja-JP" altLang="ja-JP" sz="2400" dirty="0" smtClean="0">
                <a:latin typeface="+mj-ea"/>
                <a:ea typeface="+mj-ea"/>
              </a:rPr>
              <a:t>変</a:t>
            </a:r>
            <a:r>
              <a:rPr lang="ja-JP" altLang="en-US" sz="2400" dirty="0" smtClean="0">
                <a:latin typeface="+mj-ea"/>
                <a:ea typeface="+mj-ea"/>
              </a:rPr>
              <a:t>　</a:t>
            </a:r>
            <a:endParaRPr lang="en-US" altLang="ja-JP" sz="2400" dirty="0" smtClean="0">
              <a:latin typeface="+mj-ea"/>
              <a:ea typeface="+mj-ea"/>
            </a:endParaRPr>
          </a:p>
          <a:p>
            <a:r>
              <a:rPr lang="ja-JP" altLang="en-US" sz="2400" dirty="0" smtClean="0">
                <a:latin typeface="+mj-ea"/>
                <a:ea typeface="+mj-ea"/>
              </a:rPr>
              <a:t>　</a:t>
            </a:r>
            <a:r>
              <a:rPr lang="ja-JP" altLang="ja-JP" sz="2400" dirty="0" smtClean="0">
                <a:latin typeface="+mj-ea"/>
                <a:ea typeface="+mj-ea"/>
              </a:rPr>
              <a:t>化し</a:t>
            </a:r>
            <a:r>
              <a:rPr lang="ja-JP" altLang="ja-JP" sz="2400" dirty="0">
                <a:latin typeface="+mj-ea"/>
                <a:ea typeface="+mj-ea"/>
              </a:rPr>
              <a:t>、今の私たちにどう関わるのか</a:t>
            </a:r>
            <a:r>
              <a:rPr lang="ja-JP" altLang="ja-JP" sz="2400" dirty="0" smtClean="0">
                <a:latin typeface="+mj-ea"/>
                <a:ea typeface="+mj-ea"/>
              </a:rPr>
              <a:t>について</a:t>
            </a:r>
            <a:r>
              <a:rPr lang="ja-JP" altLang="ja-JP" sz="2400" dirty="0">
                <a:latin typeface="+mj-ea"/>
                <a:ea typeface="+mj-ea"/>
              </a:rPr>
              <a:t>理解する。</a:t>
            </a:r>
            <a:r>
              <a:rPr lang="ja-JP" altLang="en-US" sz="2400" dirty="0">
                <a:latin typeface="+mj-ea"/>
                <a:ea typeface="+mj-ea"/>
              </a:rPr>
              <a:t>　</a:t>
            </a:r>
            <a:endParaRPr lang="en-US" altLang="ja-JP" sz="2400" dirty="0" smtClean="0">
              <a:latin typeface="+mj-ea"/>
              <a:ea typeface="+mj-ea"/>
            </a:endParaRPr>
          </a:p>
          <a:p>
            <a:r>
              <a:rPr lang="en-US" altLang="ja-JP" sz="2400" b="1" dirty="0" smtClean="0">
                <a:latin typeface="+mj-ea"/>
                <a:ea typeface="+mj-ea"/>
              </a:rPr>
              <a:t>(3) </a:t>
            </a:r>
            <a:r>
              <a:rPr lang="ja-JP" altLang="en-US" sz="2400" b="1" dirty="0" smtClean="0">
                <a:latin typeface="+mj-ea"/>
                <a:ea typeface="+mj-ea"/>
              </a:rPr>
              <a:t>身に付けさせたい資質・能力</a:t>
            </a:r>
            <a:endParaRPr lang="en-US" altLang="ja-JP" sz="2400" b="1" dirty="0" smtClean="0">
              <a:latin typeface="+mj-ea"/>
              <a:ea typeface="+mj-ea"/>
            </a:endParaRPr>
          </a:p>
          <a:p>
            <a:r>
              <a:rPr lang="ja-JP" altLang="en-US" sz="2400" dirty="0" smtClean="0"/>
              <a:t>　</a:t>
            </a:r>
            <a:r>
              <a:rPr lang="en-US" altLang="ja-JP" sz="2400" dirty="0" smtClean="0"/>
              <a:t>(1) </a:t>
            </a:r>
            <a:r>
              <a:rPr lang="ja-JP" altLang="en-US" sz="2400" dirty="0" smtClean="0"/>
              <a:t>自分</a:t>
            </a:r>
            <a:r>
              <a:rPr lang="ja-JP" altLang="en-US" sz="2400" dirty="0"/>
              <a:t>なりの問題意識を「問い」で表現し、</a:t>
            </a:r>
            <a:r>
              <a:rPr lang="ja-JP" altLang="en-US" sz="2400" dirty="0" smtClean="0"/>
              <a:t>仮説を表現できる</a:t>
            </a:r>
            <a:endParaRPr lang="en-US" altLang="ja-JP" sz="2400" dirty="0" err="1"/>
          </a:p>
          <a:p>
            <a:r>
              <a:rPr lang="ja-JP" altLang="en-US" sz="2400" dirty="0" smtClean="0"/>
              <a:t>　</a:t>
            </a:r>
            <a:r>
              <a:rPr lang="en-US" altLang="ja-JP" sz="2400" dirty="0" smtClean="0"/>
              <a:t>(2) </a:t>
            </a:r>
            <a:r>
              <a:rPr lang="ja-JP" altLang="en-US" sz="2400" dirty="0" smtClean="0"/>
              <a:t>自分とその課題の関わりについて、自分事として表現できる</a:t>
            </a:r>
            <a:endParaRPr lang="en-US" altLang="ja-JP" sz="2400" dirty="0" smtClean="0"/>
          </a:p>
          <a:p>
            <a:r>
              <a:rPr lang="ja-JP" altLang="en-US" sz="2400" dirty="0" smtClean="0"/>
              <a:t>　</a:t>
            </a:r>
            <a:r>
              <a:rPr lang="en-US" altLang="ja-JP" sz="2400" dirty="0" smtClean="0"/>
              <a:t>(3) </a:t>
            </a:r>
            <a:r>
              <a:rPr lang="ja-JP" altLang="en-US" sz="2400" dirty="0" smtClean="0"/>
              <a:t>現代的諸課題</a:t>
            </a:r>
            <a:r>
              <a:rPr lang="ja-JP" altLang="en-US" sz="2400" dirty="0"/>
              <a:t>の原因</a:t>
            </a:r>
            <a:r>
              <a:rPr lang="ja-JP" altLang="en-US" sz="2400" dirty="0" smtClean="0"/>
              <a:t>と課題の推移・変容を</a:t>
            </a:r>
            <a:r>
              <a:rPr lang="en-US" altLang="ja-JP" sz="2400" dirty="0" smtClean="0"/>
              <a:t>､</a:t>
            </a:r>
            <a:r>
              <a:rPr lang="ja-JP" altLang="en-US" sz="2400" dirty="0"/>
              <a:t>歴史</a:t>
            </a:r>
            <a:r>
              <a:rPr lang="ja-JP" altLang="en-US" sz="2400" dirty="0" smtClean="0"/>
              <a:t>の各局面</a:t>
            </a:r>
            <a:r>
              <a:rPr lang="ja-JP" altLang="en-US" sz="2400" dirty="0"/>
              <a:t>（</a:t>
            </a:r>
            <a:r>
              <a:rPr lang="ja-JP" altLang="en-US" sz="2400" dirty="0" smtClean="0"/>
              <a:t>近代</a:t>
            </a:r>
            <a:endParaRPr lang="en-US" altLang="ja-JP" sz="2400" dirty="0" smtClean="0"/>
          </a:p>
          <a:p>
            <a:r>
              <a:rPr lang="ja-JP" altLang="en-US" sz="2400" dirty="0" smtClean="0"/>
              <a:t>　　化</a:t>
            </a:r>
            <a:r>
              <a:rPr lang="ja-JP" altLang="en-US" sz="2400" dirty="0"/>
              <a:t>・大衆化・グローバル化）に注目し</a:t>
            </a:r>
            <a:r>
              <a:rPr lang="ja-JP" altLang="en-US" sz="2400" dirty="0" smtClean="0"/>
              <a:t>分析できる</a:t>
            </a:r>
            <a:endParaRPr lang="en-US" altLang="ja-JP" sz="2400" dirty="0" smtClean="0"/>
          </a:p>
          <a:p>
            <a:r>
              <a:rPr lang="ja-JP" altLang="en-US" sz="2400" dirty="0" smtClean="0"/>
              <a:t>　</a:t>
            </a:r>
            <a:r>
              <a:rPr lang="en-US" altLang="ja-JP" sz="2400" dirty="0" smtClean="0"/>
              <a:t>(4) </a:t>
            </a:r>
            <a:r>
              <a:rPr lang="ja-JP" altLang="en-US" sz="2400" dirty="0" smtClean="0"/>
              <a:t>「問い」についての解を表現できる</a:t>
            </a:r>
            <a:endParaRPr lang="en-US" altLang="ja-JP" sz="2400" dirty="0" smtClean="0"/>
          </a:p>
          <a:p>
            <a:r>
              <a:rPr lang="ja-JP" altLang="en-US" sz="2400" dirty="0" smtClean="0"/>
              <a:t>　</a:t>
            </a:r>
            <a:r>
              <a:rPr lang="en-US" altLang="ja-JP" sz="2400" dirty="0" smtClean="0"/>
              <a:t>(5)</a:t>
            </a:r>
            <a:r>
              <a:rPr lang="ja-JP" altLang="en-US" sz="2400" dirty="0"/>
              <a:t> </a:t>
            </a:r>
            <a:r>
              <a:rPr lang="ja-JP" altLang="en-US" sz="2400" dirty="0" smtClean="0"/>
              <a:t>更</a:t>
            </a:r>
            <a:r>
              <a:rPr lang="ja-JP" altLang="en-US" sz="2400" dirty="0"/>
              <a:t>なる疑問点を「問い」の形で</a:t>
            </a:r>
            <a:r>
              <a:rPr lang="ja-JP" altLang="en-US" sz="2400" dirty="0" smtClean="0"/>
              <a:t>表現できる</a:t>
            </a:r>
            <a:endParaRPr lang="en-US" altLang="ja-JP" sz="2400" dirty="0">
              <a:latin typeface="+mj-ea"/>
              <a:ea typeface="+mj-ea"/>
            </a:endParaRPr>
          </a:p>
        </p:txBody>
      </p:sp>
    </p:spTree>
    <p:extLst>
      <p:ext uri="{BB962C8B-B14F-4D97-AF65-F5344CB8AC3E}">
        <p14:creationId xmlns:p14="http://schemas.microsoft.com/office/powerpoint/2010/main" val="3285526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0"/>
            <a:ext cx="8596668" cy="1320800"/>
          </a:xfrm>
        </p:spPr>
        <p:txBody>
          <a:bodyPr/>
          <a:lstStyle/>
          <a:p>
            <a:r>
              <a:rPr lang="ja-JP" altLang="en-US" b="1" dirty="0" smtClean="0">
                <a:solidFill>
                  <a:schemeClr val="tx1"/>
                </a:solidFill>
              </a:rPr>
              <a:t>５　研究授業の流れ</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2023590" y="476034"/>
            <a:ext cx="10168410" cy="4154984"/>
          </a:xfrm>
          <a:prstGeom prst="rect">
            <a:avLst/>
          </a:prstGeom>
          <a:noFill/>
        </p:spPr>
        <p:txBody>
          <a:bodyPr wrap="square" rtlCol="0">
            <a:spAutoFit/>
          </a:bodyPr>
          <a:lstStyle/>
          <a:p>
            <a:r>
              <a:rPr kumimoji="1" lang="en-US" altLang="ja-JP" sz="2400" b="1" dirty="0" smtClean="0">
                <a:latin typeface="+mn-ea"/>
              </a:rPr>
              <a:t>(1) </a:t>
            </a:r>
            <a:r>
              <a:rPr kumimoji="1" lang="ja-JP" altLang="en-US" sz="2400" b="1" dirty="0" smtClean="0">
                <a:latin typeface="+mn-ea"/>
              </a:rPr>
              <a:t>導入</a:t>
            </a:r>
            <a:endParaRPr kumimoji="1" lang="en-US" altLang="ja-JP" sz="2400" b="1" dirty="0" smtClean="0">
              <a:latin typeface="+mn-ea"/>
            </a:endParaRPr>
          </a:p>
          <a:p>
            <a:r>
              <a:rPr kumimoji="1" lang="ja-JP" altLang="en-US" sz="2400" b="1" dirty="0" smtClean="0">
                <a:latin typeface="+mn-ea"/>
              </a:rPr>
              <a:t>　①</a:t>
            </a:r>
            <a:r>
              <a:rPr lang="ja-JP" altLang="ja-JP" sz="2400" b="1" dirty="0">
                <a:latin typeface="+mn-ea"/>
              </a:rPr>
              <a:t>現代的諸課題に</a:t>
            </a:r>
            <a:r>
              <a:rPr lang="ja-JP" altLang="ja-JP" sz="2400" b="1" dirty="0" smtClean="0">
                <a:latin typeface="+mn-ea"/>
              </a:rPr>
              <a:t>繋がる</a:t>
            </a:r>
            <a:r>
              <a:rPr lang="ja-JP" altLang="ja-JP" sz="2400" b="1" dirty="0">
                <a:latin typeface="+mn-ea"/>
              </a:rPr>
              <a:t>近代化で</a:t>
            </a:r>
            <a:r>
              <a:rPr lang="ja-JP" altLang="ja-JP" sz="2400" b="1" dirty="0" smtClean="0">
                <a:latin typeface="+mn-ea"/>
              </a:rPr>
              <a:t>生じた</a:t>
            </a:r>
            <a:r>
              <a:rPr lang="ja-JP" altLang="ja-JP" sz="2400" b="1" dirty="0">
                <a:latin typeface="+mn-ea"/>
              </a:rPr>
              <a:t>課題に関する資料の</a:t>
            </a:r>
            <a:r>
              <a:rPr lang="ja-JP" altLang="ja-JP" sz="2400" b="1" dirty="0" smtClean="0">
                <a:latin typeface="+mn-ea"/>
              </a:rPr>
              <a:t>提示</a:t>
            </a:r>
            <a:endParaRPr lang="en-US" altLang="ja-JP" sz="2400" b="1" dirty="0" smtClean="0">
              <a:latin typeface="+mn-ea"/>
            </a:endParaRPr>
          </a:p>
          <a:p>
            <a:r>
              <a:rPr lang="ja-JP" altLang="en-US" sz="2400" dirty="0" smtClean="0">
                <a:latin typeface="+mn-ea"/>
              </a:rPr>
              <a:t>　「近代化の局面でどのような課題が発生した？」</a:t>
            </a:r>
            <a:endParaRPr lang="en-US" altLang="ja-JP" sz="2400" dirty="0" smtClean="0">
              <a:latin typeface="+mn-ea"/>
            </a:endParaRPr>
          </a:p>
          <a:p>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r>
              <a:rPr lang="ja-JP" altLang="en-US" sz="2400" dirty="0" smtClean="0">
                <a:latin typeface="+mn-ea"/>
              </a:rPr>
              <a:t>　</a:t>
            </a:r>
            <a:endParaRPr kumimoji="1" lang="en-US" altLang="ja-JP" sz="2400" dirty="0">
              <a:latin typeface="+mn-ea"/>
            </a:endParaRPr>
          </a:p>
        </p:txBody>
      </p:sp>
      <p:sp>
        <p:nvSpPr>
          <p:cNvPr id="5" name="正方形/長方形 4"/>
          <p:cNvSpPr/>
          <p:nvPr/>
        </p:nvSpPr>
        <p:spPr>
          <a:xfrm>
            <a:off x="2622290" y="1796834"/>
            <a:ext cx="8313439" cy="466575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t>・帝国主義諸国の拡大などが分かる地図</a:t>
            </a:r>
            <a:endParaRPr kumimoji="1" lang="en-US" altLang="ja-JP" sz="2400" dirty="0" smtClean="0"/>
          </a:p>
          <a:p>
            <a:pPr algn="ctr"/>
            <a:endParaRPr kumimoji="1" lang="ja-JP" altLang="en-US" sz="2400" dirty="0"/>
          </a:p>
        </p:txBody>
      </p:sp>
    </p:spTree>
    <p:extLst>
      <p:ext uri="{BB962C8B-B14F-4D97-AF65-F5344CB8AC3E}">
        <p14:creationId xmlns:p14="http://schemas.microsoft.com/office/powerpoint/2010/main" val="42787284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0"/>
            <a:ext cx="8596668" cy="1320800"/>
          </a:xfrm>
        </p:spPr>
        <p:txBody>
          <a:bodyPr/>
          <a:lstStyle/>
          <a:p>
            <a:r>
              <a:rPr lang="ja-JP" altLang="en-US" b="1" dirty="0" smtClean="0">
                <a:solidFill>
                  <a:schemeClr val="tx1"/>
                </a:solidFill>
              </a:rPr>
              <a:t>５　研究授業の流れ</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2023590" y="476034"/>
            <a:ext cx="10168410" cy="6370975"/>
          </a:xfrm>
          <a:prstGeom prst="rect">
            <a:avLst/>
          </a:prstGeom>
          <a:noFill/>
        </p:spPr>
        <p:txBody>
          <a:bodyPr wrap="square" rtlCol="0">
            <a:spAutoFit/>
          </a:bodyPr>
          <a:lstStyle/>
          <a:p>
            <a:r>
              <a:rPr kumimoji="1" lang="en-US" altLang="ja-JP" sz="2400" b="1" dirty="0" smtClean="0">
                <a:latin typeface="+mn-ea"/>
              </a:rPr>
              <a:t>(1) </a:t>
            </a:r>
            <a:r>
              <a:rPr kumimoji="1" lang="ja-JP" altLang="en-US" sz="2400" b="1" dirty="0" smtClean="0">
                <a:latin typeface="+mn-ea"/>
              </a:rPr>
              <a:t>導入</a:t>
            </a:r>
            <a:endParaRPr kumimoji="1" lang="en-US" altLang="ja-JP" sz="2400" b="1" dirty="0" smtClean="0">
              <a:latin typeface="+mn-ea"/>
            </a:endParaRPr>
          </a:p>
          <a:p>
            <a:r>
              <a:rPr kumimoji="1" lang="ja-JP" altLang="en-US" sz="2400" dirty="0" smtClean="0">
                <a:latin typeface="+mn-ea"/>
              </a:rPr>
              <a:t>　②</a:t>
            </a:r>
            <a:r>
              <a:rPr lang="ja-JP" altLang="en-US" sz="2400" b="1" dirty="0" smtClean="0">
                <a:latin typeface="+mn-ea"/>
              </a:rPr>
              <a:t>ジェンダー平等のうち、女性の政治参加に関する資料の提示</a:t>
            </a:r>
            <a:endParaRPr lang="en-US" altLang="ja-JP" sz="2400" b="1" dirty="0" smtClean="0">
              <a:latin typeface="+mn-ea"/>
            </a:endParaRPr>
          </a:p>
          <a:p>
            <a:r>
              <a:rPr lang="ja-JP" altLang="en-US" sz="2400" dirty="0" smtClean="0">
                <a:latin typeface="+mn-ea"/>
              </a:rPr>
              <a:t>　　「日本と世界の閣僚に関するこの資料を見て気付くことは？」</a:t>
            </a:r>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endParaRPr lang="en-US" altLang="ja-JP" sz="2400" dirty="0" smtClean="0">
              <a:latin typeface="+mn-ea"/>
            </a:endParaRPr>
          </a:p>
          <a:p>
            <a:r>
              <a:rPr lang="ja-JP" altLang="en-US" sz="2400" dirty="0" smtClean="0">
                <a:latin typeface="+mn-ea"/>
              </a:rPr>
              <a:t>　</a:t>
            </a:r>
            <a:r>
              <a:rPr lang="ja-JP" altLang="en-US" sz="2400" b="1" dirty="0" smtClean="0">
                <a:latin typeface="+mn-ea"/>
              </a:rPr>
              <a:t>③生徒への投げかけと予想（仮説）の表現</a:t>
            </a:r>
            <a:endParaRPr lang="en-US" altLang="ja-JP" sz="2400" b="1" dirty="0" smtClean="0">
              <a:latin typeface="+mn-ea"/>
            </a:endParaRPr>
          </a:p>
          <a:p>
            <a:r>
              <a:rPr lang="ja-JP" altLang="en-US" sz="2400" dirty="0" smtClean="0">
                <a:latin typeface="+mn-ea"/>
              </a:rPr>
              <a:t>　　「大衆化で女性参政権の獲得が目指されたにも関わらず、現代でも</a:t>
            </a:r>
            <a:endParaRPr lang="en-US" altLang="ja-JP" sz="2400" dirty="0" smtClean="0">
              <a:latin typeface="+mn-ea"/>
            </a:endParaRPr>
          </a:p>
          <a:p>
            <a:r>
              <a:rPr lang="ja-JP" altLang="en-US" sz="2400" dirty="0" smtClean="0">
                <a:latin typeface="+mn-ea"/>
              </a:rPr>
              <a:t>　　　女性の閣僚が少ないのはなぜだろう？」</a:t>
            </a:r>
            <a:endParaRPr lang="en-US" altLang="ja-JP" sz="2400" dirty="0" smtClean="0">
              <a:latin typeface="+mn-ea"/>
            </a:endParaRPr>
          </a:p>
          <a:p>
            <a:r>
              <a:rPr kumimoji="1" lang="ja-JP" altLang="en-US" sz="2400" dirty="0" smtClean="0">
                <a:latin typeface="+mn-ea"/>
              </a:rPr>
              <a:t>　</a:t>
            </a:r>
            <a:endParaRPr kumimoji="1" lang="en-US" altLang="ja-JP" sz="2400" dirty="0">
              <a:latin typeface="+mn-ea"/>
            </a:endParaRPr>
          </a:p>
        </p:txBody>
      </p:sp>
      <p:sp>
        <p:nvSpPr>
          <p:cNvPr id="3" name="正方形/長方形 2"/>
          <p:cNvSpPr/>
          <p:nvPr/>
        </p:nvSpPr>
        <p:spPr>
          <a:xfrm>
            <a:off x="2249076" y="5063532"/>
            <a:ext cx="9717437" cy="137934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1019170" y="2209804"/>
            <a:ext cx="3101546" cy="196472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東条内閣の写真</a:t>
            </a:r>
            <a:endParaRPr kumimoji="1" lang="ja-JP" altLang="en-US" dirty="0"/>
          </a:p>
        </p:txBody>
      </p:sp>
      <p:sp>
        <p:nvSpPr>
          <p:cNvPr id="11" name="正方形/長方形 10"/>
          <p:cNvSpPr/>
          <p:nvPr/>
        </p:nvSpPr>
        <p:spPr>
          <a:xfrm>
            <a:off x="4581107" y="2209804"/>
            <a:ext cx="3101546" cy="196472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現代の日本の内閣の写真</a:t>
            </a:r>
            <a:endParaRPr kumimoji="1" lang="ja-JP" altLang="en-US" dirty="0"/>
          </a:p>
        </p:txBody>
      </p:sp>
      <p:sp>
        <p:nvSpPr>
          <p:cNvPr id="12" name="正方形/長方形 11"/>
          <p:cNvSpPr/>
          <p:nvPr/>
        </p:nvSpPr>
        <p:spPr>
          <a:xfrm>
            <a:off x="8143044" y="2207922"/>
            <a:ext cx="3101546" cy="196472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現代のカナダの内閣の写真</a:t>
            </a:r>
            <a:endParaRPr kumimoji="1" lang="ja-JP" altLang="en-US" dirty="0"/>
          </a:p>
        </p:txBody>
      </p:sp>
    </p:spTree>
    <p:extLst>
      <p:ext uri="{BB962C8B-B14F-4D97-AF65-F5344CB8AC3E}">
        <p14:creationId xmlns:p14="http://schemas.microsoft.com/office/powerpoint/2010/main" val="34440738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0"/>
            <a:ext cx="8596668" cy="1320800"/>
          </a:xfrm>
        </p:spPr>
        <p:txBody>
          <a:bodyPr/>
          <a:lstStyle/>
          <a:p>
            <a:r>
              <a:rPr lang="ja-JP" altLang="en-US" b="1" dirty="0" smtClean="0">
                <a:solidFill>
                  <a:schemeClr val="tx1"/>
                </a:solidFill>
              </a:rPr>
              <a:t>５　研究授業の流れ</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2023590" y="476034"/>
            <a:ext cx="10168410" cy="4524315"/>
          </a:xfrm>
          <a:prstGeom prst="rect">
            <a:avLst/>
          </a:prstGeom>
          <a:noFill/>
        </p:spPr>
        <p:txBody>
          <a:bodyPr wrap="square" rtlCol="0">
            <a:spAutoFit/>
          </a:bodyPr>
          <a:lstStyle/>
          <a:p>
            <a:r>
              <a:rPr kumimoji="1" lang="en-US" altLang="ja-JP" sz="2400" b="1" dirty="0" smtClean="0">
                <a:latin typeface="+mn-ea"/>
              </a:rPr>
              <a:t>(2) </a:t>
            </a:r>
            <a:r>
              <a:rPr kumimoji="1" lang="ja-JP" altLang="en-US" sz="2400" b="1" dirty="0" smtClean="0">
                <a:latin typeface="+mn-ea"/>
              </a:rPr>
              <a:t>展開</a:t>
            </a:r>
            <a:endParaRPr kumimoji="1" lang="en-US" altLang="ja-JP" sz="2400" b="1" dirty="0" smtClean="0">
              <a:latin typeface="+mn-ea"/>
            </a:endParaRPr>
          </a:p>
          <a:p>
            <a:r>
              <a:rPr kumimoji="1" lang="ja-JP" altLang="en-US" sz="2400" dirty="0" smtClean="0">
                <a:latin typeface="+mn-ea"/>
              </a:rPr>
              <a:t>　</a:t>
            </a:r>
            <a:r>
              <a:rPr kumimoji="1" lang="ja-JP" altLang="en-US" sz="2400" b="1" dirty="0" smtClean="0">
                <a:latin typeface="+mn-ea"/>
              </a:rPr>
              <a:t>①本時の問いの提示</a:t>
            </a:r>
            <a:endParaRPr lang="en-US" altLang="ja-JP" sz="2400" b="1" dirty="0" smtClean="0">
              <a:latin typeface="+mn-ea"/>
            </a:endParaRPr>
          </a:p>
          <a:p>
            <a:r>
              <a:rPr lang="ja-JP" altLang="en-US" sz="2400" dirty="0" smtClean="0">
                <a:latin typeface="+mn-ea"/>
              </a:rPr>
              <a:t>　　「</a:t>
            </a:r>
            <a:r>
              <a:rPr lang="en-US" altLang="ja-JP" sz="2400" dirty="0" smtClean="0">
                <a:latin typeface="+mn-ea"/>
              </a:rPr>
              <a:t>『</a:t>
            </a:r>
            <a:r>
              <a:rPr lang="ja-JP" altLang="ja-JP" sz="2400" dirty="0" smtClean="0"/>
              <a:t>近代化</a:t>
            </a:r>
            <a:r>
              <a:rPr lang="en-US" altLang="ja-JP" sz="2400" dirty="0" smtClean="0"/>
              <a:t>』</a:t>
            </a:r>
            <a:r>
              <a:rPr lang="ja-JP" altLang="ja-JP" sz="2400" dirty="0" smtClean="0"/>
              <a:t>の</a:t>
            </a:r>
            <a:r>
              <a:rPr lang="ja-JP" altLang="ja-JP" sz="2400" dirty="0"/>
              <a:t>局面で生じた性別役割分業の課題に対し</a:t>
            </a:r>
            <a:r>
              <a:rPr lang="ja-JP" altLang="ja-JP" sz="2400" dirty="0" smtClean="0"/>
              <a:t>、</a:t>
            </a:r>
            <a:r>
              <a:rPr lang="en-US" altLang="ja-JP" sz="2400" dirty="0" smtClean="0"/>
              <a:t>『</a:t>
            </a:r>
            <a:r>
              <a:rPr lang="ja-JP" altLang="ja-JP" sz="2400" dirty="0" smtClean="0"/>
              <a:t>大衆</a:t>
            </a:r>
            <a:endParaRPr lang="en-US" altLang="ja-JP" sz="2400" dirty="0" smtClean="0"/>
          </a:p>
          <a:p>
            <a:r>
              <a:rPr lang="ja-JP" altLang="en-US" sz="2400" dirty="0" smtClean="0"/>
              <a:t>　　　</a:t>
            </a:r>
            <a:r>
              <a:rPr lang="ja-JP" altLang="ja-JP" sz="2400" dirty="0" smtClean="0"/>
              <a:t>化</a:t>
            </a:r>
            <a:r>
              <a:rPr lang="en-US" altLang="ja-JP" sz="2400" dirty="0" smtClean="0"/>
              <a:t>』</a:t>
            </a:r>
            <a:r>
              <a:rPr lang="ja-JP" altLang="ja-JP" sz="2400" dirty="0" smtClean="0"/>
              <a:t>の</a:t>
            </a:r>
            <a:r>
              <a:rPr lang="ja-JP" altLang="ja-JP" sz="2400" dirty="0"/>
              <a:t>局面では人々はどのように対応し、その結果、課題は</a:t>
            </a:r>
            <a:r>
              <a:rPr lang="ja-JP" altLang="ja-JP" sz="2400" dirty="0" smtClean="0"/>
              <a:t>どの</a:t>
            </a:r>
            <a:r>
              <a:rPr lang="ja-JP" altLang="en-US" sz="2400" dirty="0" smtClean="0"/>
              <a:t>　　</a:t>
            </a:r>
            <a:endParaRPr lang="en-US" altLang="ja-JP" sz="2400" dirty="0" smtClean="0"/>
          </a:p>
          <a:p>
            <a:r>
              <a:rPr lang="ja-JP" altLang="en-US" sz="2400" dirty="0" smtClean="0"/>
              <a:t>　　　</a:t>
            </a:r>
            <a:r>
              <a:rPr lang="ja-JP" altLang="ja-JP" sz="2400" dirty="0" err="1" smtClean="0"/>
              <a:t>ような</a:t>
            </a:r>
            <a:r>
              <a:rPr lang="ja-JP" altLang="ja-JP" sz="2400" dirty="0"/>
              <a:t>形になり、今の私とどう関わるのだろうか。</a:t>
            </a:r>
            <a:r>
              <a:rPr lang="ja-JP" altLang="en-US" sz="2400" dirty="0" smtClean="0">
                <a:latin typeface="+mn-ea"/>
              </a:rPr>
              <a:t>」</a:t>
            </a:r>
            <a:endParaRPr lang="en-US" altLang="ja-JP" sz="2400" dirty="0" smtClean="0">
              <a:latin typeface="+mn-ea"/>
            </a:endParaRPr>
          </a:p>
          <a:p>
            <a:r>
              <a:rPr lang="ja-JP" altLang="en-US" sz="2400" dirty="0" smtClean="0">
                <a:latin typeface="+mn-ea"/>
              </a:rPr>
              <a:t>　</a:t>
            </a:r>
            <a:endParaRPr lang="en-US" altLang="ja-JP" sz="2400" dirty="0" smtClean="0">
              <a:latin typeface="+mn-ea"/>
            </a:endParaRPr>
          </a:p>
          <a:p>
            <a:r>
              <a:rPr lang="ja-JP" altLang="en-US" sz="2400" b="1" dirty="0" smtClean="0">
                <a:latin typeface="+mn-ea"/>
              </a:rPr>
              <a:t>　②</a:t>
            </a:r>
            <a:r>
              <a:rPr lang="ja-JP" altLang="en-US" sz="2400" b="1" dirty="0" smtClean="0">
                <a:latin typeface="+mn-ea"/>
              </a:rPr>
              <a:t>知識構成型ジグソー法</a:t>
            </a:r>
            <a:endParaRPr lang="en-US" altLang="ja-JP" sz="2400" b="1" dirty="0" smtClean="0">
              <a:latin typeface="+mn-ea"/>
            </a:endParaRPr>
          </a:p>
          <a:p>
            <a:r>
              <a:rPr lang="ja-JP" altLang="en-US" sz="2400" dirty="0" smtClean="0">
                <a:latin typeface="+mn-ea"/>
              </a:rPr>
              <a:t>　　</a:t>
            </a:r>
            <a:r>
              <a:rPr lang="en-US" altLang="ja-JP" sz="2400" dirty="0" smtClean="0">
                <a:latin typeface="+mn-ea"/>
              </a:rPr>
              <a:t>ⅰ</a:t>
            </a:r>
            <a:r>
              <a:rPr lang="ja-JP" altLang="en-US" sz="2400" dirty="0" smtClean="0">
                <a:latin typeface="+mn-ea"/>
              </a:rPr>
              <a:t>）各自でエキスパート資料（</a:t>
            </a:r>
            <a:r>
              <a:rPr lang="en-US" altLang="ja-JP" sz="2400" dirty="0" smtClean="0">
                <a:latin typeface="+mn-ea"/>
              </a:rPr>
              <a:t>A</a:t>
            </a:r>
            <a:r>
              <a:rPr lang="ja-JP" altLang="en-US" sz="2400" dirty="0" smtClean="0">
                <a:latin typeface="+mn-ea"/>
              </a:rPr>
              <a:t>～</a:t>
            </a:r>
            <a:r>
              <a:rPr lang="en-US" altLang="ja-JP" sz="2400" dirty="0" smtClean="0">
                <a:latin typeface="+mn-ea"/>
              </a:rPr>
              <a:t>C</a:t>
            </a:r>
            <a:r>
              <a:rPr lang="ja-JP" altLang="en-US" sz="2400" dirty="0" smtClean="0">
                <a:latin typeface="+mn-ea"/>
              </a:rPr>
              <a:t>のいずれか）を読み取り</a:t>
            </a:r>
            <a:endParaRPr lang="en-US" altLang="ja-JP" sz="2400" dirty="0" smtClean="0">
              <a:latin typeface="+mn-ea"/>
            </a:endParaRPr>
          </a:p>
          <a:p>
            <a:r>
              <a:rPr lang="ja-JP" altLang="en-US" sz="2400" dirty="0" smtClean="0">
                <a:latin typeface="+mn-ea"/>
              </a:rPr>
              <a:t>　　</a:t>
            </a:r>
            <a:r>
              <a:rPr lang="en-US" altLang="ja-JP" sz="2400" dirty="0" smtClean="0">
                <a:latin typeface="+mn-ea"/>
              </a:rPr>
              <a:t>ⅱ</a:t>
            </a:r>
            <a:r>
              <a:rPr lang="ja-JP" altLang="en-US" sz="2400" dirty="0" smtClean="0">
                <a:latin typeface="+mn-ea"/>
              </a:rPr>
              <a:t>）同一のエキスパート資料を持つ者同士で読み取り結果を共有</a:t>
            </a:r>
            <a:endParaRPr lang="en-US" altLang="ja-JP" sz="2400" dirty="0" smtClean="0">
              <a:latin typeface="+mn-ea"/>
            </a:endParaRPr>
          </a:p>
          <a:p>
            <a:r>
              <a:rPr lang="ja-JP" altLang="en-US" sz="2400" dirty="0" smtClean="0">
                <a:latin typeface="+mn-ea"/>
              </a:rPr>
              <a:t>　　</a:t>
            </a:r>
            <a:r>
              <a:rPr lang="en-US" altLang="ja-JP" sz="2400" dirty="0" smtClean="0">
                <a:latin typeface="+mn-ea"/>
              </a:rPr>
              <a:t>ⅲ</a:t>
            </a:r>
            <a:r>
              <a:rPr lang="ja-JP" altLang="en-US" sz="2400" dirty="0" smtClean="0">
                <a:latin typeface="+mn-ea"/>
              </a:rPr>
              <a:t>）各グループに戻り、異なる諸資料で協議（ジグソー活動）</a:t>
            </a:r>
            <a:endParaRPr lang="en-US" altLang="ja-JP" sz="2400" dirty="0" smtClean="0">
              <a:latin typeface="+mn-ea"/>
            </a:endParaRPr>
          </a:p>
          <a:p>
            <a:r>
              <a:rPr lang="ja-JP" altLang="en-US" sz="2400" dirty="0" smtClean="0">
                <a:latin typeface="+mn-ea"/>
              </a:rPr>
              <a:t>　　</a:t>
            </a:r>
            <a:r>
              <a:rPr lang="en-US" altLang="ja-JP" sz="2400" dirty="0" smtClean="0">
                <a:latin typeface="+mn-ea"/>
              </a:rPr>
              <a:t>ⅳ</a:t>
            </a:r>
            <a:r>
              <a:rPr lang="ja-JP" altLang="en-US" sz="2400" dirty="0" smtClean="0">
                <a:latin typeface="+mn-ea"/>
              </a:rPr>
              <a:t>）グループごとの見解を全体で共有（クロストーク）</a:t>
            </a:r>
            <a:endParaRPr lang="en-US" altLang="ja-JP" sz="2400" dirty="0" smtClean="0">
              <a:latin typeface="+mn-ea"/>
            </a:endParaRPr>
          </a:p>
          <a:p>
            <a:r>
              <a:rPr lang="ja-JP" altLang="en-US" sz="2400" dirty="0" smtClean="0">
                <a:latin typeface="+mn-ea"/>
              </a:rPr>
              <a:t>　　</a:t>
            </a:r>
            <a:r>
              <a:rPr lang="en-US" altLang="ja-JP" sz="2400" dirty="0" smtClean="0">
                <a:latin typeface="+mn-ea"/>
              </a:rPr>
              <a:t>ⅴ</a:t>
            </a:r>
            <a:r>
              <a:rPr lang="ja-JP" altLang="en-US" sz="2400" dirty="0" smtClean="0">
                <a:latin typeface="+mn-ea"/>
              </a:rPr>
              <a:t>）本時の「問い」に対する結果の表現</a:t>
            </a:r>
            <a:endParaRPr kumimoji="1" lang="en-US" altLang="ja-JP" sz="2400" dirty="0">
              <a:latin typeface="+mn-ea"/>
            </a:endParaRPr>
          </a:p>
        </p:txBody>
      </p:sp>
      <p:sp>
        <p:nvSpPr>
          <p:cNvPr id="2" name="円形吹き出し 1"/>
          <p:cNvSpPr/>
          <p:nvPr/>
        </p:nvSpPr>
        <p:spPr>
          <a:xfrm>
            <a:off x="-1" y="3382945"/>
            <a:ext cx="2634711" cy="1177871"/>
          </a:xfrm>
          <a:prstGeom prst="wedgeEllipseCallout">
            <a:avLst>
              <a:gd name="adj1" fmla="val 54167"/>
              <a:gd name="adj2" fmla="val 2242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000" b="1" dirty="0" smtClean="0">
                <a:solidFill>
                  <a:srgbClr val="FFFF00"/>
                </a:solidFill>
                <a:latin typeface="+mj-ea"/>
                <a:ea typeface="+mj-ea"/>
              </a:rPr>
              <a:t>授業改善の</a:t>
            </a:r>
            <a:r>
              <a:rPr kumimoji="1" lang="en-US" altLang="ja-JP" sz="2000" b="1" dirty="0" err="1" smtClean="0">
                <a:solidFill>
                  <a:srgbClr val="FFFF00"/>
                </a:solidFill>
                <a:latin typeface="+mj-ea"/>
                <a:ea typeface="+mj-ea"/>
              </a:rPr>
              <a:t>CheckPoint</a:t>
            </a:r>
            <a:r>
              <a:rPr kumimoji="1" lang="ja-JP" altLang="en-US" sz="2000" b="1" dirty="0" smtClean="0">
                <a:solidFill>
                  <a:srgbClr val="FFFF00"/>
                </a:solidFill>
                <a:latin typeface="+mj-ea"/>
                <a:ea typeface="+mj-ea"/>
              </a:rPr>
              <a:t>②</a:t>
            </a:r>
            <a:endParaRPr kumimoji="1" lang="en-US" altLang="ja-JP" sz="2000" b="1" dirty="0" smtClean="0">
              <a:solidFill>
                <a:srgbClr val="FFFF00"/>
              </a:solidFill>
              <a:latin typeface="+mj-ea"/>
              <a:ea typeface="+mj-ea"/>
            </a:endParaRPr>
          </a:p>
          <a:p>
            <a:pPr algn="ctr"/>
            <a:endParaRPr kumimoji="1" lang="ja-JP" altLang="en-US" sz="2000" b="1" dirty="0">
              <a:solidFill>
                <a:srgbClr val="FFFF00"/>
              </a:solidFill>
              <a:latin typeface="+mj-ea"/>
              <a:ea typeface="+mj-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1577275" y="5075291"/>
            <a:ext cx="10614725" cy="1569660"/>
          </a:xfrm>
          <a:prstGeom prst="rect">
            <a:avLst/>
          </a:prstGeom>
          <a:noFill/>
        </p:spPr>
        <p:txBody>
          <a:bodyPr wrap="square" rtlCol="0">
            <a:spAutoFit/>
          </a:bodyPr>
          <a:lstStyle/>
          <a:p>
            <a:r>
              <a:rPr kumimoji="1" lang="en-US" altLang="ja-JP" sz="2400" b="1" dirty="0" smtClean="0">
                <a:latin typeface="+mn-ea"/>
              </a:rPr>
              <a:t>【</a:t>
            </a:r>
            <a:r>
              <a:rPr kumimoji="1" lang="ja-JP" altLang="en-US" sz="2400" b="1" dirty="0" smtClean="0">
                <a:latin typeface="+mn-ea"/>
              </a:rPr>
              <a:t>授業者が用意したエキスパート資料</a:t>
            </a:r>
            <a:r>
              <a:rPr kumimoji="1" lang="en-US" altLang="ja-JP" sz="2400" b="1" dirty="0" smtClean="0">
                <a:latin typeface="+mn-ea"/>
              </a:rPr>
              <a:t>A</a:t>
            </a:r>
            <a:r>
              <a:rPr kumimoji="1" lang="ja-JP" altLang="en-US" sz="2400" b="1" dirty="0" smtClean="0">
                <a:latin typeface="+mn-ea"/>
              </a:rPr>
              <a:t>～</a:t>
            </a:r>
            <a:r>
              <a:rPr kumimoji="1" lang="en-US" altLang="ja-JP" sz="2400" b="1" dirty="0" smtClean="0">
                <a:latin typeface="+mn-ea"/>
              </a:rPr>
              <a:t>C</a:t>
            </a:r>
            <a:r>
              <a:rPr kumimoji="1" lang="ja-JP" altLang="en-US" sz="2400" b="1" dirty="0" smtClean="0">
                <a:latin typeface="+mn-ea"/>
              </a:rPr>
              <a:t>と、読み取ってほしい内容</a:t>
            </a:r>
            <a:r>
              <a:rPr kumimoji="1" lang="en-US" altLang="ja-JP" sz="2400" b="1" dirty="0" smtClean="0">
                <a:latin typeface="+mn-ea"/>
              </a:rPr>
              <a:t>】</a:t>
            </a:r>
          </a:p>
          <a:p>
            <a:r>
              <a:rPr kumimoji="1" lang="ja-JP" altLang="en-US" sz="2400" dirty="0" smtClean="0">
                <a:latin typeface="+mn-ea"/>
              </a:rPr>
              <a:t>○エキスパート資料</a:t>
            </a:r>
            <a:r>
              <a:rPr kumimoji="1" lang="en-US" altLang="ja-JP" sz="2400" dirty="0" smtClean="0">
                <a:latin typeface="+mn-ea"/>
              </a:rPr>
              <a:t>A</a:t>
            </a:r>
            <a:r>
              <a:rPr kumimoji="1" lang="ja-JP" altLang="en-US" sz="2400" dirty="0" smtClean="0">
                <a:latin typeface="+mn-ea"/>
              </a:rPr>
              <a:t>「女性の政治参加」がわかる資料</a:t>
            </a:r>
            <a:endParaRPr kumimoji="1" lang="en-US" altLang="ja-JP" sz="2400" dirty="0" smtClean="0">
              <a:latin typeface="+mn-ea"/>
            </a:endParaRPr>
          </a:p>
          <a:p>
            <a:r>
              <a:rPr kumimoji="1" lang="ja-JP" altLang="en-US" sz="2400" dirty="0" smtClean="0">
                <a:latin typeface="+mn-ea"/>
              </a:rPr>
              <a:t>○エキスパート資料</a:t>
            </a:r>
            <a:r>
              <a:rPr kumimoji="1" lang="en-US" altLang="ja-JP" sz="2400" dirty="0" smtClean="0">
                <a:latin typeface="+mn-ea"/>
              </a:rPr>
              <a:t>B</a:t>
            </a:r>
            <a:r>
              <a:rPr kumimoji="1" lang="ja-JP" altLang="en-US" sz="2400" dirty="0" smtClean="0">
                <a:latin typeface="+mn-ea"/>
              </a:rPr>
              <a:t>「男性の求める女性のイメージ」がわかる資料</a:t>
            </a:r>
            <a:endParaRPr kumimoji="1" lang="en-US" altLang="ja-JP" sz="2400" dirty="0" smtClean="0">
              <a:latin typeface="+mn-ea"/>
            </a:endParaRPr>
          </a:p>
          <a:p>
            <a:r>
              <a:rPr kumimoji="1" lang="ja-JP" altLang="en-US" sz="2400" dirty="0" smtClean="0">
                <a:latin typeface="+mn-ea"/>
              </a:rPr>
              <a:t>○エキスパート資料</a:t>
            </a:r>
            <a:r>
              <a:rPr kumimoji="1" lang="en-US" altLang="ja-JP" sz="2400" dirty="0" smtClean="0">
                <a:latin typeface="+mn-ea"/>
              </a:rPr>
              <a:t>C</a:t>
            </a:r>
            <a:r>
              <a:rPr kumimoji="1" lang="ja-JP" altLang="en-US" sz="2400" dirty="0" smtClean="0">
                <a:latin typeface="+mn-ea"/>
              </a:rPr>
              <a:t>「女性の社会進出と実態」がわかる資料</a:t>
            </a:r>
            <a:endParaRPr kumimoji="1" lang="en-US" altLang="ja-JP" sz="2400" dirty="0">
              <a:latin typeface="+mn-ea"/>
            </a:endParaRPr>
          </a:p>
        </p:txBody>
      </p:sp>
      <p:sp>
        <p:nvSpPr>
          <p:cNvPr id="11" name="円形吹き出し 10"/>
          <p:cNvSpPr/>
          <p:nvPr/>
        </p:nvSpPr>
        <p:spPr>
          <a:xfrm>
            <a:off x="0" y="1762937"/>
            <a:ext cx="2500392" cy="1177871"/>
          </a:xfrm>
          <a:prstGeom prst="wedgeEllipseCallout">
            <a:avLst>
              <a:gd name="adj1" fmla="val 53471"/>
              <a:gd name="adj2" fmla="val 4012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000" b="1" dirty="0" smtClean="0">
                <a:solidFill>
                  <a:srgbClr val="FFFF00"/>
                </a:solidFill>
                <a:latin typeface="+mj-ea"/>
                <a:ea typeface="+mj-ea"/>
              </a:rPr>
              <a:t>授業改善の</a:t>
            </a:r>
            <a:r>
              <a:rPr kumimoji="1" lang="en-US" altLang="ja-JP" sz="2000" b="1" dirty="0" err="1" smtClean="0">
                <a:solidFill>
                  <a:srgbClr val="FFFF00"/>
                </a:solidFill>
                <a:latin typeface="+mj-ea"/>
                <a:ea typeface="+mj-ea"/>
              </a:rPr>
              <a:t>CheckPoint</a:t>
            </a:r>
            <a:r>
              <a:rPr kumimoji="1" lang="ja-JP" altLang="en-US" sz="2000" b="1" dirty="0" smtClean="0">
                <a:solidFill>
                  <a:srgbClr val="FFFF00"/>
                </a:solidFill>
                <a:latin typeface="+mj-ea"/>
                <a:ea typeface="+mj-ea"/>
              </a:rPr>
              <a:t>①</a:t>
            </a:r>
            <a:endParaRPr kumimoji="1" lang="en-US" altLang="ja-JP" sz="2000" b="1" dirty="0" smtClean="0">
              <a:solidFill>
                <a:srgbClr val="FFFF00"/>
              </a:solidFill>
              <a:latin typeface="+mj-ea"/>
              <a:ea typeface="+mj-ea"/>
            </a:endParaRPr>
          </a:p>
          <a:p>
            <a:pPr algn="ctr"/>
            <a:endParaRPr kumimoji="1" lang="ja-JP" altLang="en-US" sz="2000" b="1" dirty="0">
              <a:solidFill>
                <a:srgbClr val="FFFF00"/>
              </a:solidFill>
              <a:latin typeface="+mj-ea"/>
              <a:ea typeface="+mj-ea"/>
            </a:endParaRPr>
          </a:p>
        </p:txBody>
      </p:sp>
      <p:sp>
        <p:nvSpPr>
          <p:cNvPr id="7" name="正方形/長方形 6"/>
          <p:cNvSpPr/>
          <p:nvPr/>
        </p:nvSpPr>
        <p:spPr>
          <a:xfrm>
            <a:off x="2701869" y="3020188"/>
            <a:ext cx="9422971" cy="36275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634711" y="1208868"/>
            <a:ext cx="9422970" cy="113747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2735449" y="4161969"/>
            <a:ext cx="9422971" cy="36275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916574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0"/>
            <a:ext cx="8596668" cy="1320800"/>
          </a:xfrm>
        </p:spPr>
        <p:txBody>
          <a:bodyPr/>
          <a:lstStyle/>
          <a:p>
            <a:r>
              <a:rPr lang="ja-JP" altLang="en-US" b="1" dirty="0" smtClean="0">
                <a:solidFill>
                  <a:schemeClr val="tx1"/>
                </a:solidFill>
              </a:rPr>
              <a:t>５　研究授業の流れ</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2023590" y="476034"/>
            <a:ext cx="10168410" cy="2677656"/>
          </a:xfrm>
          <a:prstGeom prst="rect">
            <a:avLst/>
          </a:prstGeom>
          <a:noFill/>
        </p:spPr>
        <p:txBody>
          <a:bodyPr wrap="square" rtlCol="0">
            <a:spAutoFit/>
          </a:bodyPr>
          <a:lstStyle/>
          <a:p>
            <a:r>
              <a:rPr kumimoji="1" lang="en-US" altLang="ja-JP" sz="2400" b="1" dirty="0" smtClean="0">
                <a:latin typeface="+mn-ea"/>
              </a:rPr>
              <a:t>(3) </a:t>
            </a:r>
            <a:r>
              <a:rPr kumimoji="1" lang="ja-JP" altLang="en-US" sz="2400" b="1" dirty="0" smtClean="0">
                <a:latin typeface="+mn-ea"/>
              </a:rPr>
              <a:t>まとめ</a:t>
            </a:r>
            <a:endParaRPr kumimoji="1" lang="en-US" altLang="ja-JP" sz="2400" b="1" dirty="0" smtClean="0">
              <a:latin typeface="+mn-ea"/>
            </a:endParaRPr>
          </a:p>
          <a:p>
            <a:r>
              <a:rPr kumimoji="1" lang="ja-JP" altLang="en-US" sz="2400" dirty="0" smtClean="0">
                <a:latin typeface="+mn-ea"/>
              </a:rPr>
              <a:t>　</a:t>
            </a:r>
            <a:r>
              <a:rPr kumimoji="1" lang="ja-JP" altLang="en-US" sz="2400" b="1" dirty="0" smtClean="0">
                <a:latin typeface="+mn-ea"/>
              </a:rPr>
              <a:t>①大項目</a:t>
            </a:r>
            <a:r>
              <a:rPr kumimoji="1" lang="en-US" altLang="ja-JP" sz="2400" b="1" dirty="0" smtClean="0">
                <a:latin typeface="+mn-ea"/>
              </a:rPr>
              <a:t>D</a:t>
            </a:r>
            <a:r>
              <a:rPr kumimoji="1" lang="ja-JP" altLang="en-US" sz="2400" b="1" dirty="0" smtClean="0">
                <a:latin typeface="+mn-ea"/>
              </a:rPr>
              <a:t>「グローバル化」への見通し</a:t>
            </a:r>
            <a:endParaRPr kumimoji="1" lang="en-US" altLang="ja-JP" sz="2400" b="1" dirty="0" smtClean="0">
              <a:latin typeface="+mn-ea"/>
            </a:endParaRPr>
          </a:p>
          <a:p>
            <a:r>
              <a:rPr kumimoji="1" lang="ja-JP" altLang="en-US" sz="2400" dirty="0" smtClean="0">
                <a:latin typeface="+mn-ea"/>
              </a:rPr>
              <a:t>　　「</a:t>
            </a:r>
            <a:r>
              <a:rPr kumimoji="1" lang="en-US" altLang="ja-JP" sz="2400" dirty="0" smtClean="0">
                <a:latin typeface="+mn-ea"/>
              </a:rPr>
              <a:t>『</a:t>
            </a:r>
            <a:r>
              <a:rPr kumimoji="1" lang="ja-JP" altLang="en-US" sz="2400" dirty="0" smtClean="0">
                <a:latin typeface="+mn-ea"/>
              </a:rPr>
              <a:t>大衆化</a:t>
            </a:r>
            <a:r>
              <a:rPr kumimoji="1" lang="en-US" altLang="ja-JP" sz="2400" dirty="0" smtClean="0">
                <a:latin typeface="+mn-ea"/>
              </a:rPr>
              <a:t>』</a:t>
            </a:r>
            <a:r>
              <a:rPr kumimoji="1" lang="ja-JP" altLang="en-US" sz="2400" dirty="0" smtClean="0">
                <a:latin typeface="+mn-ea"/>
              </a:rPr>
              <a:t>の局面で変容した課題は、</a:t>
            </a:r>
            <a:r>
              <a:rPr lang="ja-JP" altLang="en-US" sz="2400" dirty="0" smtClean="0"/>
              <a:t>現代</a:t>
            </a:r>
            <a:r>
              <a:rPr lang="ja-JP" altLang="en-US" sz="2400" dirty="0"/>
              <a:t>において、解消</a:t>
            </a:r>
            <a:r>
              <a:rPr lang="ja-JP" altLang="en-US" sz="2400" dirty="0" smtClean="0"/>
              <a:t>されて</a:t>
            </a:r>
            <a:endParaRPr lang="en-US" altLang="ja-JP" sz="2400" dirty="0" smtClean="0"/>
          </a:p>
          <a:p>
            <a:r>
              <a:rPr lang="ja-JP" altLang="en-US" sz="2400" dirty="0" smtClean="0"/>
              <a:t>　　　いる</a:t>
            </a:r>
            <a:r>
              <a:rPr lang="ja-JP" altLang="en-US" sz="2400" dirty="0"/>
              <a:t>といえるだろうか</a:t>
            </a:r>
            <a:r>
              <a:rPr lang="ja-JP" altLang="en-US" sz="2400" dirty="0" smtClean="0"/>
              <a:t>。」</a:t>
            </a:r>
            <a:endParaRPr lang="en-US" altLang="ja-JP" sz="2400" dirty="0" smtClean="0"/>
          </a:p>
          <a:p>
            <a:r>
              <a:rPr kumimoji="1" lang="ja-JP" altLang="en-US" sz="2400" dirty="0" smtClean="0">
                <a:latin typeface="+mn-ea"/>
              </a:rPr>
              <a:t>　</a:t>
            </a:r>
            <a:r>
              <a:rPr kumimoji="1" lang="ja-JP" altLang="en-US" sz="2400" b="1" dirty="0" smtClean="0">
                <a:latin typeface="+mn-ea"/>
              </a:rPr>
              <a:t>②</a:t>
            </a:r>
            <a:r>
              <a:rPr kumimoji="1" lang="en-US" altLang="ja-JP" sz="2400" b="1" dirty="0" smtClean="0">
                <a:latin typeface="+mn-ea"/>
              </a:rPr>
              <a:t>C(1)</a:t>
            </a:r>
            <a:r>
              <a:rPr kumimoji="1" lang="ja-JP" altLang="en-US" sz="2400" b="1" dirty="0" smtClean="0">
                <a:latin typeface="+mn-ea"/>
              </a:rPr>
              <a:t>で生徒が表現した「問い」の回収</a:t>
            </a:r>
            <a:endParaRPr kumimoji="1" lang="en-US" altLang="ja-JP" sz="2400" b="1" dirty="0" smtClean="0">
              <a:latin typeface="+mn-ea"/>
            </a:endParaRPr>
          </a:p>
          <a:p>
            <a:r>
              <a:rPr lang="ja-JP" altLang="en-US" sz="2400" dirty="0" smtClean="0"/>
              <a:t>　　「Ｃ</a:t>
            </a:r>
            <a:r>
              <a:rPr lang="en-US" altLang="ja-JP" sz="2400" dirty="0" smtClean="0"/>
              <a:t>(1)</a:t>
            </a:r>
            <a:r>
              <a:rPr lang="ja-JP" altLang="en-US" sz="2400" dirty="0" smtClean="0"/>
              <a:t>で表現した自分の</a:t>
            </a:r>
            <a:r>
              <a:rPr lang="en-US" altLang="ja-JP" sz="2400" dirty="0" smtClean="0"/>
              <a:t>『</a:t>
            </a:r>
            <a:r>
              <a:rPr lang="ja-JP" altLang="en-US" sz="2400" dirty="0" smtClean="0"/>
              <a:t>問い</a:t>
            </a:r>
            <a:r>
              <a:rPr lang="en-US" altLang="ja-JP" sz="2400" dirty="0" smtClean="0"/>
              <a:t>』</a:t>
            </a:r>
            <a:r>
              <a:rPr lang="ja-JP" altLang="en-US" sz="2400" dirty="0" smtClean="0"/>
              <a:t>に対する解を表現しよう。」</a:t>
            </a:r>
            <a:endParaRPr lang="en-US" altLang="ja-JP" sz="2400" dirty="0"/>
          </a:p>
          <a:p>
            <a:endParaRPr kumimoji="1" lang="en-US" altLang="ja-JP" sz="2400" dirty="0">
              <a:latin typeface="+mn-ea"/>
            </a:endParaRPr>
          </a:p>
        </p:txBody>
      </p:sp>
      <p:sp>
        <p:nvSpPr>
          <p:cNvPr id="3" name="角丸四角形吹き出し 2"/>
          <p:cNvSpPr/>
          <p:nvPr/>
        </p:nvSpPr>
        <p:spPr>
          <a:xfrm>
            <a:off x="4184541" y="2920328"/>
            <a:ext cx="6338807" cy="1146874"/>
          </a:xfrm>
          <a:prstGeom prst="wedgeRoundRectCallout">
            <a:avLst>
              <a:gd name="adj1" fmla="val -47388"/>
              <a:gd name="adj2" fmla="val -65878"/>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rgbClr val="FFFF00"/>
                </a:solidFill>
              </a:rPr>
              <a:t>【</a:t>
            </a:r>
            <a:r>
              <a:rPr kumimoji="1" lang="ja-JP" altLang="en-US" b="1" dirty="0" smtClean="0">
                <a:solidFill>
                  <a:srgbClr val="FFFF00"/>
                </a:solidFill>
              </a:rPr>
              <a:t>授業者のこだわり</a:t>
            </a:r>
            <a:r>
              <a:rPr kumimoji="1" lang="en-US" altLang="ja-JP" b="1" dirty="0" smtClean="0">
                <a:solidFill>
                  <a:srgbClr val="FFFF00"/>
                </a:solidFill>
              </a:rPr>
              <a:t>Point】</a:t>
            </a:r>
          </a:p>
          <a:p>
            <a:r>
              <a:rPr kumimoji="1" lang="ja-JP" altLang="en-US" b="1" dirty="0" smtClean="0">
                <a:solidFill>
                  <a:srgbClr val="FFFF00"/>
                </a:solidFill>
              </a:rPr>
              <a:t>・大項目Ｂ～Ｄそれぞれの</a:t>
            </a:r>
            <a:r>
              <a:rPr kumimoji="1" lang="en-US" altLang="ja-JP" b="1" dirty="0" smtClean="0">
                <a:solidFill>
                  <a:srgbClr val="FFFF00"/>
                </a:solidFill>
              </a:rPr>
              <a:t>(1)</a:t>
            </a:r>
            <a:r>
              <a:rPr kumimoji="1" lang="ja-JP" altLang="en-US" b="1" dirty="0" smtClean="0">
                <a:solidFill>
                  <a:srgbClr val="FFFF00"/>
                </a:solidFill>
              </a:rPr>
              <a:t>で生徒が表現した「問い」を</a:t>
            </a:r>
            <a:endParaRPr kumimoji="1" lang="en-US" altLang="ja-JP" b="1" dirty="0" smtClean="0">
              <a:solidFill>
                <a:srgbClr val="FFFF00"/>
              </a:solidFill>
            </a:endParaRPr>
          </a:p>
          <a:p>
            <a:r>
              <a:rPr kumimoji="1" lang="ja-JP" altLang="en-US" b="1" dirty="0" smtClean="0">
                <a:solidFill>
                  <a:srgbClr val="FFFF00"/>
                </a:solidFill>
              </a:rPr>
              <a:t>　大項目の末に回収し、思考の深まりを把握</a:t>
            </a:r>
            <a:endParaRPr kumimoji="1" lang="ja-JP" altLang="en-US" b="1" dirty="0">
              <a:solidFill>
                <a:srgbClr val="FFFF00"/>
              </a:solidFill>
            </a:endParaRPr>
          </a:p>
        </p:txBody>
      </p:sp>
    </p:spTree>
    <p:extLst>
      <p:ext uri="{BB962C8B-B14F-4D97-AF65-F5344CB8AC3E}">
        <p14:creationId xmlns:p14="http://schemas.microsoft.com/office/powerpoint/2010/main" val="267945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1806614" y="4493538"/>
            <a:ext cx="10168410" cy="1938992"/>
          </a:xfrm>
          <a:prstGeom prst="rect">
            <a:avLst/>
          </a:prstGeom>
          <a:noFill/>
        </p:spPr>
        <p:txBody>
          <a:bodyPr wrap="square" rtlCol="0">
            <a:spAutoFit/>
          </a:bodyPr>
          <a:lstStyle/>
          <a:p>
            <a:r>
              <a:rPr kumimoji="1" lang="ja-JP" altLang="en-US" sz="2400" b="1" dirty="0" smtClean="0">
                <a:latin typeface="+mn-ea"/>
              </a:rPr>
              <a:t>○　</a:t>
            </a:r>
            <a:r>
              <a:rPr lang="ja-JP" altLang="en-US" sz="2400" b="1" dirty="0" smtClean="0">
                <a:latin typeface="+mn-ea"/>
              </a:rPr>
              <a:t>授業改善の</a:t>
            </a:r>
            <a:r>
              <a:rPr lang="en-US" altLang="ja-JP" sz="2400" b="1" dirty="0" smtClean="0">
                <a:latin typeface="+mn-ea"/>
              </a:rPr>
              <a:t>Check Point</a:t>
            </a:r>
            <a:r>
              <a:rPr lang="ja-JP" altLang="en-US" sz="2400" b="1" dirty="0" smtClean="0">
                <a:latin typeface="+mn-ea"/>
              </a:rPr>
              <a:t>①</a:t>
            </a:r>
            <a:endParaRPr lang="en-US" altLang="ja-JP" sz="2400" b="1" dirty="0" smtClean="0">
              <a:latin typeface="+mn-ea"/>
            </a:endParaRPr>
          </a:p>
          <a:p>
            <a:r>
              <a:rPr lang="ja-JP" altLang="en-US" sz="2400" dirty="0" smtClean="0">
                <a:latin typeface="+mn-ea"/>
              </a:rPr>
              <a:t>　・生徒は授業者の</a:t>
            </a:r>
            <a:r>
              <a:rPr lang="ja-JP" altLang="en-US" sz="2400" dirty="0" smtClean="0">
                <a:latin typeface="+mn-ea"/>
              </a:rPr>
              <a:t>意図どおりに</a:t>
            </a:r>
            <a:r>
              <a:rPr lang="ja-JP" altLang="en-US" sz="2400" dirty="0" smtClean="0">
                <a:latin typeface="+mn-ea"/>
              </a:rPr>
              <a:t>エキスパート資料を読み取ったのか</a:t>
            </a:r>
            <a:endParaRPr lang="en-US" altLang="ja-JP" sz="2400" dirty="0" smtClean="0">
              <a:latin typeface="+mn-ea"/>
            </a:endParaRPr>
          </a:p>
          <a:p>
            <a:r>
              <a:rPr lang="ja-JP" altLang="en-US" sz="2400" b="1" dirty="0" smtClean="0">
                <a:latin typeface="+mn-ea"/>
              </a:rPr>
              <a:t>○　授業改善の</a:t>
            </a:r>
            <a:r>
              <a:rPr lang="en-US" altLang="ja-JP" sz="2400" b="1" dirty="0" smtClean="0">
                <a:latin typeface="+mn-ea"/>
              </a:rPr>
              <a:t>Check Point</a:t>
            </a:r>
            <a:r>
              <a:rPr lang="ja-JP" altLang="en-US" sz="2400" b="1" dirty="0" smtClean="0">
                <a:latin typeface="+mn-ea"/>
              </a:rPr>
              <a:t>②</a:t>
            </a:r>
            <a:endParaRPr lang="en-US" altLang="ja-JP" sz="2400" b="1" dirty="0" smtClean="0">
              <a:latin typeface="+mn-ea"/>
            </a:endParaRPr>
          </a:p>
          <a:p>
            <a:r>
              <a:rPr lang="ja-JP" altLang="en-US" sz="2400" dirty="0" smtClean="0">
                <a:latin typeface="+mn-ea"/>
              </a:rPr>
              <a:t>　・生徒は授業者のねらいどおりにクロストークの結果</a:t>
            </a:r>
            <a:endParaRPr lang="en-US" altLang="ja-JP" sz="2400" dirty="0" smtClean="0">
              <a:latin typeface="+mn-ea"/>
            </a:endParaRPr>
          </a:p>
          <a:p>
            <a:r>
              <a:rPr lang="ja-JP" altLang="en-US" sz="2400" dirty="0" smtClean="0">
                <a:latin typeface="+mn-ea"/>
              </a:rPr>
              <a:t>　　（本時の「問い」に対する解）を表現したのか</a:t>
            </a:r>
            <a:endParaRPr lang="en-US" altLang="ja-JP" sz="2400" dirty="0" smtClean="0">
              <a:latin typeface="+mn-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1618525" y="1251882"/>
            <a:ext cx="10544589" cy="2677656"/>
          </a:xfrm>
          <a:prstGeom prst="rect">
            <a:avLst/>
          </a:prstGeom>
          <a:solidFill>
            <a:srgbClr val="002060"/>
          </a:solidFill>
        </p:spPr>
        <p:txBody>
          <a:bodyPr wrap="square" rtlCol="0">
            <a:spAutoFit/>
          </a:bodyPr>
          <a:lstStyle/>
          <a:p>
            <a:r>
              <a:rPr kumimoji="1" lang="ja-JP" altLang="en-US" sz="2400" b="1" dirty="0" smtClean="0">
                <a:solidFill>
                  <a:srgbClr val="FFFF00"/>
                </a:solidFill>
                <a:latin typeface="+mn-ea"/>
              </a:rPr>
              <a:t>●　本研修のねらい（再掲）</a:t>
            </a:r>
            <a:endParaRPr kumimoji="1" lang="en-US" altLang="ja-JP" sz="2400" b="1" dirty="0" smtClean="0">
              <a:solidFill>
                <a:srgbClr val="FFFF00"/>
              </a:solidFill>
              <a:latin typeface="+mn-ea"/>
            </a:endParaRPr>
          </a:p>
          <a:p>
            <a:r>
              <a:rPr kumimoji="1" lang="ja-JP" altLang="en-US" sz="2400" b="1" dirty="0" smtClean="0">
                <a:solidFill>
                  <a:srgbClr val="FFFF00"/>
                </a:solidFill>
                <a:latin typeface="+mn-ea"/>
              </a:rPr>
              <a:t>　　「現代的な諸課題を歴史的に考察する力」を育成するには、授業で</a:t>
            </a:r>
            <a:r>
              <a:rPr kumimoji="1" lang="ja-JP" altLang="en-US" sz="2400" b="1" dirty="0" err="1" smtClean="0">
                <a:solidFill>
                  <a:srgbClr val="FFFF00"/>
                </a:solidFill>
                <a:latin typeface="+mn-ea"/>
              </a:rPr>
              <a:t>ど</a:t>
            </a:r>
            <a:endParaRPr kumimoji="1" lang="en-US" altLang="ja-JP" sz="2400" b="1" dirty="0" smtClean="0">
              <a:solidFill>
                <a:srgbClr val="FFFF00"/>
              </a:solidFill>
              <a:latin typeface="+mn-ea"/>
            </a:endParaRPr>
          </a:p>
          <a:p>
            <a:r>
              <a:rPr kumimoji="1" lang="ja-JP" altLang="en-US" sz="2400" b="1" dirty="0" smtClean="0">
                <a:solidFill>
                  <a:srgbClr val="FFFF00"/>
                </a:solidFill>
                <a:latin typeface="+mn-ea"/>
              </a:rPr>
              <a:t>　のような働きかけが必要なのか</a:t>
            </a:r>
            <a:endParaRPr kumimoji="1" lang="en-US" altLang="ja-JP" sz="2400" b="1" dirty="0" smtClean="0">
              <a:solidFill>
                <a:srgbClr val="FFFF00"/>
              </a:solidFill>
              <a:latin typeface="+mn-ea"/>
            </a:endParaRPr>
          </a:p>
          <a:p>
            <a:r>
              <a:rPr kumimoji="1" lang="ja-JP" altLang="en-US" sz="2400" b="1" dirty="0" smtClean="0">
                <a:solidFill>
                  <a:srgbClr val="FFFF00"/>
                </a:solidFill>
                <a:latin typeface="+mn-ea"/>
              </a:rPr>
              <a:t>●　本時のねらい（再掲）</a:t>
            </a:r>
            <a:endParaRPr kumimoji="1" lang="en-US" altLang="ja-JP" sz="2400" b="1" dirty="0" smtClean="0">
              <a:solidFill>
                <a:srgbClr val="FFFF00"/>
              </a:solidFill>
              <a:latin typeface="+mn-ea"/>
            </a:endParaRPr>
          </a:p>
          <a:p>
            <a:r>
              <a:rPr lang="ja-JP" altLang="en-US" sz="2400" b="1" dirty="0" smtClean="0">
                <a:solidFill>
                  <a:srgbClr val="FFFF00"/>
                </a:solidFill>
                <a:latin typeface="+mn-ea"/>
              </a:rPr>
              <a:t>　　</a:t>
            </a:r>
            <a:r>
              <a:rPr lang="ja-JP" altLang="ja-JP" sz="2400" b="1" dirty="0" smtClean="0">
                <a:solidFill>
                  <a:srgbClr val="FFFF00"/>
                </a:solidFill>
                <a:latin typeface="+mn-ea"/>
              </a:rPr>
              <a:t>「</a:t>
            </a:r>
            <a:r>
              <a:rPr lang="ja-JP" altLang="ja-JP" sz="2400" b="1" dirty="0">
                <a:solidFill>
                  <a:srgbClr val="FFFF00"/>
                </a:solidFill>
                <a:latin typeface="+mn-ea"/>
              </a:rPr>
              <a:t>近代化」の局面で生じた性別役割分業の課題に対し</a:t>
            </a:r>
            <a:r>
              <a:rPr lang="ja-JP" altLang="ja-JP" sz="2400" b="1" dirty="0" smtClean="0">
                <a:solidFill>
                  <a:srgbClr val="FFFF00"/>
                </a:solidFill>
                <a:latin typeface="+mn-ea"/>
              </a:rPr>
              <a:t>、「</a:t>
            </a:r>
            <a:r>
              <a:rPr lang="ja-JP" altLang="ja-JP" sz="2400" b="1" dirty="0">
                <a:solidFill>
                  <a:srgbClr val="FFFF00"/>
                </a:solidFill>
                <a:latin typeface="+mn-ea"/>
              </a:rPr>
              <a:t>大衆化」</a:t>
            </a:r>
            <a:r>
              <a:rPr lang="ja-JP" altLang="ja-JP" sz="2400" b="1" dirty="0" smtClean="0">
                <a:solidFill>
                  <a:srgbClr val="FFFF00"/>
                </a:solidFill>
                <a:latin typeface="+mn-ea"/>
              </a:rPr>
              <a:t>の</a:t>
            </a:r>
            <a:r>
              <a:rPr lang="ja-JP" altLang="en-US" sz="2400" b="1" dirty="0" smtClean="0">
                <a:solidFill>
                  <a:srgbClr val="FFFF00"/>
                </a:solidFill>
                <a:latin typeface="+mn-ea"/>
              </a:rPr>
              <a:t>　</a:t>
            </a:r>
            <a:endParaRPr lang="en-US" altLang="ja-JP" sz="2400" b="1" dirty="0" smtClean="0">
              <a:solidFill>
                <a:srgbClr val="FFFF00"/>
              </a:solidFill>
              <a:latin typeface="+mn-ea"/>
            </a:endParaRPr>
          </a:p>
          <a:p>
            <a:r>
              <a:rPr lang="ja-JP" altLang="en-US" sz="2400" b="1" dirty="0" smtClean="0">
                <a:solidFill>
                  <a:srgbClr val="FFFF00"/>
                </a:solidFill>
                <a:latin typeface="+mn-ea"/>
              </a:rPr>
              <a:t>　</a:t>
            </a:r>
            <a:r>
              <a:rPr lang="ja-JP" altLang="ja-JP" sz="2400" b="1" dirty="0" smtClean="0">
                <a:solidFill>
                  <a:srgbClr val="FFFF00"/>
                </a:solidFill>
                <a:latin typeface="+mn-ea"/>
              </a:rPr>
              <a:t>局面</a:t>
            </a:r>
            <a:r>
              <a:rPr lang="ja-JP" altLang="ja-JP" sz="2400" b="1" dirty="0">
                <a:solidFill>
                  <a:srgbClr val="FFFF00"/>
                </a:solidFill>
                <a:latin typeface="+mn-ea"/>
              </a:rPr>
              <a:t>では人々</a:t>
            </a:r>
            <a:r>
              <a:rPr lang="ja-JP" altLang="ja-JP" sz="2400" b="1" dirty="0" smtClean="0">
                <a:solidFill>
                  <a:srgbClr val="FFFF00"/>
                </a:solidFill>
                <a:latin typeface="+mn-ea"/>
              </a:rPr>
              <a:t>はどの</a:t>
            </a:r>
            <a:r>
              <a:rPr lang="ja-JP" altLang="ja-JP" sz="2400" b="1" dirty="0">
                <a:solidFill>
                  <a:srgbClr val="FFFF00"/>
                </a:solidFill>
                <a:latin typeface="+mn-ea"/>
              </a:rPr>
              <a:t>ように対応し、その結果</a:t>
            </a:r>
            <a:r>
              <a:rPr lang="ja-JP" altLang="ja-JP" sz="2400" b="1" dirty="0" smtClean="0">
                <a:solidFill>
                  <a:srgbClr val="FFFF00"/>
                </a:solidFill>
                <a:latin typeface="+mn-ea"/>
              </a:rPr>
              <a:t>、課題</a:t>
            </a:r>
            <a:r>
              <a:rPr lang="ja-JP" altLang="ja-JP" sz="2400" b="1" dirty="0">
                <a:solidFill>
                  <a:srgbClr val="FFFF00"/>
                </a:solidFill>
                <a:latin typeface="+mn-ea"/>
              </a:rPr>
              <a:t>はどのように変化し</a:t>
            </a:r>
            <a:r>
              <a:rPr lang="ja-JP" altLang="ja-JP" sz="2400" b="1" dirty="0" smtClean="0">
                <a:solidFill>
                  <a:srgbClr val="FFFF00"/>
                </a:solidFill>
                <a:latin typeface="+mn-ea"/>
              </a:rPr>
              <a:t>、</a:t>
            </a:r>
            <a:endParaRPr lang="en-US" altLang="ja-JP" sz="2400" b="1" dirty="0" smtClean="0">
              <a:solidFill>
                <a:srgbClr val="FFFF00"/>
              </a:solidFill>
              <a:latin typeface="+mn-ea"/>
            </a:endParaRPr>
          </a:p>
          <a:p>
            <a:r>
              <a:rPr lang="ja-JP" altLang="en-US" sz="2400" b="1" dirty="0" smtClean="0">
                <a:solidFill>
                  <a:srgbClr val="FFFF00"/>
                </a:solidFill>
                <a:latin typeface="+mn-ea"/>
              </a:rPr>
              <a:t>　</a:t>
            </a:r>
            <a:r>
              <a:rPr lang="ja-JP" altLang="ja-JP" sz="2400" b="1" dirty="0" smtClean="0">
                <a:solidFill>
                  <a:srgbClr val="FFFF00"/>
                </a:solidFill>
                <a:latin typeface="+mn-ea"/>
              </a:rPr>
              <a:t>今</a:t>
            </a:r>
            <a:r>
              <a:rPr lang="ja-JP" altLang="ja-JP" sz="2400" b="1" dirty="0">
                <a:solidFill>
                  <a:srgbClr val="FFFF00"/>
                </a:solidFill>
                <a:latin typeface="+mn-ea"/>
              </a:rPr>
              <a:t>の私たちにどう関わるの</a:t>
            </a:r>
            <a:r>
              <a:rPr lang="ja-JP" altLang="ja-JP" sz="2400" b="1" dirty="0" smtClean="0">
                <a:solidFill>
                  <a:srgbClr val="FFFF00"/>
                </a:solidFill>
                <a:latin typeface="+mn-ea"/>
              </a:rPr>
              <a:t>かについて</a:t>
            </a:r>
            <a:r>
              <a:rPr lang="ja-JP" altLang="ja-JP" sz="2400" b="1" dirty="0">
                <a:solidFill>
                  <a:srgbClr val="FFFF00"/>
                </a:solidFill>
                <a:latin typeface="+mn-ea"/>
              </a:rPr>
              <a:t>理解する</a:t>
            </a:r>
            <a:r>
              <a:rPr lang="ja-JP" altLang="ja-JP" sz="2400" b="1" dirty="0" smtClean="0">
                <a:solidFill>
                  <a:srgbClr val="FFFF00"/>
                </a:solidFill>
                <a:latin typeface="+mn-ea"/>
              </a:rPr>
              <a:t>。</a:t>
            </a:r>
            <a:endParaRPr kumimoji="1" lang="en-US" altLang="ja-JP" sz="2400" b="1" dirty="0" smtClean="0">
              <a:solidFill>
                <a:srgbClr val="FFFF00"/>
              </a:solidFill>
              <a:latin typeface="+mn-ea"/>
            </a:endParaRPr>
          </a:p>
        </p:txBody>
      </p:sp>
    </p:spTree>
    <p:extLst>
      <p:ext uri="{BB962C8B-B14F-4D97-AF65-F5344CB8AC3E}">
        <p14:creationId xmlns:p14="http://schemas.microsoft.com/office/powerpoint/2010/main" val="20630951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1994703" y="1441341"/>
            <a:ext cx="10168410" cy="4524315"/>
          </a:xfrm>
          <a:prstGeom prst="rect">
            <a:avLst/>
          </a:prstGeom>
          <a:noFill/>
        </p:spPr>
        <p:txBody>
          <a:bodyPr wrap="square" rtlCol="0">
            <a:spAutoFit/>
          </a:bodyPr>
          <a:lstStyle/>
          <a:p>
            <a:pPr marL="457200" indent="-457200">
              <a:buAutoNum type="arabicParenBoth"/>
            </a:pPr>
            <a:r>
              <a:rPr lang="ja-JP" altLang="en-US" sz="2400" b="1" dirty="0" smtClean="0">
                <a:latin typeface="+mn-ea"/>
              </a:rPr>
              <a:t> 生徒への投げかけと予想</a:t>
            </a:r>
            <a:r>
              <a:rPr lang="ja-JP" altLang="en-US" sz="2400" b="1" dirty="0">
                <a:latin typeface="+mn-ea"/>
              </a:rPr>
              <a:t>（仮説）の</a:t>
            </a:r>
            <a:r>
              <a:rPr lang="ja-JP" altLang="en-US" sz="2400" b="1" dirty="0" smtClean="0">
                <a:latin typeface="+mn-ea"/>
              </a:rPr>
              <a:t>表現</a:t>
            </a:r>
            <a:endParaRPr lang="en-US" altLang="ja-JP" sz="2400" b="1" dirty="0">
              <a:latin typeface="+mn-ea"/>
            </a:endParaRPr>
          </a:p>
          <a:p>
            <a:r>
              <a:rPr lang="ja-JP" altLang="en-US" sz="2400" dirty="0" smtClean="0">
                <a:latin typeface="+mn-ea"/>
              </a:rPr>
              <a:t>　　「</a:t>
            </a:r>
            <a:r>
              <a:rPr lang="ja-JP" altLang="en-US" sz="2400" dirty="0">
                <a:latin typeface="+mn-ea"/>
              </a:rPr>
              <a:t>大衆化で女性参政権の獲得が目指されたにも関わらず、現代でも</a:t>
            </a:r>
            <a:endParaRPr lang="en-US" altLang="ja-JP" sz="2400" dirty="0">
              <a:latin typeface="+mn-ea"/>
            </a:endParaRPr>
          </a:p>
          <a:p>
            <a:r>
              <a:rPr lang="ja-JP" altLang="en-US" sz="2400" dirty="0">
                <a:latin typeface="+mn-ea"/>
              </a:rPr>
              <a:t>　</a:t>
            </a:r>
            <a:r>
              <a:rPr lang="ja-JP" altLang="en-US" sz="2400" dirty="0" smtClean="0">
                <a:latin typeface="+mn-ea"/>
              </a:rPr>
              <a:t>女性</a:t>
            </a:r>
            <a:r>
              <a:rPr lang="ja-JP" altLang="en-US" sz="2400" dirty="0">
                <a:latin typeface="+mn-ea"/>
              </a:rPr>
              <a:t>の閣僚が少ないのはなぜだろう？</a:t>
            </a:r>
            <a:r>
              <a:rPr lang="ja-JP" altLang="en-US" sz="2400" dirty="0" smtClean="0">
                <a:latin typeface="+mn-ea"/>
              </a:rPr>
              <a:t>」</a:t>
            </a:r>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endParaRPr lang="en-US" altLang="ja-JP" sz="2400" dirty="0" smtClean="0">
              <a:latin typeface="+mn-ea"/>
            </a:endParaRPr>
          </a:p>
          <a:p>
            <a:endParaRPr lang="en-US" altLang="ja-JP" sz="2400" dirty="0">
              <a:latin typeface="+mn-ea"/>
            </a:endParaRPr>
          </a:p>
          <a:p>
            <a:r>
              <a:rPr lang="ja-JP" altLang="en-US" sz="2400" dirty="0" smtClean="0">
                <a:latin typeface="+mn-ea"/>
              </a:rPr>
              <a:t>＜授業者のねらい＞ </a:t>
            </a:r>
            <a:endParaRPr lang="en-US" altLang="ja-JP" sz="2400" dirty="0" smtClean="0">
              <a:latin typeface="+mn-ea"/>
            </a:endParaRPr>
          </a:p>
          <a:p>
            <a:r>
              <a:rPr lang="ja-JP" altLang="en-US" sz="2400" dirty="0" smtClean="0">
                <a:latin typeface="+mn-ea"/>
              </a:rPr>
              <a:t>・近代化の局面で生じた</a:t>
            </a:r>
            <a:r>
              <a:rPr lang="ja-JP" altLang="en-US" sz="2400" dirty="0" smtClean="0"/>
              <a:t>性別</a:t>
            </a:r>
            <a:r>
              <a:rPr lang="ja-JP" altLang="en-US" sz="2400" dirty="0"/>
              <a:t>役割分業について、大衆化の局面で人々</a:t>
            </a:r>
            <a:r>
              <a:rPr lang="ja-JP" altLang="en-US" sz="2400" dirty="0" smtClean="0"/>
              <a:t>が</a:t>
            </a:r>
            <a:endParaRPr lang="en-US" altLang="ja-JP" sz="2400" dirty="0" smtClean="0"/>
          </a:p>
          <a:p>
            <a:r>
              <a:rPr lang="ja-JP" altLang="en-US" sz="2400" dirty="0" smtClean="0"/>
              <a:t>　対応</a:t>
            </a:r>
            <a:r>
              <a:rPr lang="ja-JP" altLang="en-US" sz="2400" dirty="0"/>
              <a:t>したに</a:t>
            </a:r>
            <a:r>
              <a:rPr lang="ja-JP" altLang="en-US" sz="2400" dirty="0" smtClean="0"/>
              <a:t>も関わらず、現代</a:t>
            </a:r>
            <a:r>
              <a:rPr lang="ja-JP" altLang="en-US" sz="2400" dirty="0"/>
              <a:t>社会において</a:t>
            </a:r>
            <a:r>
              <a:rPr lang="ja-JP" altLang="en-US" sz="2400" dirty="0" smtClean="0"/>
              <a:t>も課題が残っていることに</a:t>
            </a:r>
            <a:endParaRPr lang="en-US" altLang="ja-JP" sz="2400" dirty="0" smtClean="0"/>
          </a:p>
          <a:p>
            <a:r>
              <a:rPr lang="ja-JP" altLang="en-US" sz="2400" dirty="0" smtClean="0"/>
              <a:t>　ついて気付かせる</a:t>
            </a:r>
            <a:endParaRPr lang="en-US" altLang="ja-JP" sz="2400" dirty="0" smtClean="0">
              <a:latin typeface="+mn-ea"/>
            </a:endParaRPr>
          </a:p>
        </p:txBody>
      </p:sp>
      <p:sp>
        <p:nvSpPr>
          <p:cNvPr id="11" name="角丸四角形吹き出し 10"/>
          <p:cNvSpPr/>
          <p:nvPr/>
        </p:nvSpPr>
        <p:spPr>
          <a:xfrm>
            <a:off x="8476382" y="2753334"/>
            <a:ext cx="3390265" cy="1059169"/>
          </a:xfrm>
          <a:prstGeom prst="wedgeRoundRectCallout">
            <a:avLst>
              <a:gd name="adj1" fmla="val -57658"/>
              <a:gd name="adj2" fmla="val -5752"/>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rPr>
              <a:t>日本は女性閣僚が少ない、という課題の読み取りはできた</a:t>
            </a:r>
            <a:endParaRPr kumimoji="1" lang="ja-JP" altLang="en-US" b="1" dirty="0">
              <a:solidFill>
                <a:srgbClr val="FFFF00"/>
              </a:solidFill>
            </a:endParaRPr>
          </a:p>
        </p:txBody>
      </p:sp>
      <p:sp>
        <p:nvSpPr>
          <p:cNvPr id="13" name="正方形/長方形 12"/>
          <p:cNvSpPr/>
          <p:nvPr/>
        </p:nvSpPr>
        <p:spPr>
          <a:xfrm>
            <a:off x="1249664" y="2662782"/>
            <a:ext cx="2069969" cy="124999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東条内閣の写真</a:t>
            </a:r>
            <a:endParaRPr kumimoji="1" lang="ja-JP" altLang="en-US" dirty="0"/>
          </a:p>
        </p:txBody>
      </p:sp>
      <p:sp>
        <p:nvSpPr>
          <p:cNvPr id="14" name="正方形/長方形 13"/>
          <p:cNvSpPr/>
          <p:nvPr/>
        </p:nvSpPr>
        <p:spPr>
          <a:xfrm>
            <a:off x="3568831" y="2662782"/>
            <a:ext cx="2069969" cy="124999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現代の日本の内閣の写真</a:t>
            </a:r>
            <a:endParaRPr kumimoji="1" lang="ja-JP" altLang="en-US" dirty="0"/>
          </a:p>
        </p:txBody>
      </p:sp>
      <p:sp>
        <p:nvSpPr>
          <p:cNvPr id="15" name="正方形/長方形 14"/>
          <p:cNvSpPr/>
          <p:nvPr/>
        </p:nvSpPr>
        <p:spPr>
          <a:xfrm>
            <a:off x="5807529" y="2662782"/>
            <a:ext cx="2069969" cy="124999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現代のカナダの内閣の写真</a:t>
            </a:r>
            <a:endParaRPr kumimoji="1" lang="ja-JP" altLang="en-US" dirty="0"/>
          </a:p>
        </p:txBody>
      </p:sp>
      <p:sp>
        <p:nvSpPr>
          <p:cNvPr id="16" name="円/楕円 15"/>
          <p:cNvSpPr/>
          <p:nvPr/>
        </p:nvSpPr>
        <p:spPr>
          <a:xfrm>
            <a:off x="0" y="4857750"/>
            <a:ext cx="1994703" cy="201001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j-ea"/>
                <a:ea typeface="+mj-ea"/>
              </a:rPr>
              <a:t>時間を取ることができたら、ここで</a:t>
            </a:r>
            <a:endParaRPr kumimoji="1" lang="en-US" altLang="ja-JP" sz="2000" b="1" dirty="0" smtClean="0">
              <a:latin typeface="+mj-ea"/>
              <a:ea typeface="+mj-ea"/>
            </a:endParaRPr>
          </a:p>
          <a:p>
            <a:pPr algn="ctr"/>
            <a:r>
              <a:rPr kumimoji="1" lang="ja-JP" altLang="en-US" sz="2000" b="1" dirty="0" smtClean="0">
                <a:latin typeface="+mj-ea"/>
                <a:ea typeface="+mj-ea"/>
              </a:rPr>
              <a:t>協議</a:t>
            </a:r>
            <a:endParaRPr kumimoji="1" lang="en-US" altLang="ja-JP" sz="2000" b="1" dirty="0" smtClean="0">
              <a:latin typeface="+mj-ea"/>
              <a:ea typeface="+mj-ea"/>
            </a:endParaRPr>
          </a:p>
        </p:txBody>
      </p:sp>
    </p:spTree>
    <p:extLst>
      <p:ext uri="{BB962C8B-B14F-4D97-AF65-F5344CB8AC3E}">
        <p14:creationId xmlns:p14="http://schemas.microsoft.com/office/powerpoint/2010/main" val="1225545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2023590" y="1208877"/>
            <a:ext cx="10168410" cy="1200329"/>
          </a:xfrm>
          <a:prstGeom prst="rect">
            <a:avLst/>
          </a:prstGeom>
          <a:noFill/>
        </p:spPr>
        <p:txBody>
          <a:bodyPr wrap="square" rtlCol="0">
            <a:spAutoFit/>
          </a:bodyPr>
          <a:lstStyle/>
          <a:p>
            <a:pPr marL="457200" indent="-457200">
              <a:buAutoNum type="arabicParenBoth"/>
            </a:pPr>
            <a:r>
              <a:rPr lang="en-US" altLang="ja-JP" sz="2400" b="1" dirty="0">
                <a:latin typeface="+mn-ea"/>
              </a:rPr>
              <a:t> </a:t>
            </a:r>
            <a:r>
              <a:rPr lang="ja-JP" altLang="en-US" sz="2400" b="1" dirty="0" smtClean="0">
                <a:latin typeface="+mn-ea"/>
              </a:rPr>
              <a:t>生徒</a:t>
            </a:r>
            <a:r>
              <a:rPr lang="ja-JP" altLang="en-US" sz="2400" b="1" dirty="0">
                <a:latin typeface="+mn-ea"/>
              </a:rPr>
              <a:t>への投げかけと予想（仮説）の表現</a:t>
            </a:r>
            <a:endParaRPr lang="en-US" altLang="ja-JP" sz="2400" b="1" dirty="0">
              <a:latin typeface="+mn-ea"/>
            </a:endParaRPr>
          </a:p>
          <a:p>
            <a:r>
              <a:rPr lang="ja-JP" altLang="en-US" sz="2400" dirty="0">
                <a:latin typeface="+mn-ea"/>
              </a:rPr>
              <a:t>　　「大衆化で女性参政権の獲得が目指されたにも関わらず、現代でも</a:t>
            </a:r>
            <a:endParaRPr lang="en-US" altLang="ja-JP" sz="2400" dirty="0">
              <a:latin typeface="+mn-ea"/>
            </a:endParaRPr>
          </a:p>
          <a:p>
            <a:r>
              <a:rPr lang="ja-JP" altLang="en-US" sz="2400" dirty="0">
                <a:latin typeface="+mn-ea"/>
              </a:rPr>
              <a:t>　女性の閣僚が少ないのはなぜだろう？」</a:t>
            </a:r>
            <a:endParaRPr lang="en-US" altLang="ja-JP" sz="2400" dirty="0">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791366189"/>
              </p:ext>
            </p:extLst>
          </p:nvPr>
        </p:nvGraphicFramePr>
        <p:xfrm>
          <a:off x="2023590" y="2815345"/>
          <a:ext cx="9925603" cy="3694480"/>
        </p:xfrm>
        <a:graphic>
          <a:graphicData uri="http://schemas.openxmlformats.org/drawingml/2006/table">
            <a:tbl>
              <a:tblPr>
                <a:tableStyleId>{5C22544A-7EE6-4342-B048-85BDC9FD1C3A}</a:tableStyleId>
              </a:tblPr>
              <a:tblGrid>
                <a:gridCol w="9925603">
                  <a:extLst>
                    <a:ext uri="{9D8B030D-6E8A-4147-A177-3AD203B41FA5}">
                      <a16:colId xmlns:a16="http://schemas.microsoft.com/office/drawing/2014/main" val="20000"/>
                    </a:ext>
                  </a:extLst>
                </a:gridCol>
              </a:tblGrid>
              <a:tr h="181708">
                <a:tc>
                  <a:txBody>
                    <a:bodyPr/>
                    <a:lstStyle/>
                    <a:p>
                      <a:pPr algn="l" fontAlgn="t"/>
                      <a:r>
                        <a:rPr lang="ja-JP" altLang="en-US" sz="2400" u="none" strike="noStrike" dirty="0" smtClean="0">
                          <a:effectLst/>
                        </a:rPr>
                        <a:t>・未だ</a:t>
                      </a:r>
                      <a:r>
                        <a:rPr lang="ja-JP" altLang="en-US" sz="2400" u="none" strike="noStrike" dirty="0">
                          <a:effectLst/>
                        </a:rPr>
                        <a:t>に女性への</a:t>
                      </a:r>
                      <a:r>
                        <a:rPr lang="ja-JP" altLang="en-US" sz="2400" u="none" strike="noStrike" dirty="0" smtClean="0">
                          <a:effectLst/>
                        </a:rPr>
                        <a:t>差別がある</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0"/>
                  </a:ext>
                </a:extLst>
              </a:tr>
              <a:tr h="280308">
                <a:tc>
                  <a:txBody>
                    <a:bodyPr/>
                    <a:lstStyle/>
                    <a:p>
                      <a:pPr algn="l" fontAlgn="t"/>
                      <a:r>
                        <a:rPr lang="ja-JP" altLang="en-US" sz="2400" u="none" strike="noStrike" dirty="0" smtClean="0">
                          <a:effectLst/>
                        </a:rPr>
                        <a:t>・女性で議員</a:t>
                      </a:r>
                      <a:r>
                        <a:rPr lang="ja-JP" altLang="en-US" sz="2400" u="none" strike="noStrike" dirty="0">
                          <a:effectLst/>
                        </a:rPr>
                        <a:t>を目指す人がそもそも</a:t>
                      </a:r>
                      <a:r>
                        <a:rPr lang="ja-JP" altLang="en-US" sz="2400" u="none" strike="noStrike" dirty="0" smtClean="0">
                          <a:effectLst/>
                        </a:rPr>
                        <a:t>少ない（昔からの考え）</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1"/>
                  </a:ext>
                </a:extLst>
              </a:tr>
              <a:tr h="239737">
                <a:tc>
                  <a:txBody>
                    <a:bodyPr/>
                    <a:lstStyle/>
                    <a:p>
                      <a:pPr algn="l" fontAlgn="t"/>
                      <a:r>
                        <a:rPr lang="ja-JP" altLang="en-US" sz="2400" u="none" strike="noStrike" dirty="0" smtClean="0">
                          <a:effectLst/>
                        </a:rPr>
                        <a:t>・女性</a:t>
                      </a:r>
                      <a:r>
                        <a:rPr lang="ja-JP" altLang="en-US" sz="2400" u="none" strike="noStrike" dirty="0">
                          <a:effectLst/>
                        </a:rPr>
                        <a:t>は閣僚や大臣をすべきではないという考えが残っているから</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2"/>
                  </a:ext>
                </a:extLst>
              </a:tr>
              <a:tr h="291373">
                <a:tc>
                  <a:txBody>
                    <a:bodyPr/>
                    <a:lstStyle/>
                    <a:p>
                      <a:pPr algn="l" fontAlgn="t"/>
                      <a:r>
                        <a:rPr lang="ja-JP" altLang="en-US" sz="2400" u="none" strike="noStrike" dirty="0" smtClean="0">
                          <a:effectLst/>
                        </a:rPr>
                        <a:t>・大臣</a:t>
                      </a:r>
                      <a:r>
                        <a:rPr lang="ja-JP" altLang="en-US" sz="2400" u="none" strike="noStrike" dirty="0">
                          <a:effectLst/>
                        </a:rPr>
                        <a:t>に上がるまで当選する女性が少ないから</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3"/>
                  </a:ext>
                </a:extLst>
              </a:tr>
              <a:tr h="272931">
                <a:tc>
                  <a:txBody>
                    <a:bodyPr/>
                    <a:lstStyle/>
                    <a:p>
                      <a:pPr algn="l" fontAlgn="t"/>
                      <a:r>
                        <a:rPr lang="ja-JP" altLang="en-US" sz="2400" u="none" strike="noStrike" dirty="0" smtClean="0">
                          <a:effectLst/>
                        </a:rPr>
                        <a:t>・男</a:t>
                      </a:r>
                      <a:r>
                        <a:rPr lang="ja-JP" altLang="en-US" sz="2400" u="none" strike="noStrike" dirty="0">
                          <a:effectLst/>
                        </a:rPr>
                        <a:t>は働いて、女は家のようなイメージがあるから</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4"/>
                  </a:ext>
                </a:extLst>
              </a:tr>
              <a:tr h="181708">
                <a:tc>
                  <a:txBody>
                    <a:bodyPr/>
                    <a:lstStyle/>
                    <a:p>
                      <a:pPr algn="l" fontAlgn="t"/>
                      <a:r>
                        <a:rPr lang="ja-JP" altLang="en-US" sz="2400" u="none" strike="noStrike" dirty="0" smtClean="0">
                          <a:effectLst/>
                        </a:rPr>
                        <a:t>・女性</a:t>
                      </a:r>
                      <a:r>
                        <a:rPr lang="ja-JP" altLang="en-US" sz="2400" u="none" strike="noStrike" dirty="0">
                          <a:effectLst/>
                        </a:rPr>
                        <a:t>の社会的役割が固定化してしまった</a:t>
                      </a:r>
                      <a:r>
                        <a:rPr lang="ja-JP" altLang="en-US" sz="2400" u="none" strike="noStrike" dirty="0" smtClean="0">
                          <a:effectLst/>
                        </a:rPr>
                        <a:t>から</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5"/>
                  </a:ext>
                </a:extLst>
              </a:tr>
              <a:tr h="265555">
                <a:tc>
                  <a:txBody>
                    <a:bodyPr/>
                    <a:lstStyle/>
                    <a:p>
                      <a:pPr algn="l" fontAlgn="t"/>
                      <a:r>
                        <a:rPr lang="ja-JP" altLang="en-US" sz="2400" u="none" strike="noStrike" dirty="0" smtClean="0">
                          <a:effectLst/>
                        </a:rPr>
                        <a:t>・女性</a:t>
                      </a:r>
                      <a:r>
                        <a:rPr lang="ja-JP" altLang="en-US" sz="2400" u="none" strike="noStrike" dirty="0">
                          <a:effectLst/>
                        </a:rPr>
                        <a:t>の差別をなくそうとするが、女性</a:t>
                      </a:r>
                      <a:r>
                        <a:rPr lang="ja-JP" altLang="en-US" sz="2400" u="none" strike="noStrike" dirty="0" smtClean="0">
                          <a:effectLst/>
                        </a:rPr>
                        <a:t>が出ると</a:t>
                      </a:r>
                      <a:r>
                        <a:rPr lang="ja-JP" altLang="en-US" sz="2400" u="none" strike="noStrike" dirty="0">
                          <a:effectLst/>
                        </a:rPr>
                        <a:t>変な目で見られる</a:t>
                      </a:r>
                      <a:r>
                        <a:rPr lang="ja-JP" altLang="en-US" sz="2400" u="none" strike="noStrike" dirty="0" smtClean="0">
                          <a:effectLst/>
                        </a:rPr>
                        <a:t>から</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6"/>
                  </a:ext>
                </a:extLst>
              </a:tr>
              <a:tr h="239737">
                <a:tc>
                  <a:txBody>
                    <a:bodyPr/>
                    <a:lstStyle/>
                    <a:p>
                      <a:pPr algn="l" fontAlgn="t"/>
                      <a:r>
                        <a:rPr lang="ja-JP" altLang="en-US" sz="2400" u="none" strike="noStrike" dirty="0" smtClean="0">
                          <a:effectLst/>
                        </a:rPr>
                        <a:t>・女性</a:t>
                      </a:r>
                      <a:r>
                        <a:rPr lang="ja-JP" altLang="en-US" sz="2400" u="none" strike="noStrike" dirty="0">
                          <a:effectLst/>
                        </a:rPr>
                        <a:t>だから、と控えめになっている。興味を持つ人が少ない</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7"/>
                  </a:ext>
                </a:extLst>
              </a:tr>
              <a:tr h="181708">
                <a:tc>
                  <a:txBody>
                    <a:bodyPr/>
                    <a:lstStyle/>
                    <a:p>
                      <a:pPr algn="l" fontAlgn="t"/>
                      <a:r>
                        <a:rPr lang="ja-JP" altLang="en-US" sz="2400" u="none" strike="noStrike" dirty="0" smtClean="0">
                          <a:effectLst/>
                        </a:rPr>
                        <a:t>・男性</a:t>
                      </a:r>
                      <a:r>
                        <a:rPr lang="ja-JP" altLang="en-US" sz="2400" u="none" strike="noStrike" dirty="0">
                          <a:effectLst/>
                        </a:rPr>
                        <a:t>のイメージが強い、やりたい人が少ない</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8"/>
                  </a:ext>
                </a:extLst>
              </a:tr>
              <a:tr h="239737">
                <a:tc>
                  <a:txBody>
                    <a:bodyPr/>
                    <a:lstStyle/>
                    <a:p>
                      <a:pPr algn="l" fontAlgn="t"/>
                      <a:r>
                        <a:rPr lang="ja-JP" altLang="en-US" sz="2400" u="none" strike="noStrike" dirty="0" smtClean="0">
                          <a:effectLst/>
                        </a:rPr>
                        <a:t>・未だ</a:t>
                      </a:r>
                      <a:r>
                        <a:rPr lang="ja-JP" altLang="en-US" sz="2400" u="none" strike="noStrike" dirty="0">
                          <a:effectLst/>
                        </a:rPr>
                        <a:t>に女性が家事をしている。国を動かす政治との両立は難しいから</a:t>
                      </a:r>
                      <a:endParaRPr lang="ja-JP" altLang="en-US" sz="2400" b="0" i="0" u="none" strike="noStrike" dirty="0">
                        <a:solidFill>
                          <a:srgbClr val="000000"/>
                        </a:solidFill>
                        <a:effectLst/>
                        <a:latin typeface="Arial" panose="020B0604020202020204" pitchFamily="34" charset="0"/>
                      </a:endParaRPr>
                    </a:p>
                  </a:txBody>
                  <a:tcPr marL="3688" marR="3688" marT="3688" marB="0"/>
                </a:tc>
                <a:extLst>
                  <a:ext uri="{0D108BD9-81ED-4DB2-BD59-A6C34878D82A}">
                    <a16:rowId xmlns:a16="http://schemas.microsoft.com/office/drawing/2014/main" val="10009"/>
                  </a:ext>
                </a:extLst>
              </a:tr>
            </a:tbl>
          </a:graphicData>
        </a:graphic>
      </p:graphicFrame>
      <p:sp>
        <p:nvSpPr>
          <p:cNvPr id="13" name="テキスト ボックス 12">
            <a:extLst>
              <a:ext uri="{FF2B5EF4-FFF2-40B4-BE49-F238E27FC236}">
                <a16:creationId xmlns:a16="http://schemas.microsoft.com/office/drawing/2014/main" id="{091E6639-F11A-4FE6-AB95-00074402CE15}"/>
              </a:ext>
            </a:extLst>
          </p:cNvPr>
          <p:cNvSpPr txBox="1"/>
          <p:nvPr/>
        </p:nvSpPr>
        <p:spPr>
          <a:xfrm>
            <a:off x="2155213" y="2399846"/>
            <a:ext cx="10168410" cy="461665"/>
          </a:xfrm>
          <a:prstGeom prst="rect">
            <a:avLst/>
          </a:prstGeom>
          <a:noFill/>
        </p:spPr>
        <p:txBody>
          <a:bodyPr wrap="square" rtlCol="0">
            <a:spAutoFit/>
          </a:bodyPr>
          <a:lstStyle/>
          <a:p>
            <a:r>
              <a:rPr kumimoji="1" lang="ja-JP" altLang="en-US" sz="2400" b="1" dirty="0" smtClean="0">
                <a:latin typeface="+mn-ea"/>
              </a:rPr>
              <a:t>●生徒の表現</a:t>
            </a:r>
            <a:endParaRPr lang="en-US" altLang="ja-JP" sz="2400" dirty="0" smtClean="0">
              <a:latin typeface="+mn-ea"/>
            </a:endParaRPr>
          </a:p>
        </p:txBody>
      </p:sp>
      <p:sp>
        <p:nvSpPr>
          <p:cNvPr id="10" name="円/楕円 9"/>
          <p:cNvSpPr/>
          <p:nvPr/>
        </p:nvSpPr>
        <p:spPr>
          <a:xfrm>
            <a:off x="0" y="4857750"/>
            <a:ext cx="1994703" cy="201001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j-ea"/>
                <a:ea typeface="+mj-ea"/>
              </a:rPr>
              <a:t>時間を取ることができたら、ここで</a:t>
            </a:r>
            <a:endParaRPr kumimoji="1" lang="en-US" altLang="ja-JP" sz="2000" b="1" dirty="0" smtClean="0">
              <a:latin typeface="+mj-ea"/>
              <a:ea typeface="+mj-ea"/>
            </a:endParaRPr>
          </a:p>
          <a:p>
            <a:pPr algn="ctr"/>
            <a:r>
              <a:rPr kumimoji="1" lang="ja-JP" altLang="en-US" sz="2000" b="1" dirty="0" smtClean="0">
                <a:latin typeface="+mj-ea"/>
                <a:ea typeface="+mj-ea"/>
              </a:rPr>
              <a:t>協議</a:t>
            </a:r>
            <a:endParaRPr kumimoji="1" lang="en-US" altLang="ja-JP" sz="2000" b="1" dirty="0" smtClean="0">
              <a:latin typeface="+mj-ea"/>
              <a:ea typeface="+mj-ea"/>
            </a:endParaRPr>
          </a:p>
        </p:txBody>
      </p:sp>
    </p:spTree>
    <p:extLst>
      <p:ext uri="{BB962C8B-B14F-4D97-AF65-F5344CB8AC3E}">
        <p14:creationId xmlns:p14="http://schemas.microsoft.com/office/powerpoint/2010/main" val="1388465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1898625" y="1256675"/>
            <a:ext cx="10168410" cy="830997"/>
          </a:xfrm>
          <a:prstGeom prst="rect">
            <a:avLst/>
          </a:prstGeom>
          <a:noFill/>
        </p:spPr>
        <p:txBody>
          <a:bodyPr wrap="square" rtlCol="0">
            <a:spAutoFit/>
          </a:bodyPr>
          <a:lstStyle/>
          <a:p>
            <a:r>
              <a:rPr kumimoji="1" lang="en-US" altLang="ja-JP" sz="2400" b="1" dirty="0" smtClean="0">
                <a:latin typeface="+mn-ea"/>
              </a:rPr>
              <a:t>(2)</a:t>
            </a:r>
            <a:r>
              <a:rPr lang="ja-JP" altLang="en-US" sz="2400" b="1" dirty="0" smtClean="0">
                <a:latin typeface="+mn-ea"/>
              </a:rPr>
              <a:t> 授業改善の</a:t>
            </a:r>
            <a:r>
              <a:rPr lang="en-US" altLang="ja-JP" sz="2400" b="1" dirty="0" smtClean="0">
                <a:latin typeface="+mn-ea"/>
              </a:rPr>
              <a:t>Check Point</a:t>
            </a:r>
            <a:r>
              <a:rPr lang="ja-JP" altLang="en-US" sz="2400" b="1" dirty="0" smtClean="0">
                <a:latin typeface="+mn-ea"/>
              </a:rPr>
              <a:t>①</a:t>
            </a:r>
            <a:endParaRPr lang="en-US" altLang="ja-JP" sz="2400" b="1" dirty="0" smtClean="0">
              <a:latin typeface="+mn-ea"/>
            </a:endParaRPr>
          </a:p>
          <a:p>
            <a:r>
              <a:rPr lang="ja-JP" altLang="en-US" sz="2400" dirty="0" smtClean="0">
                <a:latin typeface="+mn-ea"/>
              </a:rPr>
              <a:t>　・生徒は授業者の意図どおりにエキスパート資料を読み取ったのか</a:t>
            </a:r>
            <a:endParaRPr lang="en-US" altLang="ja-JP" sz="2400" dirty="0" smtClean="0">
              <a:latin typeface="+mn-ea"/>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820280" y="2130022"/>
            <a:ext cx="10325100" cy="1569660"/>
          </a:xfrm>
          <a:prstGeom prst="rect">
            <a:avLst/>
          </a:prstGeom>
          <a:noFill/>
        </p:spPr>
        <p:txBody>
          <a:bodyPr wrap="square" rtlCol="0">
            <a:spAutoFit/>
          </a:bodyPr>
          <a:lstStyle/>
          <a:p>
            <a:r>
              <a:rPr kumimoji="1" lang="en-US" altLang="ja-JP" sz="2400" b="1" dirty="0" smtClean="0">
                <a:latin typeface="+mn-ea"/>
              </a:rPr>
              <a:t>【</a:t>
            </a:r>
            <a:r>
              <a:rPr kumimoji="1" lang="ja-JP" altLang="en-US" sz="2400" b="1" dirty="0" smtClean="0">
                <a:latin typeface="+mn-ea"/>
              </a:rPr>
              <a:t>授業者が用意したエキスパート資料</a:t>
            </a:r>
            <a:r>
              <a:rPr kumimoji="1" lang="en-US" altLang="ja-JP" sz="2400" b="1" dirty="0" smtClean="0">
                <a:latin typeface="+mn-ea"/>
              </a:rPr>
              <a:t>A</a:t>
            </a:r>
            <a:r>
              <a:rPr kumimoji="1" lang="ja-JP" altLang="en-US" sz="2400" b="1" dirty="0" smtClean="0">
                <a:latin typeface="+mn-ea"/>
              </a:rPr>
              <a:t>～</a:t>
            </a:r>
            <a:r>
              <a:rPr kumimoji="1" lang="en-US" altLang="ja-JP" sz="2400" b="1" dirty="0" smtClean="0">
                <a:latin typeface="+mn-ea"/>
              </a:rPr>
              <a:t>C</a:t>
            </a:r>
            <a:r>
              <a:rPr kumimoji="1" lang="ja-JP" altLang="en-US" sz="2400" b="1" dirty="0" smtClean="0">
                <a:latin typeface="+mn-ea"/>
              </a:rPr>
              <a:t>と、読み取ってほしい内容</a:t>
            </a:r>
            <a:r>
              <a:rPr kumimoji="1" lang="en-US" altLang="ja-JP" sz="2400" b="1" dirty="0" smtClean="0">
                <a:latin typeface="+mn-ea"/>
              </a:rPr>
              <a:t>】</a:t>
            </a:r>
          </a:p>
          <a:p>
            <a:r>
              <a:rPr kumimoji="1" lang="ja-JP" altLang="en-US" sz="2400" dirty="0" smtClean="0">
                <a:latin typeface="+mn-ea"/>
              </a:rPr>
              <a:t>○エキスパート資料</a:t>
            </a:r>
            <a:r>
              <a:rPr kumimoji="1" lang="en-US" altLang="ja-JP" sz="2400" dirty="0" smtClean="0">
                <a:latin typeface="+mn-ea"/>
              </a:rPr>
              <a:t>A</a:t>
            </a:r>
            <a:r>
              <a:rPr kumimoji="1" lang="ja-JP" altLang="en-US" sz="2400" dirty="0" smtClean="0">
                <a:latin typeface="+mn-ea"/>
              </a:rPr>
              <a:t>「女性の政治参加」がわかる資料</a:t>
            </a:r>
            <a:endParaRPr kumimoji="1" lang="en-US" altLang="ja-JP" sz="2400" dirty="0" smtClean="0">
              <a:latin typeface="+mn-ea"/>
            </a:endParaRPr>
          </a:p>
          <a:p>
            <a:r>
              <a:rPr kumimoji="1" lang="ja-JP" altLang="en-US" sz="2400" dirty="0" smtClean="0">
                <a:latin typeface="+mn-ea"/>
              </a:rPr>
              <a:t>○エキスパート資料</a:t>
            </a:r>
            <a:r>
              <a:rPr kumimoji="1" lang="en-US" altLang="ja-JP" sz="2400" dirty="0" smtClean="0">
                <a:latin typeface="+mn-ea"/>
              </a:rPr>
              <a:t>B</a:t>
            </a:r>
            <a:r>
              <a:rPr kumimoji="1" lang="ja-JP" altLang="en-US" sz="2400" dirty="0" smtClean="0">
                <a:latin typeface="+mn-ea"/>
              </a:rPr>
              <a:t>「男性の求める女性のイメージ」がわかる資料</a:t>
            </a:r>
            <a:endParaRPr kumimoji="1" lang="en-US" altLang="ja-JP" sz="2400" dirty="0" smtClean="0">
              <a:latin typeface="+mn-ea"/>
            </a:endParaRPr>
          </a:p>
          <a:p>
            <a:r>
              <a:rPr kumimoji="1" lang="ja-JP" altLang="en-US" sz="2400" dirty="0" smtClean="0">
                <a:latin typeface="+mn-ea"/>
              </a:rPr>
              <a:t>○エキスパート資料</a:t>
            </a:r>
            <a:r>
              <a:rPr kumimoji="1" lang="en-US" altLang="ja-JP" sz="2400" dirty="0" smtClean="0">
                <a:latin typeface="+mn-ea"/>
              </a:rPr>
              <a:t>C</a:t>
            </a:r>
            <a:r>
              <a:rPr kumimoji="1" lang="ja-JP" altLang="en-US" sz="2400" dirty="0" smtClean="0">
                <a:latin typeface="+mn-ea"/>
              </a:rPr>
              <a:t>「女性の社会進出と実態」がわかる資料</a:t>
            </a:r>
            <a:endParaRPr kumimoji="1" lang="en-US" altLang="ja-JP" sz="2400" dirty="0">
              <a:latin typeface="+mn-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1820280" y="3926698"/>
            <a:ext cx="10168410" cy="461665"/>
          </a:xfrm>
          <a:prstGeom prst="rect">
            <a:avLst/>
          </a:prstGeom>
          <a:noFill/>
        </p:spPr>
        <p:txBody>
          <a:bodyPr wrap="square" rtlCol="0">
            <a:spAutoFit/>
          </a:bodyPr>
          <a:lstStyle/>
          <a:p>
            <a:r>
              <a:rPr kumimoji="1" lang="ja-JP" altLang="en-US" sz="2400" b="1" dirty="0" smtClean="0">
                <a:latin typeface="+mn-ea"/>
              </a:rPr>
              <a:t>●生徒はどのように表現するだろうか？</a:t>
            </a:r>
            <a:endParaRPr lang="en-US" altLang="ja-JP" sz="2400" dirty="0" smtClean="0">
              <a:latin typeface="+mn-ea"/>
            </a:endParaRPr>
          </a:p>
        </p:txBody>
      </p:sp>
      <p:sp>
        <p:nvSpPr>
          <p:cNvPr id="11" name="角丸四角形吹き出し 10"/>
          <p:cNvSpPr/>
          <p:nvPr/>
        </p:nvSpPr>
        <p:spPr>
          <a:xfrm>
            <a:off x="3143250" y="4604519"/>
            <a:ext cx="5753100" cy="734095"/>
          </a:xfrm>
          <a:prstGeom prst="wedgeRoundRectCallout">
            <a:avLst>
              <a:gd name="adj1" fmla="val -60822"/>
              <a:gd name="adj2" fmla="val -58220"/>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rPr>
              <a:t>資料の読み取りと生徒の表現を想定　</a:t>
            </a:r>
            <a:r>
              <a:rPr kumimoji="1" lang="en-US" altLang="ja-JP" b="1" dirty="0" smtClean="0">
                <a:solidFill>
                  <a:srgbClr val="FFFF00"/>
                </a:solidFill>
              </a:rPr>
              <a:t>10</a:t>
            </a:r>
            <a:r>
              <a:rPr kumimoji="1" lang="ja-JP" altLang="en-US" b="1" dirty="0" smtClean="0">
                <a:solidFill>
                  <a:srgbClr val="FFFF00"/>
                </a:solidFill>
              </a:rPr>
              <a:t>分</a:t>
            </a:r>
            <a:endParaRPr kumimoji="1" lang="ja-JP" altLang="en-US" b="1" dirty="0">
              <a:solidFill>
                <a:srgbClr val="FFFF00"/>
              </a:solidFill>
            </a:endParaRPr>
          </a:p>
        </p:txBody>
      </p:sp>
      <p:sp>
        <p:nvSpPr>
          <p:cNvPr id="12" name="円/楕円 11"/>
          <p:cNvSpPr/>
          <p:nvPr/>
        </p:nvSpPr>
        <p:spPr>
          <a:xfrm>
            <a:off x="9982200" y="4971567"/>
            <a:ext cx="1830044" cy="173355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j-ea"/>
                <a:ea typeface="+mj-ea"/>
              </a:rPr>
              <a:t>ここで</a:t>
            </a:r>
            <a:endParaRPr kumimoji="1" lang="en-US" altLang="ja-JP" sz="2000" b="1" dirty="0" smtClean="0">
              <a:latin typeface="+mj-ea"/>
              <a:ea typeface="+mj-ea"/>
            </a:endParaRPr>
          </a:p>
          <a:p>
            <a:pPr algn="ctr"/>
            <a:r>
              <a:rPr kumimoji="1" lang="en-US" altLang="ja-JP" sz="2000" b="1" dirty="0" smtClean="0">
                <a:latin typeface="+mj-ea"/>
                <a:ea typeface="+mj-ea"/>
              </a:rPr>
              <a:t>10</a:t>
            </a:r>
            <a:r>
              <a:rPr kumimoji="1" lang="ja-JP" altLang="en-US" sz="2000" b="1" dirty="0" smtClean="0">
                <a:latin typeface="+mj-ea"/>
                <a:ea typeface="+mj-ea"/>
              </a:rPr>
              <a:t>分間</a:t>
            </a:r>
            <a:endParaRPr kumimoji="1" lang="en-US" altLang="ja-JP" sz="2000" b="1" dirty="0" smtClean="0">
              <a:latin typeface="+mj-ea"/>
              <a:ea typeface="+mj-ea"/>
            </a:endParaRPr>
          </a:p>
          <a:p>
            <a:pPr algn="ctr"/>
            <a:r>
              <a:rPr kumimoji="1" lang="ja-JP" altLang="en-US" sz="2000" b="1" dirty="0" smtClean="0">
                <a:latin typeface="+mj-ea"/>
                <a:ea typeface="+mj-ea"/>
              </a:rPr>
              <a:t>動画を</a:t>
            </a:r>
            <a:endParaRPr lang="en-US" altLang="ja-JP" sz="2000" b="1" dirty="0">
              <a:latin typeface="+mj-ea"/>
              <a:ea typeface="+mj-ea"/>
            </a:endParaRPr>
          </a:p>
          <a:p>
            <a:pPr algn="ctr"/>
            <a:r>
              <a:rPr kumimoji="1" lang="ja-JP" altLang="en-US" sz="2000" b="1" dirty="0" smtClean="0">
                <a:latin typeface="+mj-ea"/>
                <a:ea typeface="+mj-ea"/>
              </a:rPr>
              <a:t>ｓｔｏｐ</a:t>
            </a:r>
            <a:endParaRPr kumimoji="1" lang="ja-JP" altLang="en-US" sz="2000" b="1" dirty="0">
              <a:latin typeface="+mj-ea"/>
              <a:ea typeface="+mj-ea"/>
            </a:endParaRPr>
          </a:p>
        </p:txBody>
      </p:sp>
    </p:spTree>
    <p:extLst>
      <p:ext uri="{BB962C8B-B14F-4D97-AF65-F5344CB8AC3E}">
        <p14:creationId xmlns:p14="http://schemas.microsoft.com/office/powerpoint/2010/main" val="2192195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2011227" y="1255361"/>
            <a:ext cx="10168410" cy="830997"/>
          </a:xfrm>
          <a:prstGeom prst="rect">
            <a:avLst/>
          </a:prstGeom>
          <a:noFill/>
        </p:spPr>
        <p:txBody>
          <a:bodyPr wrap="square" rtlCol="0">
            <a:spAutoFit/>
          </a:bodyPr>
          <a:lstStyle/>
          <a:p>
            <a:r>
              <a:rPr kumimoji="1" lang="en-US" altLang="ja-JP" sz="2400" b="1" dirty="0" smtClean="0">
                <a:latin typeface="+mn-ea"/>
              </a:rPr>
              <a:t>(2)</a:t>
            </a:r>
            <a:r>
              <a:rPr lang="ja-JP" altLang="en-US" sz="2400" b="1" dirty="0" smtClean="0">
                <a:latin typeface="+mn-ea"/>
              </a:rPr>
              <a:t> 授業改善の</a:t>
            </a:r>
            <a:r>
              <a:rPr lang="en-US" altLang="ja-JP" sz="2400" b="1" dirty="0" smtClean="0">
                <a:latin typeface="+mn-ea"/>
              </a:rPr>
              <a:t>Check Point</a:t>
            </a:r>
            <a:r>
              <a:rPr lang="ja-JP" altLang="en-US" sz="2400" b="1" dirty="0" smtClean="0">
                <a:latin typeface="+mn-ea"/>
              </a:rPr>
              <a:t>①</a:t>
            </a:r>
            <a:endParaRPr lang="en-US" altLang="ja-JP" sz="2400" b="1" dirty="0" smtClean="0">
              <a:latin typeface="+mn-ea"/>
            </a:endParaRPr>
          </a:p>
          <a:p>
            <a:r>
              <a:rPr lang="ja-JP" altLang="en-US" sz="2400" dirty="0" smtClean="0">
                <a:latin typeface="+mn-ea"/>
              </a:rPr>
              <a:t>　・生徒は授業者の意図どおりにエキスパート資料を読み取ったのか</a:t>
            </a:r>
            <a:endParaRPr lang="en-US" altLang="ja-JP" sz="2400" dirty="0" smtClean="0">
              <a:latin typeface="+mn-ea"/>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6224340" y="106211"/>
            <a:ext cx="5955297" cy="954107"/>
          </a:xfrm>
          <a:prstGeom prst="rect">
            <a:avLst/>
          </a:prstGeom>
          <a:solidFill>
            <a:schemeClr val="bg1"/>
          </a:solidFill>
          <a:ln>
            <a:solidFill>
              <a:schemeClr val="accent1">
                <a:shade val="50000"/>
              </a:schemeClr>
            </a:solidFill>
          </a:ln>
        </p:spPr>
        <p:txBody>
          <a:bodyPr wrap="square" rtlCol="0">
            <a:spAutoFit/>
          </a:bodyPr>
          <a:lstStyle/>
          <a:p>
            <a:r>
              <a:rPr kumimoji="1" lang="en-US" altLang="ja-JP" sz="1400" b="1" dirty="0" smtClean="0">
                <a:latin typeface="+mn-ea"/>
              </a:rPr>
              <a:t>【</a:t>
            </a:r>
            <a:r>
              <a:rPr kumimoji="1" lang="ja-JP" altLang="en-US" sz="1400" b="1" dirty="0" smtClean="0">
                <a:latin typeface="+mn-ea"/>
              </a:rPr>
              <a:t>授業者が用意したエキスパート資料</a:t>
            </a:r>
            <a:r>
              <a:rPr kumimoji="1" lang="en-US" altLang="ja-JP" sz="1400" b="1" dirty="0" smtClean="0">
                <a:latin typeface="+mn-ea"/>
              </a:rPr>
              <a:t>A</a:t>
            </a:r>
            <a:r>
              <a:rPr kumimoji="1" lang="ja-JP" altLang="en-US" sz="1400" b="1" dirty="0" smtClean="0">
                <a:latin typeface="+mn-ea"/>
              </a:rPr>
              <a:t>～</a:t>
            </a:r>
            <a:r>
              <a:rPr kumimoji="1" lang="en-US" altLang="ja-JP" sz="1400" b="1" dirty="0" smtClean="0">
                <a:latin typeface="+mn-ea"/>
              </a:rPr>
              <a:t>C</a:t>
            </a:r>
            <a:r>
              <a:rPr kumimoji="1" lang="ja-JP" altLang="en-US" sz="1400" b="1" dirty="0" smtClean="0">
                <a:latin typeface="+mn-ea"/>
              </a:rPr>
              <a:t>と、読み取ってほしい内容</a:t>
            </a:r>
            <a:r>
              <a:rPr kumimoji="1" lang="en-US" altLang="ja-JP" sz="1400" b="1" dirty="0" smtClean="0">
                <a:latin typeface="+mn-ea"/>
              </a:rPr>
              <a:t>】</a:t>
            </a:r>
          </a:p>
          <a:p>
            <a:r>
              <a:rPr kumimoji="1" lang="ja-JP" altLang="en-US" sz="1400" dirty="0" smtClean="0">
                <a:latin typeface="+mn-ea"/>
              </a:rPr>
              <a:t>○エキスパート資料</a:t>
            </a:r>
            <a:r>
              <a:rPr kumimoji="1" lang="en-US" altLang="ja-JP" sz="1400" dirty="0" smtClean="0">
                <a:latin typeface="+mn-ea"/>
              </a:rPr>
              <a:t>A</a:t>
            </a:r>
            <a:r>
              <a:rPr kumimoji="1" lang="ja-JP" altLang="en-US" sz="1400" dirty="0" smtClean="0">
                <a:latin typeface="+mn-ea"/>
              </a:rPr>
              <a:t>「女性の政治参加」がわかる資料</a:t>
            </a:r>
            <a:endParaRPr kumimoji="1" lang="en-US" altLang="ja-JP" sz="1400" dirty="0" smtClean="0">
              <a:latin typeface="+mn-ea"/>
            </a:endParaRPr>
          </a:p>
          <a:p>
            <a:r>
              <a:rPr kumimoji="1" lang="ja-JP" altLang="en-US" sz="1400" dirty="0" smtClean="0">
                <a:latin typeface="+mn-ea"/>
              </a:rPr>
              <a:t>○エキスパート資料</a:t>
            </a:r>
            <a:r>
              <a:rPr kumimoji="1" lang="en-US" altLang="ja-JP" sz="1400" dirty="0" smtClean="0">
                <a:latin typeface="+mn-ea"/>
              </a:rPr>
              <a:t>B</a:t>
            </a:r>
            <a:r>
              <a:rPr kumimoji="1" lang="ja-JP" altLang="en-US" sz="1400" dirty="0" smtClean="0">
                <a:latin typeface="+mn-ea"/>
              </a:rPr>
              <a:t>「男性の求める女性のイメージ」がわかる資料</a:t>
            </a:r>
            <a:endParaRPr kumimoji="1" lang="en-US" altLang="ja-JP" sz="1400" dirty="0" smtClean="0">
              <a:latin typeface="+mn-ea"/>
            </a:endParaRPr>
          </a:p>
          <a:p>
            <a:r>
              <a:rPr kumimoji="1" lang="ja-JP" altLang="en-US" sz="1400" dirty="0" smtClean="0">
                <a:latin typeface="+mn-ea"/>
              </a:rPr>
              <a:t>○エキスパート資料</a:t>
            </a:r>
            <a:r>
              <a:rPr kumimoji="1" lang="en-US" altLang="ja-JP" sz="1400" dirty="0" smtClean="0">
                <a:latin typeface="+mn-ea"/>
              </a:rPr>
              <a:t>C</a:t>
            </a:r>
            <a:r>
              <a:rPr kumimoji="1" lang="ja-JP" altLang="en-US" sz="1400" dirty="0" smtClean="0">
                <a:latin typeface="+mn-ea"/>
              </a:rPr>
              <a:t>「女性の社会進出と実態」がわかる資料</a:t>
            </a:r>
            <a:endParaRPr kumimoji="1" lang="en-US" altLang="ja-JP" sz="1400" dirty="0">
              <a:latin typeface="+mn-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2023590" y="2014778"/>
            <a:ext cx="10168410" cy="461665"/>
          </a:xfrm>
          <a:prstGeom prst="rect">
            <a:avLst/>
          </a:prstGeom>
          <a:noFill/>
        </p:spPr>
        <p:txBody>
          <a:bodyPr wrap="square" rtlCol="0">
            <a:spAutoFit/>
          </a:bodyPr>
          <a:lstStyle/>
          <a:p>
            <a:r>
              <a:rPr kumimoji="1" lang="ja-JP" altLang="en-US" sz="2400" b="1" dirty="0" smtClean="0">
                <a:latin typeface="+mn-ea"/>
              </a:rPr>
              <a:t>●生徒の表現</a:t>
            </a:r>
            <a:endParaRPr lang="en-US" altLang="ja-JP" sz="2400" dirty="0" smtClean="0">
              <a:latin typeface="+mn-ea"/>
            </a:endParaRPr>
          </a:p>
        </p:txBody>
      </p:sp>
      <p:graphicFrame>
        <p:nvGraphicFramePr>
          <p:cNvPr id="7" name="表 6"/>
          <p:cNvGraphicFramePr>
            <a:graphicFrameLocks noGrp="1"/>
          </p:cNvGraphicFramePr>
          <p:nvPr>
            <p:extLst>
              <p:ext uri="{D42A27DB-BD31-4B8C-83A1-F6EECF244321}">
                <p14:modId xmlns:p14="http://schemas.microsoft.com/office/powerpoint/2010/main" val="1743105815"/>
              </p:ext>
            </p:extLst>
          </p:nvPr>
        </p:nvGraphicFramePr>
        <p:xfrm>
          <a:off x="454175" y="2476443"/>
          <a:ext cx="11565056" cy="3862824"/>
        </p:xfrm>
        <a:graphic>
          <a:graphicData uri="http://schemas.openxmlformats.org/drawingml/2006/table">
            <a:tbl>
              <a:tblPr>
                <a:tableStyleId>{69CF1AB2-1976-4502-BF36-3FF5EA218861}</a:tableStyleId>
              </a:tblPr>
              <a:tblGrid>
                <a:gridCol w="3733905">
                  <a:extLst>
                    <a:ext uri="{9D8B030D-6E8A-4147-A177-3AD203B41FA5}">
                      <a16:colId xmlns:a16="http://schemas.microsoft.com/office/drawing/2014/main" val="20000"/>
                    </a:ext>
                  </a:extLst>
                </a:gridCol>
                <a:gridCol w="3664715">
                  <a:extLst>
                    <a:ext uri="{9D8B030D-6E8A-4147-A177-3AD203B41FA5}">
                      <a16:colId xmlns:a16="http://schemas.microsoft.com/office/drawing/2014/main" val="20001"/>
                    </a:ext>
                  </a:extLst>
                </a:gridCol>
                <a:gridCol w="4166436">
                  <a:extLst>
                    <a:ext uri="{9D8B030D-6E8A-4147-A177-3AD203B41FA5}">
                      <a16:colId xmlns:a16="http://schemas.microsoft.com/office/drawing/2014/main" val="20002"/>
                    </a:ext>
                  </a:extLst>
                </a:gridCol>
              </a:tblGrid>
              <a:tr h="150386">
                <a:tc>
                  <a:txBody>
                    <a:bodyPr/>
                    <a:lstStyle/>
                    <a:p>
                      <a:pPr algn="ctr" fontAlgn="t"/>
                      <a:r>
                        <a:rPr lang="ja-JP" altLang="en-US" sz="1800" u="none" strike="noStrike" dirty="0" smtClean="0">
                          <a:effectLst/>
                          <a:latin typeface="+mj-ea"/>
                          <a:ea typeface="+mj-ea"/>
                        </a:rPr>
                        <a:t>エキスパート資料</a:t>
                      </a:r>
                      <a:r>
                        <a:rPr lang="en-US" altLang="ja-JP" sz="1800" u="none" strike="noStrike" dirty="0" smtClean="0">
                          <a:effectLst/>
                          <a:latin typeface="+mj-ea"/>
                          <a:ea typeface="+mj-ea"/>
                        </a:rPr>
                        <a:t>A</a:t>
                      </a:r>
                      <a:endParaRPr lang="ja-JP" altLang="en-US" sz="1800" b="0" i="0" u="none" strike="noStrike" dirty="0">
                        <a:solidFill>
                          <a:srgbClr val="000000"/>
                        </a:solidFill>
                        <a:effectLst/>
                        <a:latin typeface="+mj-ea"/>
                        <a:ea typeface="+mj-ea"/>
                      </a:endParaRPr>
                    </a:p>
                  </a:txBody>
                  <a:tcPr marL="3724" marR="3724" marT="3724" marB="0">
                    <a:solidFill>
                      <a:schemeClr val="accent2">
                        <a:lumMod val="40000"/>
                        <a:lumOff val="60000"/>
                      </a:schemeClr>
                    </a:solidFill>
                  </a:tcPr>
                </a:tc>
                <a:tc>
                  <a:txBody>
                    <a:bodyPr/>
                    <a:lstStyle/>
                    <a:p>
                      <a:pPr marL="0" marR="0" lvl="0" indent="0" algn="ctr"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latin typeface="+mj-ea"/>
                          <a:ea typeface="+mj-ea"/>
                        </a:rPr>
                        <a:t>エキスパート資料Ｂ</a:t>
                      </a:r>
                      <a:endParaRPr lang="ja-JP" altLang="en-US" sz="1800" b="0" i="0" u="none" strike="noStrike" dirty="0">
                        <a:solidFill>
                          <a:srgbClr val="000000"/>
                        </a:solidFill>
                        <a:effectLst/>
                        <a:latin typeface="+mj-ea"/>
                        <a:ea typeface="+mj-ea"/>
                      </a:endParaRPr>
                    </a:p>
                  </a:txBody>
                  <a:tcPr marL="3724" marR="3724" marT="3724" marB="0">
                    <a:solidFill>
                      <a:schemeClr val="accent2">
                        <a:lumMod val="40000"/>
                        <a:lumOff val="60000"/>
                      </a:schemeClr>
                    </a:solidFill>
                  </a:tcPr>
                </a:tc>
                <a:tc>
                  <a:txBody>
                    <a:bodyPr/>
                    <a:lstStyle/>
                    <a:p>
                      <a:pPr algn="ctr" fontAlgn="t"/>
                      <a:r>
                        <a:rPr lang="ja-JP" altLang="en-US" sz="1800" u="none" strike="noStrike" dirty="0" smtClean="0">
                          <a:effectLst/>
                          <a:latin typeface="+mj-ea"/>
                          <a:ea typeface="+mj-ea"/>
                        </a:rPr>
                        <a:t>エキスパート資料</a:t>
                      </a:r>
                      <a:r>
                        <a:rPr lang="en-US" altLang="ja-JP" sz="1800" u="none" strike="noStrike" dirty="0" smtClean="0">
                          <a:effectLst/>
                          <a:latin typeface="+mj-ea"/>
                          <a:ea typeface="+mj-ea"/>
                        </a:rPr>
                        <a:t>C</a:t>
                      </a:r>
                      <a:endParaRPr lang="ja-JP" altLang="en-US" sz="1800" b="0" i="0" u="none" strike="noStrike" dirty="0">
                        <a:solidFill>
                          <a:srgbClr val="000000"/>
                        </a:solidFill>
                        <a:effectLst/>
                        <a:latin typeface="+mj-ea"/>
                        <a:ea typeface="+mj-ea"/>
                      </a:endParaRPr>
                    </a:p>
                  </a:txBody>
                  <a:tcPr marL="3724" marR="3724" marT="3724" marB="0">
                    <a:solidFill>
                      <a:schemeClr val="accent2">
                        <a:lumMod val="40000"/>
                        <a:lumOff val="60000"/>
                      </a:schemeClr>
                    </a:solidFill>
                  </a:tcPr>
                </a:tc>
                <a:extLst>
                  <a:ext uri="{0D108BD9-81ED-4DB2-BD59-A6C34878D82A}">
                    <a16:rowId xmlns:a16="http://schemas.microsoft.com/office/drawing/2014/main" val="10000"/>
                  </a:ext>
                </a:extLst>
              </a:tr>
              <a:tr h="515655">
                <a:tc>
                  <a:txBody>
                    <a:bodyPr/>
                    <a:lstStyle/>
                    <a:p>
                      <a:pPr algn="l" fontAlgn="t"/>
                      <a:r>
                        <a:rPr lang="ja-JP" altLang="en-US" sz="1800" u="none" strike="noStrike" dirty="0" smtClean="0">
                          <a:effectLst/>
                        </a:rPr>
                        <a:t>・女性</a:t>
                      </a:r>
                      <a:r>
                        <a:rPr lang="ja-JP" altLang="en-US" sz="1800" u="none" strike="noStrike" dirty="0">
                          <a:effectLst/>
                        </a:rPr>
                        <a:t>の職業問題、解決はして</a:t>
                      </a:r>
                      <a:r>
                        <a:rPr lang="ja-JP" altLang="en-US" sz="1800" u="none" strike="noStrike" dirty="0" smtClean="0">
                          <a:effectLst/>
                        </a:rPr>
                        <a:t>いな</a:t>
                      </a:r>
                      <a:endParaRPr lang="en-US" altLang="ja-JP" sz="1800" u="none" strike="noStrike" dirty="0" smtClean="0">
                        <a:effectLst/>
                      </a:endParaRPr>
                    </a:p>
                    <a:p>
                      <a:pPr algn="l" fontAlgn="t"/>
                      <a:r>
                        <a:rPr lang="ja-JP" altLang="en-US" sz="1800" u="none" strike="noStrike" dirty="0" smtClean="0">
                          <a:effectLst/>
                        </a:rPr>
                        <a:t>　いが</a:t>
                      </a:r>
                      <a:r>
                        <a:rPr lang="ja-JP" altLang="en-US" sz="1800" u="none" strike="noStrike" dirty="0">
                          <a:effectLst/>
                        </a:rPr>
                        <a:t>改善は</a:t>
                      </a:r>
                      <a:r>
                        <a:rPr lang="ja-JP" altLang="en-US" sz="1800" u="none" strike="noStrike" dirty="0" smtClean="0">
                          <a:effectLst/>
                        </a:rPr>
                        <a:t>された。</a:t>
                      </a:r>
                      <a:endParaRPr lang="ja-JP" altLang="en-US" sz="1800" b="0" i="0" u="none" strike="noStrike" dirty="0">
                        <a:solidFill>
                          <a:srgbClr val="000000"/>
                        </a:solidFill>
                        <a:effectLst/>
                        <a:latin typeface="+mj-ea"/>
                        <a:ea typeface="+mj-ea"/>
                      </a:endParaRPr>
                    </a:p>
                  </a:txBody>
                  <a:tcPr marL="3724" marR="3724" marT="3724" marB="0"/>
                </a:tc>
                <a:tc>
                  <a:txBody>
                    <a:bodyPr/>
                    <a:lstStyle/>
                    <a:p>
                      <a:pPr algn="l" fontAlgn="t"/>
                      <a:r>
                        <a:rPr lang="ja-JP" altLang="en-US" sz="1800" u="none" strike="noStrike" dirty="0" smtClean="0">
                          <a:effectLst/>
                        </a:rPr>
                        <a:t>・変えよう</a:t>
                      </a:r>
                      <a:r>
                        <a:rPr lang="ja-JP" altLang="en-US" sz="1800" u="none" strike="noStrike" dirty="0">
                          <a:effectLst/>
                        </a:rPr>
                        <a:t>としたがどうにも</a:t>
                      </a:r>
                      <a:r>
                        <a:rPr lang="ja-JP" altLang="en-US" sz="1800" u="none" strike="noStrike" dirty="0" smtClean="0">
                          <a:effectLst/>
                        </a:rPr>
                        <a:t>なら</a:t>
                      </a:r>
                      <a:endParaRPr lang="en-US" altLang="ja-JP" sz="1800" u="none" strike="noStrike" dirty="0" smtClean="0">
                        <a:effectLst/>
                      </a:endParaRPr>
                    </a:p>
                    <a:p>
                      <a:pPr algn="l" fontAlgn="t"/>
                      <a:r>
                        <a:rPr lang="ja-JP" altLang="en-US" sz="1800" u="none" strike="noStrike" dirty="0" smtClean="0">
                          <a:effectLst/>
                        </a:rPr>
                        <a:t>　なかった。</a:t>
                      </a:r>
                      <a:endParaRPr lang="ja-JP" altLang="en-US" sz="1800" b="0" i="0" u="none" strike="noStrike" dirty="0">
                        <a:solidFill>
                          <a:srgbClr val="000000"/>
                        </a:solidFill>
                        <a:effectLst/>
                        <a:latin typeface="+mj-ea"/>
                        <a:ea typeface="+mj-ea"/>
                      </a:endParaRPr>
                    </a:p>
                  </a:txBody>
                  <a:tcPr marL="3724" marR="3724" marT="3724" marB="0"/>
                </a:tc>
                <a:tc>
                  <a:txBody>
                    <a:bodyPr/>
                    <a:lstStyle/>
                    <a:p>
                      <a:pPr algn="l" fontAlgn="t"/>
                      <a:r>
                        <a:rPr lang="ja-JP" altLang="en-US" sz="1800" u="none" strike="noStrike" dirty="0" smtClean="0">
                          <a:effectLst/>
                        </a:rPr>
                        <a:t>・一部</a:t>
                      </a:r>
                      <a:r>
                        <a:rPr lang="ja-JP" altLang="en-US" sz="1800" u="none" strike="noStrike" dirty="0">
                          <a:effectLst/>
                        </a:rPr>
                        <a:t>の女性は社会進出。国から若い</a:t>
                      </a:r>
                      <a:r>
                        <a:rPr lang="ja-JP" altLang="en-US" sz="1800" u="none" strike="noStrike" dirty="0" smtClean="0">
                          <a:effectLst/>
                        </a:rPr>
                        <a:t>女</a:t>
                      </a:r>
                      <a:endParaRPr lang="en-US" altLang="ja-JP" sz="1800" u="none" strike="noStrike" dirty="0" smtClean="0">
                        <a:effectLst/>
                      </a:endParaRPr>
                    </a:p>
                    <a:p>
                      <a:pPr algn="l" fontAlgn="t"/>
                      <a:r>
                        <a:rPr lang="ja-JP" altLang="en-US" sz="1800" u="none" strike="noStrike" dirty="0" smtClean="0">
                          <a:effectLst/>
                        </a:rPr>
                        <a:t>　性</a:t>
                      </a:r>
                      <a:r>
                        <a:rPr lang="ja-JP" altLang="en-US" sz="1800" u="none" strike="noStrike" dirty="0">
                          <a:effectLst/>
                        </a:rPr>
                        <a:t>が必要とされた</a:t>
                      </a:r>
                      <a:endParaRPr lang="ja-JP" altLang="en-US" sz="1800" b="0" i="0" u="none" strike="noStrike" dirty="0">
                        <a:solidFill>
                          <a:srgbClr val="000000"/>
                        </a:solidFill>
                        <a:effectLst/>
                        <a:latin typeface="+mj-ea"/>
                        <a:ea typeface="+mj-ea"/>
                      </a:endParaRPr>
                    </a:p>
                  </a:txBody>
                  <a:tcPr marL="3724" marR="3724" marT="3724" marB="0"/>
                </a:tc>
                <a:extLst>
                  <a:ext uri="{0D108BD9-81ED-4DB2-BD59-A6C34878D82A}">
                    <a16:rowId xmlns:a16="http://schemas.microsoft.com/office/drawing/2014/main" val="10001"/>
                  </a:ext>
                </a:extLst>
              </a:tr>
              <a:tr h="636907">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・女性の選挙権がほしいと主張した。</a:t>
                      </a:r>
                      <a:endParaRPr lang="ja-JP" altLang="en-US" sz="1800" b="0" i="0" u="none" strike="noStrike" dirty="0" smtClean="0">
                        <a:solidFill>
                          <a:srgbClr val="000000"/>
                        </a:solidFill>
                        <a:effectLst/>
                        <a:latin typeface="+mj-ea"/>
                        <a:ea typeface="+mj-ea"/>
                      </a:endParaRPr>
                    </a:p>
                  </a:txBody>
                  <a:tcPr marL="3724" marR="3724" marT="3724"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・男性が女性の政治参加を認めて</a:t>
                      </a:r>
                      <a:endParaRPr lang="en-US" altLang="ja-JP" sz="1800" u="none" strike="noStrike" dirty="0" smtClean="0">
                        <a:effectLst/>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　いない。</a:t>
                      </a:r>
                      <a:endParaRPr lang="ja-JP" altLang="en-US" dirty="0"/>
                    </a:p>
                  </a:txBody>
                  <a:tcPr marL="3724" marR="3724" marT="3724" marB="0"/>
                </a:tc>
                <a:tc>
                  <a:txBody>
                    <a:bodyPr/>
                    <a:lstStyle/>
                    <a:p>
                      <a:pPr algn="l" fontAlgn="t"/>
                      <a:r>
                        <a:rPr lang="ja-JP" altLang="en-US" sz="1800" u="none" strike="noStrike" dirty="0" smtClean="0">
                          <a:effectLst/>
                        </a:rPr>
                        <a:t>・大衆化前</a:t>
                      </a:r>
                      <a:r>
                        <a:rPr lang="ja-JP" altLang="en-US" sz="1800" u="none" strike="noStrike" dirty="0">
                          <a:effectLst/>
                        </a:rPr>
                        <a:t>は、母性的職業と主婦的</a:t>
                      </a:r>
                      <a:r>
                        <a:rPr lang="ja-JP" altLang="en-US" sz="1800" u="none" strike="noStrike" dirty="0" smtClean="0">
                          <a:effectLst/>
                        </a:rPr>
                        <a:t>職業　</a:t>
                      </a:r>
                      <a:endParaRPr lang="en-US" altLang="ja-JP" sz="1800" u="none" strike="noStrike" dirty="0" smtClean="0">
                        <a:effectLst/>
                      </a:endParaRPr>
                    </a:p>
                    <a:p>
                      <a:pPr algn="l" fontAlgn="t"/>
                      <a:r>
                        <a:rPr lang="ja-JP" altLang="en-US" sz="1800" u="none" strike="noStrike" dirty="0" smtClean="0">
                          <a:effectLst/>
                        </a:rPr>
                        <a:t>　が</a:t>
                      </a:r>
                      <a:r>
                        <a:rPr lang="ja-JP" altLang="en-US" sz="1800" u="none" strike="noStrike" dirty="0">
                          <a:effectLst/>
                        </a:rPr>
                        <a:t>メインで、大衆化後は主に</a:t>
                      </a:r>
                      <a:r>
                        <a:rPr lang="en-US" altLang="ja-JP" sz="1800" u="none" strike="noStrike" dirty="0">
                          <a:effectLst/>
                        </a:rPr>
                        <a:t>30</a:t>
                      </a:r>
                      <a:r>
                        <a:rPr lang="ja-JP" altLang="en-US" sz="1800" u="none" strike="noStrike" dirty="0">
                          <a:effectLst/>
                        </a:rPr>
                        <a:t>歳</a:t>
                      </a:r>
                      <a:r>
                        <a:rPr lang="ja-JP" altLang="en-US" sz="1800" u="none" strike="noStrike" dirty="0" smtClean="0">
                          <a:effectLst/>
                        </a:rPr>
                        <a:t>以下</a:t>
                      </a:r>
                      <a:endParaRPr lang="en-US" altLang="ja-JP" sz="1800" u="none" strike="noStrike" dirty="0" smtClean="0">
                        <a:effectLst/>
                      </a:endParaRPr>
                    </a:p>
                    <a:p>
                      <a:pPr algn="l" fontAlgn="t"/>
                      <a:r>
                        <a:rPr lang="ja-JP" altLang="en-US" sz="1800" u="none" strike="noStrike" dirty="0" smtClean="0">
                          <a:effectLst/>
                        </a:rPr>
                        <a:t>　で</a:t>
                      </a:r>
                      <a:r>
                        <a:rPr lang="ja-JP" altLang="en-US" sz="1800" u="none" strike="noStrike" dirty="0">
                          <a:effectLst/>
                        </a:rPr>
                        <a:t>未婚の女性がほとんど</a:t>
                      </a:r>
                      <a:endParaRPr lang="ja-JP" altLang="en-US" sz="1800" b="0" i="0" u="none" strike="noStrike" dirty="0">
                        <a:solidFill>
                          <a:srgbClr val="000000"/>
                        </a:solidFill>
                        <a:effectLst/>
                        <a:latin typeface="+mj-ea"/>
                        <a:ea typeface="+mj-ea"/>
                      </a:endParaRPr>
                    </a:p>
                  </a:txBody>
                  <a:tcPr marL="3724" marR="3724" marT="3724" marB="0"/>
                </a:tc>
                <a:extLst>
                  <a:ext uri="{0D108BD9-81ED-4DB2-BD59-A6C34878D82A}">
                    <a16:rowId xmlns:a16="http://schemas.microsoft.com/office/drawing/2014/main" val="10002"/>
                  </a:ext>
                </a:extLst>
              </a:tr>
              <a:tr h="298757">
                <a:tc>
                  <a:txBody>
                    <a:bodyPr/>
                    <a:lstStyle/>
                    <a:p>
                      <a:pPr algn="l" fontAlgn="t"/>
                      <a:r>
                        <a:rPr lang="ja-JP" altLang="en-US" sz="1800" u="none" strike="noStrike" dirty="0" smtClean="0">
                          <a:effectLst/>
                        </a:rPr>
                        <a:t>・男性</a:t>
                      </a:r>
                      <a:r>
                        <a:rPr lang="ja-JP" altLang="en-US" sz="1800" u="none" strike="noStrike" dirty="0">
                          <a:effectLst/>
                        </a:rPr>
                        <a:t>よりも女性の方が職業に</a:t>
                      </a:r>
                      <a:r>
                        <a:rPr lang="ja-JP" altLang="en-US" sz="1800" u="none" strike="noStrike" dirty="0" err="1">
                          <a:effectLst/>
                        </a:rPr>
                        <a:t>就</a:t>
                      </a:r>
                      <a:r>
                        <a:rPr lang="ja-JP" altLang="en-US" sz="1800" u="none" strike="noStrike" dirty="0" err="1" smtClean="0">
                          <a:effectLst/>
                        </a:rPr>
                        <a:t>い</a:t>
                      </a:r>
                      <a:endParaRPr lang="en-US" altLang="ja-JP" sz="1800" u="none" strike="noStrike" dirty="0" smtClean="0">
                        <a:effectLst/>
                      </a:endParaRPr>
                    </a:p>
                    <a:p>
                      <a:pPr algn="l" fontAlgn="t"/>
                      <a:r>
                        <a:rPr lang="ja-JP" altLang="en-US" sz="1800" u="none" strike="noStrike" dirty="0" smtClean="0">
                          <a:effectLst/>
                        </a:rPr>
                        <a:t>　て</a:t>
                      </a:r>
                      <a:r>
                        <a:rPr lang="ja-JP" altLang="en-US" sz="1800" u="none" strike="noStrike" dirty="0">
                          <a:effectLst/>
                        </a:rPr>
                        <a:t>いるが、皆では</a:t>
                      </a:r>
                      <a:r>
                        <a:rPr lang="ja-JP" altLang="en-US" sz="1800" u="none" strike="noStrike" dirty="0" smtClean="0">
                          <a:effectLst/>
                        </a:rPr>
                        <a:t>ない。</a:t>
                      </a:r>
                      <a:endParaRPr lang="ja-JP" altLang="en-US" sz="1800" b="0" i="0" u="none" strike="noStrike" dirty="0">
                        <a:solidFill>
                          <a:srgbClr val="000000"/>
                        </a:solidFill>
                        <a:effectLst/>
                        <a:latin typeface="+mj-ea"/>
                        <a:ea typeface="+mj-ea"/>
                      </a:endParaRPr>
                    </a:p>
                  </a:txBody>
                  <a:tcPr marL="3724" marR="3724" marT="3724" marB="0"/>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・男性の理想像、偏見。改善され</a:t>
                      </a:r>
                      <a:endParaRPr lang="en-US" altLang="ja-JP" sz="1800" u="none" strike="noStrike" dirty="0" smtClean="0">
                        <a:effectLst/>
                      </a:endParaRPr>
                    </a:p>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　</a:t>
                      </a:r>
                      <a:r>
                        <a:rPr lang="ja-JP" altLang="en-US" sz="1800" u="none" strike="noStrike" dirty="0" err="1" smtClean="0">
                          <a:effectLst/>
                        </a:rPr>
                        <a:t>て</a:t>
                      </a:r>
                      <a:r>
                        <a:rPr lang="ja-JP" altLang="en-US" sz="1800" u="none" strike="noStrike" dirty="0" smtClean="0">
                          <a:effectLst/>
                        </a:rPr>
                        <a:t>いない偏見。固定的な女性へ</a:t>
                      </a:r>
                      <a:endParaRPr lang="en-US" altLang="ja-JP" sz="1800" u="none" strike="noStrike" dirty="0" smtClean="0">
                        <a:effectLst/>
                      </a:endParaRPr>
                    </a:p>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　の見方。</a:t>
                      </a:r>
                      <a:endParaRPr lang="ja-JP" altLang="en-US" sz="1800" b="0" i="0" u="none" strike="noStrike" dirty="0" smtClean="0">
                        <a:solidFill>
                          <a:srgbClr val="000000"/>
                        </a:solidFill>
                        <a:effectLst/>
                        <a:latin typeface="+mj-ea"/>
                        <a:ea typeface="+mj-ea"/>
                      </a:endParaRPr>
                    </a:p>
                  </a:txBody>
                  <a:tcPr marL="3724" marR="3724" marT="3724" marB="0"/>
                </a:tc>
                <a:tc>
                  <a:txBody>
                    <a:bodyPr/>
                    <a:lstStyle/>
                    <a:p>
                      <a:pPr algn="l" fontAlgn="t"/>
                      <a:r>
                        <a:rPr lang="ja-JP" altLang="en-US" sz="1800" u="none" strike="noStrike" dirty="0" smtClean="0">
                          <a:effectLst/>
                        </a:rPr>
                        <a:t>・家事</a:t>
                      </a:r>
                      <a:r>
                        <a:rPr lang="ja-JP" altLang="en-US" sz="1800" u="none" strike="noStrike" dirty="0">
                          <a:effectLst/>
                        </a:rPr>
                        <a:t>や育児がメインだが、自由に</a:t>
                      </a:r>
                      <a:r>
                        <a:rPr lang="ja-JP" altLang="en-US" sz="1800" u="none" strike="noStrike" dirty="0" err="1">
                          <a:effectLst/>
                        </a:rPr>
                        <a:t>働</a:t>
                      </a:r>
                      <a:r>
                        <a:rPr lang="ja-JP" altLang="en-US" sz="1800" u="none" strike="noStrike" dirty="0" err="1" smtClean="0">
                          <a:effectLst/>
                        </a:rPr>
                        <a:t>い</a:t>
                      </a:r>
                      <a:endParaRPr lang="en-US" altLang="ja-JP" sz="1800" u="none" strike="noStrike" dirty="0" smtClean="0">
                        <a:effectLst/>
                      </a:endParaRPr>
                    </a:p>
                    <a:p>
                      <a:pPr algn="l" fontAlgn="t"/>
                      <a:r>
                        <a:rPr lang="ja-JP" altLang="en-US" sz="1800" u="none" strike="noStrike" dirty="0" smtClean="0">
                          <a:effectLst/>
                        </a:rPr>
                        <a:t>　</a:t>
                      </a:r>
                      <a:r>
                        <a:rPr lang="ja-JP" altLang="en-US" sz="1800" u="none" strike="noStrike" dirty="0" err="1" smtClean="0">
                          <a:effectLst/>
                        </a:rPr>
                        <a:t>て</a:t>
                      </a:r>
                      <a:r>
                        <a:rPr lang="ja-JP" altLang="en-US" sz="1800" u="none" strike="noStrike" dirty="0">
                          <a:effectLst/>
                        </a:rPr>
                        <a:t>いる人が増えた。力仕事が</a:t>
                      </a:r>
                      <a:r>
                        <a:rPr lang="ja-JP" altLang="en-US" sz="1800" u="none" strike="noStrike" dirty="0" smtClean="0">
                          <a:effectLst/>
                        </a:rPr>
                        <a:t>あまりな</a:t>
                      </a:r>
                      <a:endParaRPr lang="en-US" altLang="ja-JP" sz="1800" u="none" strike="noStrike" dirty="0" smtClean="0">
                        <a:effectLst/>
                      </a:endParaRPr>
                    </a:p>
                    <a:p>
                      <a:pPr algn="l" fontAlgn="t"/>
                      <a:r>
                        <a:rPr lang="ja-JP" altLang="en-US" sz="1800" u="none" strike="noStrike" dirty="0" smtClean="0">
                          <a:effectLst/>
                        </a:rPr>
                        <a:t>　い</a:t>
                      </a:r>
                      <a:r>
                        <a:rPr lang="ja-JP" altLang="en-US" sz="1800" u="none" strike="noStrike" dirty="0">
                          <a:effectLst/>
                        </a:rPr>
                        <a:t>。</a:t>
                      </a:r>
                      <a:endParaRPr lang="ja-JP" altLang="en-US" sz="1800" b="0" i="0" u="none" strike="noStrike" dirty="0">
                        <a:solidFill>
                          <a:srgbClr val="000000"/>
                        </a:solidFill>
                        <a:effectLst/>
                        <a:latin typeface="+mj-ea"/>
                        <a:ea typeface="+mj-ea"/>
                      </a:endParaRPr>
                    </a:p>
                  </a:txBody>
                  <a:tcPr marL="3724" marR="3724" marT="3724" marB="0"/>
                </a:tc>
                <a:extLst>
                  <a:ext uri="{0D108BD9-81ED-4DB2-BD59-A6C34878D82A}">
                    <a16:rowId xmlns:a16="http://schemas.microsoft.com/office/drawing/2014/main" val="10003"/>
                  </a:ext>
                </a:extLst>
              </a:tr>
              <a:tr h="298757">
                <a:tc>
                  <a:txBody>
                    <a:bodyPr/>
                    <a:lstStyle/>
                    <a:p>
                      <a:pPr algn="l" fontAlgn="t"/>
                      <a:r>
                        <a:rPr lang="ja-JP" altLang="en-US" sz="1800" u="none" strike="noStrike" dirty="0" smtClean="0">
                          <a:effectLst/>
                        </a:rPr>
                        <a:t>・社会</a:t>
                      </a:r>
                      <a:r>
                        <a:rPr lang="ja-JP" altLang="en-US" sz="1800" u="none" strike="noStrike" dirty="0">
                          <a:effectLst/>
                        </a:rPr>
                        <a:t>に関わることができるよう</a:t>
                      </a:r>
                      <a:r>
                        <a:rPr lang="ja-JP" altLang="en-US" sz="1800" u="none" strike="noStrike" dirty="0" smtClean="0">
                          <a:effectLst/>
                        </a:rPr>
                        <a:t>に</a:t>
                      </a:r>
                      <a:endParaRPr lang="en-US" altLang="ja-JP" sz="1800" u="none" strike="noStrike" dirty="0" smtClean="0">
                        <a:effectLst/>
                      </a:endParaRPr>
                    </a:p>
                    <a:p>
                      <a:pPr algn="l" fontAlgn="t"/>
                      <a:r>
                        <a:rPr lang="ja-JP" altLang="en-US" sz="1800" u="none" strike="noStrike" dirty="0" smtClean="0">
                          <a:effectLst/>
                        </a:rPr>
                        <a:t>　なった</a:t>
                      </a:r>
                      <a:r>
                        <a:rPr lang="ja-JP" altLang="en-US" sz="1800" u="none" strike="noStrike" dirty="0">
                          <a:effectLst/>
                        </a:rPr>
                        <a:t>が、政治への参加は</a:t>
                      </a:r>
                      <a:r>
                        <a:rPr lang="ja-JP" altLang="en-US" sz="1800" u="none" strike="noStrike" dirty="0" err="1">
                          <a:effectLst/>
                        </a:rPr>
                        <a:t>難</a:t>
                      </a:r>
                      <a:r>
                        <a:rPr lang="ja-JP" altLang="en-US" sz="1800" u="none" strike="noStrike" dirty="0" err="1" smtClean="0">
                          <a:effectLst/>
                        </a:rPr>
                        <a:t>し</a:t>
                      </a:r>
                      <a:endParaRPr lang="en-US" altLang="ja-JP" sz="1800" u="none" strike="noStrike" dirty="0" smtClean="0">
                        <a:effectLst/>
                      </a:endParaRPr>
                    </a:p>
                    <a:p>
                      <a:pPr algn="l" fontAlgn="t"/>
                      <a:r>
                        <a:rPr lang="ja-JP" altLang="en-US" sz="1800" u="none" strike="noStrike" dirty="0" smtClean="0">
                          <a:effectLst/>
                        </a:rPr>
                        <a:t>　かった。</a:t>
                      </a:r>
                      <a:endParaRPr lang="ja-JP" altLang="en-US" sz="1800" b="0" i="0" u="none" strike="noStrike" dirty="0">
                        <a:solidFill>
                          <a:srgbClr val="000000"/>
                        </a:solidFill>
                        <a:effectLst/>
                        <a:latin typeface="+mj-ea"/>
                        <a:ea typeface="+mj-ea"/>
                      </a:endParaRPr>
                    </a:p>
                  </a:txBody>
                  <a:tcPr marL="3724" marR="3724" marT="3724" marB="0"/>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・女性らしく在るべきという偏見</a:t>
                      </a:r>
                      <a:endParaRPr lang="en-US" altLang="ja-JP" sz="1800" u="none" strike="noStrike" dirty="0" smtClean="0">
                        <a:effectLst/>
                      </a:endParaRPr>
                    </a:p>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　や理想像が残った。</a:t>
                      </a:r>
                      <a:endParaRPr lang="ja-JP" altLang="en-US" sz="1800" b="0" i="0" u="none" strike="noStrike" dirty="0">
                        <a:solidFill>
                          <a:srgbClr val="000000"/>
                        </a:solidFill>
                        <a:effectLst/>
                        <a:latin typeface="+mj-ea"/>
                        <a:ea typeface="+mj-ea"/>
                      </a:endParaRPr>
                    </a:p>
                  </a:txBody>
                  <a:tcPr marL="3724" marR="3724" marT="3724" marB="0"/>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・女性の仕事は教員や秘書など人と関</a:t>
                      </a:r>
                      <a:r>
                        <a:rPr lang="ja-JP" altLang="en-US" sz="1800" u="none" strike="noStrike" dirty="0" err="1" smtClean="0">
                          <a:effectLst/>
                        </a:rPr>
                        <a:t>わ</a:t>
                      </a:r>
                      <a:endParaRPr lang="en-US" altLang="ja-JP" sz="1800" u="none" strike="noStrike" dirty="0" smtClean="0">
                        <a:effectLst/>
                      </a:endParaRPr>
                    </a:p>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1800" u="none" strike="noStrike" dirty="0" smtClean="0">
                          <a:effectLst/>
                        </a:rPr>
                        <a:t>　</a:t>
                      </a:r>
                      <a:r>
                        <a:rPr lang="ja-JP" altLang="en-US" sz="1800" u="none" strike="noStrike" dirty="0" err="1" smtClean="0">
                          <a:effectLst/>
                        </a:rPr>
                        <a:t>る</a:t>
                      </a:r>
                      <a:r>
                        <a:rPr lang="ja-JP" altLang="en-US" sz="1800" u="none" strike="noStrike" dirty="0" smtClean="0">
                          <a:effectLst/>
                        </a:rPr>
                        <a:t>仕事が多い。</a:t>
                      </a:r>
                      <a:endParaRPr lang="ja-JP" altLang="en-US" sz="1800" b="0" i="0" u="none" strike="noStrike" dirty="0">
                        <a:solidFill>
                          <a:srgbClr val="000000"/>
                        </a:solidFill>
                        <a:effectLst/>
                        <a:latin typeface="+mj-ea"/>
                        <a:ea typeface="+mj-ea"/>
                      </a:endParaRPr>
                    </a:p>
                  </a:txBody>
                  <a:tcPr marL="3724" marR="3724" marT="3724" marB="0"/>
                </a:tc>
                <a:extLst>
                  <a:ext uri="{0D108BD9-81ED-4DB2-BD59-A6C34878D82A}">
                    <a16:rowId xmlns:a16="http://schemas.microsoft.com/office/drawing/2014/main" val="10004"/>
                  </a:ext>
                </a:extLst>
              </a:tr>
              <a:tr h="447129">
                <a:tc>
                  <a:txBody>
                    <a:bodyPr/>
                    <a:lstStyle/>
                    <a:p>
                      <a:pPr algn="l" fontAlgn="t"/>
                      <a:r>
                        <a:rPr lang="ja-JP" altLang="en-US" sz="1800" u="none" strike="noStrike" dirty="0" smtClean="0">
                          <a:effectLst/>
                        </a:rPr>
                        <a:t>・女性</a:t>
                      </a:r>
                      <a:r>
                        <a:rPr lang="ja-JP" altLang="en-US" sz="1800" u="none" strike="noStrike" dirty="0">
                          <a:effectLst/>
                        </a:rPr>
                        <a:t>に対する差別はいつの時代</a:t>
                      </a:r>
                      <a:r>
                        <a:rPr lang="ja-JP" altLang="en-US" sz="1800" u="none" strike="noStrike" dirty="0" smtClean="0">
                          <a:effectLst/>
                        </a:rPr>
                        <a:t>も</a:t>
                      </a:r>
                      <a:endParaRPr lang="en-US" altLang="ja-JP" sz="1800" u="none" strike="noStrike" dirty="0" smtClean="0">
                        <a:effectLst/>
                      </a:endParaRPr>
                    </a:p>
                    <a:p>
                      <a:pPr algn="l" fontAlgn="t"/>
                      <a:r>
                        <a:rPr lang="ja-JP" altLang="en-US" sz="1800" u="none" strike="noStrike" dirty="0" smtClean="0">
                          <a:effectLst/>
                        </a:rPr>
                        <a:t>　ある。</a:t>
                      </a:r>
                      <a:endParaRPr lang="ja-JP" altLang="en-US" sz="1800" b="0" i="0" u="none" strike="noStrike" dirty="0">
                        <a:solidFill>
                          <a:srgbClr val="000000"/>
                        </a:solidFill>
                        <a:effectLst/>
                        <a:latin typeface="+mj-ea"/>
                        <a:ea typeface="+mj-ea"/>
                      </a:endParaRPr>
                    </a:p>
                  </a:txBody>
                  <a:tcPr marL="3724" marR="3724" marT="3724"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・女性は家庭など固定化された考</a:t>
                      </a:r>
                      <a:endParaRPr lang="en-US" altLang="ja-JP" sz="1800" u="none" strike="noStrike" dirty="0" smtClean="0">
                        <a:effectLst/>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　</a:t>
                      </a:r>
                      <a:r>
                        <a:rPr lang="ja-JP" altLang="en-US" sz="1800" u="none" strike="noStrike" dirty="0" err="1" smtClean="0">
                          <a:effectLst/>
                        </a:rPr>
                        <a:t>えが</a:t>
                      </a:r>
                      <a:r>
                        <a:rPr lang="ja-JP" altLang="en-US" sz="1800" u="none" strike="noStrike" dirty="0" smtClean="0">
                          <a:effectLst/>
                        </a:rPr>
                        <a:t>残っている。</a:t>
                      </a:r>
                      <a:endParaRPr lang="ja-JP" altLang="en-US" dirty="0"/>
                    </a:p>
                  </a:txBody>
                  <a:tcPr marL="3724" marR="3724" marT="3724" marB="0"/>
                </a:tc>
                <a:tc>
                  <a:txBody>
                    <a:bodyPr/>
                    <a:lstStyle/>
                    <a:p>
                      <a:pPr algn="l" fontAlgn="t"/>
                      <a:endParaRPr lang="ja-JP" altLang="en-US" sz="1800" b="0" i="0" u="none" strike="noStrike" dirty="0">
                        <a:solidFill>
                          <a:srgbClr val="000000"/>
                        </a:solidFill>
                        <a:effectLst/>
                        <a:latin typeface="+mj-ea"/>
                        <a:ea typeface="+mj-ea"/>
                      </a:endParaRPr>
                    </a:p>
                  </a:txBody>
                  <a:tcPr marL="3724" marR="3724" marT="3724" marB="0"/>
                </a:tc>
                <a:extLst>
                  <a:ext uri="{0D108BD9-81ED-4DB2-BD59-A6C34878D82A}">
                    <a16:rowId xmlns:a16="http://schemas.microsoft.com/office/drawing/2014/main" val="10005"/>
                  </a:ext>
                </a:extLst>
              </a:tr>
            </a:tbl>
          </a:graphicData>
        </a:graphic>
      </p:graphicFrame>
      <p:sp>
        <p:nvSpPr>
          <p:cNvPr id="11" name="角丸四角形吹き出し 10"/>
          <p:cNvSpPr/>
          <p:nvPr/>
        </p:nvSpPr>
        <p:spPr>
          <a:xfrm>
            <a:off x="7943850" y="5582478"/>
            <a:ext cx="1801148" cy="1146874"/>
          </a:xfrm>
          <a:prstGeom prst="wedgeRoundRectCallout">
            <a:avLst>
              <a:gd name="adj1" fmla="val -59076"/>
              <a:gd name="adj2" fmla="val -46593"/>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rPr>
              <a:t>個人思考５分</a:t>
            </a:r>
            <a:endParaRPr kumimoji="1" lang="en-US" altLang="ja-JP" b="1" dirty="0" smtClean="0">
              <a:solidFill>
                <a:srgbClr val="FFFF00"/>
              </a:solidFill>
            </a:endParaRPr>
          </a:p>
          <a:p>
            <a:pPr algn="ctr"/>
            <a:r>
              <a:rPr kumimoji="1" lang="ja-JP" altLang="en-US" b="1" dirty="0" smtClean="0">
                <a:solidFill>
                  <a:srgbClr val="FFFF00"/>
                </a:solidFill>
              </a:rPr>
              <a:t>協議５分</a:t>
            </a:r>
            <a:endParaRPr kumimoji="1" lang="ja-JP" altLang="en-US" b="1" dirty="0">
              <a:solidFill>
                <a:srgbClr val="FFFF00"/>
              </a:solidFill>
            </a:endParaRPr>
          </a:p>
        </p:txBody>
      </p:sp>
      <p:sp>
        <p:nvSpPr>
          <p:cNvPr id="12" name="円/楕円 11"/>
          <p:cNvSpPr/>
          <p:nvPr/>
        </p:nvSpPr>
        <p:spPr>
          <a:xfrm>
            <a:off x="10154894" y="5429250"/>
            <a:ext cx="1656106" cy="142875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j-ea"/>
                <a:ea typeface="+mj-ea"/>
              </a:rPr>
              <a:t>ここで</a:t>
            </a:r>
            <a:endParaRPr kumimoji="1" lang="en-US" altLang="ja-JP" b="1" dirty="0" smtClean="0">
              <a:latin typeface="+mj-ea"/>
              <a:ea typeface="+mj-ea"/>
            </a:endParaRPr>
          </a:p>
          <a:p>
            <a:pPr algn="ctr"/>
            <a:r>
              <a:rPr kumimoji="1" lang="en-US" altLang="ja-JP" b="1" dirty="0" smtClean="0">
                <a:latin typeface="+mj-ea"/>
                <a:ea typeface="+mj-ea"/>
              </a:rPr>
              <a:t>10</a:t>
            </a:r>
            <a:r>
              <a:rPr kumimoji="1" lang="ja-JP" altLang="en-US" b="1" dirty="0" smtClean="0">
                <a:latin typeface="+mj-ea"/>
                <a:ea typeface="+mj-ea"/>
              </a:rPr>
              <a:t>分間</a:t>
            </a:r>
            <a:endParaRPr kumimoji="1" lang="en-US" altLang="ja-JP" b="1" dirty="0" smtClean="0">
              <a:latin typeface="+mj-ea"/>
              <a:ea typeface="+mj-ea"/>
            </a:endParaRPr>
          </a:p>
          <a:p>
            <a:pPr algn="ctr"/>
            <a:r>
              <a:rPr kumimoji="1" lang="ja-JP" altLang="en-US" b="1" dirty="0" smtClean="0">
                <a:latin typeface="+mj-ea"/>
                <a:ea typeface="+mj-ea"/>
              </a:rPr>
              <a:t>動画を</a:t>
            </a:r>
            <a:endParaRPr lang="en-US" altLang="ja-JP" b="1" dirty="0">
              <a:latin typeface="+mj-ea"/>
              <a:ea typeface="+mj-ea"/>
            </a:endParaRPr>
          </a:p>
          <a:p>
            <a:pPr algn="ctr"/>
            <a:r>
              <a:rPr kumimoji="1" lang="ja-JP" altLang="en-US" b="1" dirty="0" smtClean="0">
                <a:latin typeface="+mj-ea"/>
                <a:ea typeface="+mj-ea"/>
              </a:rPr>
              <a:t>ｓｔｏｐ</a:t>
            </a:r>
            <a:endParaRPr kumimoji="1" lang="ja-JP" altLang="en-US" b="1" dirty="0">
              <a:latin typeface="+mj-ea"/>
              <a:ea typeface="+mj-ea"/>
            </a:endParaRPr>
          </a:p>
        </p:txBody>
      </p:sp>
    </p:spTree>
    <p:extLst>
      <p:ext uri="{BB962C8B-B14F-4D97-AF65-F5344CB8AC3E}">
        <p14:creationId xmlns:p14="http://schemas.microsoft.com/office/powerpoint/2010/main" val="1554983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02941" y="624110"/>
            <a:ext cx="9601671" cy="549782"/>
          </a:xfrm>
        </p:spPr>
        <p:txBody>
          <a:bodyPr>
            <a:normAutofit fontScale="90000"/>
          </a:bodyPr>
          <a:lstStyle/>
          <a:p>
            <a:r>
              <a:rPr kumimoji="1" lang="ja-JP" altLang="en-US" sz="2800" dirty="0" smtClean="0">
                <a:latin typeface="+mj-ea"/>
              </a:rPr>
              <a:t>令和５年度　地理歴史（歴史総合）ツールキットの構成（</a:t>
            </a:r>
            <a:r>
              <a:rPr kumimoji="1" lang="en-US" altLang="ja-JP" sz="2800" dirty="0" smtClean="0">
                <a:latin typeface="+mj-ea"/>
              </a:rPr>
              <a:t>60</a:t>
            </a:r>
            <a:r>
              <a:rPr kumimoji="1" lang="ja-JP" altLang="en-US" sz="2800" dirty="0" smtClean="0">
                <a:latin typeface="+mj-ea"/>
              </a:rPr>
              <a:t>分）</a:t>
            </a:r>
            <a:endParaRPr kumimoji="1" lang="ja-JP" altLang="en-US" sz="2800" dirty="0">
              <a:latin typeface="+mj-ea"/>
            </a:endParaRPr>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latin typeface="+mj-ea"/>
                <a:ea typeface="+mj-ea"/>
              </a:rPr>
              <a:t>１　研修のねらい</a:t>
            </a:r>
            <a:endParaRPr kumimoji="1" lang="en-US" altLang="ja-JP" dirty="0" smtClean="0">
              <a:latin typeface="+mj-ea"/>
              <a:ea typeface="+mj-ea"/>
            </a:endParaRPr>
          </a:p>
          <a:p>
            <a:r>
              <a:rPr kumimoji="1" lang="ja-JP" altLang="en-US" dirty="0" smtClean="0">
                <a:latin typeface="+mj-ea"/>
                <a:ea typeface="+mj-ea"/>
              </a:rPr>
              <a:t>２　</a:t>
            </a:r>
            <a:r>
              <a:rPr kumimoji="1" lang="en-US" altLang="ja-JP" dirty="0" smtClean="0">
                <a:latin typeface="+mj-ea"/>
                <a:ea typeface="+mj-ea"/>
              </a:rPr>
              <a:t>D(4)</a:t>
            </a:r>
            <a:r>
              <a:rPr kumimoji="1" lang="ja-JP" altLang="en-US" dirty="0" smtClean="0">
                <a:latin typeface="+mj-ea"/>
                <a:ea typeface="+mj-ea"/>
              </a:rPr>
              <a:t>で期待される生徒の探究する姿（</a:t>
            </a:r>
            <a:r>
              <a:rPr kumimoji="1" lang="en-US" altLang="ja-JP" dirty="0" smtClean="0">
                <a:latin typeface="+mj-ea"/>
                <a:ea typeface="+mj-ea"/>
              </a:rPr>
              <a:t>D(4)</a:t>
            </a:r>
            <a:r>
              <a:rPr kumimoji="1" lang="ja-JP" altLang="en-US" dirty="0" smtClean="0">
                <a:latin typeface="+mj-ea"/>
                <a:ea typeface="+mj-ea"/>
              </a:rPr>
              <a:t>の手順）</a:t>
            </a:r>
            <a:endParaRPr kumimoji="1" lang="en-US" altLang="ja-JP" dirty="0" smtClean="0">
              <a:latin typeface="+mj-ea"/>
              <a:ea typeface="+mj-ea"/>
            </a:endParaRPr>
          </a:p>
          <a:p>
            <a:r>
              <a:rPr kumimoji="1" lang="ja-JP" altLang="en-US" dirty="0" smtClean="0">
                <a:latin typeface="+mj-ea"/>
                <a:ea typeface="+mj-ea"/>
              </a:rPr>
              <a:t>３　研究授業の概要</a:t>
            </a:r>
            <a:endParaRPr kumimoji="1" lang="en-US" altLang="ja-JP" dirty="0" smtClean="0">
              <a:latin typeface="+mj-ea"/>
              <a:ea typeface="+mj-ea"/>
            </a:endParaRPr>
          </a:p>
          <a:p>
            <a:r>
              <a:rPr kumimoji="1" lang="ja-JP" altLang="en-US" dirty="0" smtClean="0">
                <a:latin typeface="+mj-ea"/>
                <a:ea typeface="+mj-ea"/>
              </a:rPr>
              <a:t>４　研究授業の内容</a:t>
            </a:r>
            <a:endParaRPr kumimoji="1" lang="en-US" altLang="ja-JP" dirty="0" smtClean="0">
              <a:latin typeface="+mj-ea"/>
              <a:ea typeface="+mj-ea"/>
            </a:endParaRPr>
          </a:p>
          <a:p>
            <a:r>
              <a:rPr kumimoji="1" lang="ja-JP" altLang="en-US" dirty="0" smtClean="0">
                <a:latin typeface="+mj-ea"/>
                <a:ea typeface="+mj-ea"/>
              </a:rPr>
              <a:t>５　研究授業の流れ</a:t>
            </a:r>
            <a:endParaRPr kumimoji="1" lang="en-US" altLang="ja-JP" dirty="0" smtClean="0">
              <a:latin typeface="+mj-ea"/>
              <a:ea typeface="+mj-ea"/>
            </a:endParaRPr>
          </a:p>
          <a:p>
            <a:r>
              <a:rPr kumimoji="1" lang="ja-JP" altLang="en-US" dirty="0" smtClean="0">
                <a:latin typeface="+mj-ea"/>
                <a:ea typeface="+mj-ea"/>
              </a:rPr>
              <a:t>６　研究授業の考察</a:t>
            </a:r>
            <a:endParaRPr kumimoji="1" lang="en-US" altLang="ja-JP" dirty="0" smtClean="0">
              <a:latin typeface="+mj-ea"/>
              <a:ea typeface="+mj-ea"/>
            </a:endParaRPr>
          </a:p>
          <a:p>
            <a:r>
              <a:rPr kumimoji="1" lang="ja-JP" altLang="en-US" dirty="0" smtClean="0">
                <a:latin typeface="+mj-ea"/>
                <a:ea typeface="+mj-ea"/>
              </a:rPr>
              <a:t>　</a:t>
            </a:r>
            <a:r>
              <a:rPr kumimoji="1" lang="en-US" altLang="ja-JP" dirty="0" smtClean="0">
                <a:latin typeface="+mj-ea"/>
                <a:ea typeface="+mj-ea"/>
              </a:rPr>
              <a:t>(1) </a:t>
            </a:r>
            <a:r>
              <a:rPr kumimoji="1" lang="ja-JP" altLang="en-US" dirty="0" smtClean="0">
                <a:latin typeface="+mj-ea"/>
                <a:ea typeface="+mj-ea"/>
              </a:rPr>
              <a:t>授業改善のポイント①</a:t>
            </a:r>
            <a:endParaRPr kumimoji="1" lang="en-US" altLang="ja-JP" dirty="0" smtClean="0">
              <a:latin typeface="+mj-ea"/>
              <a:ea typeface="+mj-ea"/>
            </a:endParaRPr>
          </a:p>
          <a:p>
            <a:r>
              <a:rPr kumimoji="1" lang="ja-JP" altLang="en-US" dirty="0" smtClean="0">
                <a:latin typeface="+mj-ea"/>
                <a:ea typeface="+mj-ea"/>
              </a:rPr>
              <a:t>　</a:t>
            </a:r>
            <a:r>
              <a:rPr kumimoji="1" lang="en-US" altLang="ja-JP" dirty="0" smtClean="0">
                <a:latin typeface="+mj-ea"/>
                <a:ea typeface="+mj-ea"/>
              </a:rPr>
              <a:t>(2) </a:t>
            </a:r>
            <a:r>
              <a:rPr kumimoji="1" lang="ja-JP" altLang="en-US" dirty="0" smtClean="0">
                <a:latin typeface="+mj-ea"/>
                <a:ea typeface="+mj-ea"/>
              </a:rPr>
              <a:t>授業改善のポイント②</a:t>
            </a:r>
            <a:endParaRPr kumimoji="1" lang="en-US" altLang="ja-JP" dirty="0" smtClean="0">
              <a:latin typeface="+mj-ea"/>
              <a:ea typeface="+mj-ea"/>
            </a:endParaRPr>
          </a:p>
          <a:p>
            <a:r>
              <a:rPr kumimoji="1" lang="ja-JP" altLang="en-US" dirty="0" smtClean="0">
                <a:latin typeface="+mj-ea"/>
                <a:ea typeface="+mj-ea"/>
              </a:rPr>
              <a:t>　</a:t>
            </a:r>
            <a:r>
              <a:rPr kumimoji="1" lang="en-US" altLang="ja-JP" dirty="0" smtClean="0">
                <a:latin typeface="+mj-ea"/>
                <a:ea typeface="+mj-ea"/>
              </a:rPr>
              <a:t>(3) </a:t>
            </a:r>
            <a:r>
              <a:rPr kumimoji="1" lang="ja-JP" altLang="en-US" dirty="0" smtClean="0">
                <a:latin typeface="+mj-ea"/>
                <a:ea typeface="+mj-ea"/>
              </a:rPr>
              <a:t>授業改善のポイント③</a:t>
            </a:r>
            <a:endParaRPr kumimoji="1" lang="en-US" altLang="ja-JP" dirty="0" smtClean="0">
              <a:latin typeface="+mj-ea"/>
              <a:ea typeface="+mj-ea"/>
            </a:endParaRPr>
          </a:p>
          <a:p>
            <a:r>
              <a:rPr kumimoji="1" lang="ja-JP" altLang="en-US" dirty="0" smtClean="0">
                <a:latin typeface="+mj-ea"/>
                <a:ea typeface="+mj-ea"/>
              </a:rPr>
              <a:t>７　最後に</a:t>
            </a:r>
            <a:endParaRPr kumimoji="1" lang="ja-JP" altLang="en-US" dirty="0">
              <a:latin typeface="+mj-ea"/>
              <a:ea typeface="+mj-ea"/>
            </a:endParaRPr>
          </a:p>
        </p:txBody>
      </p:sp>
      <p:sp>
        <p:nvSpPr>
          <p:cNvPr id="4" name="右中かっこ 3"/>
          <p:cNvSpPr/>
          <p:nvPr/>
        </p:nvSpPr>
        <p:spPr>
          <a:xfrm>
            <a:off x="8748584" y="2211859"/>
            <a:ext cx="395416" cy="172994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正方形/長方形 4"/>
          <p:cNvSpPr/>
          <p:nvPr/>
        </p:nvSpPr>
        <p:spPr>
          <a:xfrm>
            <a:off x="9329351" y="2804984"/>
            <a:ext cx="1816444" cy="617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説明</a:t>
            </a:r>
            <a:r>
              <a:rPr kumimoji="1" lang="en-US" altLang="ja-JP" dirty="0" smtClean="0"/>
              <a:t>10</a:t>
            </a:r>
            <a:r>
              <a:rPr kumimoji="1" lang="ja-JP" altLang="en-US" dirty="0" smtClean="0"/>
              <a:t>分</a:t>
            </a:r>
            <a:endParaRPr kumimoji="1" lang="ja-JP" altLang="en-US" dirty="0"/>
          </a:p>
        </p:txBody>
      </p:sp>
      <p:sp>
        <p:nvSpPr>
          <p:cNvPr id="6" name="右中かっこ 5"/>
          <p:cNvSpPr/>
          <p:nvPr/>
        </p:nvSpPr>
        <p:spPr>
          <a:xfrm>
            <a:off x="8760941" y="4061540"/>
            <a:ext cx="395416" cy="144957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正方形/長方形 6"/>
          <p:cNvSpPr/>
          <p:nvPr/>
        </p:nvSpPr>
        <p:spPr>
          <a:xfrm>
            <a:off x="9329351" y="4477408"/>
            <a:ext cx="1816444" cy="617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協議・演習</a:t>
            </a:r>
            <a:r>
              <a:rPr kumimoji="1" lang="en-US" altLang="ja-JP" dirty="0" smtClean="0"/>
              <a:t>45</a:t>
            </a:r>
            <a:r>
              <a:rPr kumimoji="1" lang="ja-JP" altLang="en-US" dirty="0" smtClean="0"/>
              <a:t>分</a:t>
            </a:r>
            <a:endParaRPr kumimoji="1" lang="ja-JP" altLang="en-US" dirty="0"/>
          </a:p>
        </p:txBody>
      </p:sp>
      <p:sp>
        <p:nvSpPr>
          <p:cNvPr id="8" name="右中かっこ 7"/>
          <p:cNvSpPr/>
          <p:nvPr/>
        </p:nvSpPr>
        <p:spPr>
          <a:xfrm>
            <a:off x="8760941" y="5571411"/>
            <a:ext cx="395416" cy="33981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正方形/長方形 8"/>
          <p:cNvSpPr/>
          <p:nvPr/>
        </p:nvSpPr>
        <p:spPr>
          <a:xfrm>
            <a:off x="9329351" y="5432397"/>
            <a:ext cx="1816444" cy="617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説明５分</a:t>
            </a:r>
            <a:endParaRPr kumimoji="1" lang="ja-JP" altLang="en-US" dirty="0"/>
          </a:p>
        </p:txBody>
      </p:sp>
    </p:spTree>
    <p:extLst>
      <p:ext uri="{BB962C8B-B14F-4D97-AF65-F5344CB8AC3E}">
        <p14:creationId xmlns:p14="http://schemas.microsoft.com/office/powerpoint/2010/main" val="1977112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1879574" y="1246286"/>
            <a:ext cx="10312425" cy="830997"/>
          </a:xfrm>
          <a:prstGeom prst="rect">
            <a:avLst/>
          </a:prstGeom>
          <a:noFill/>
        </p:spPr>
        <p:txBody>
          <a:bodyPr wrap="square" rtlCol="0">
            <a:spAutoFit/>
          </a:bodyPr>
          <a:lstStyle/>
          <a:p>
            <a:r>
              <a:rPr kumimoji="1" lang="en-US" altLang="ja-JP" sz="2400" b="1" dirty="0" smtClean="0">
                <a:latin typeface="+mn-ea"/>
              </a:rPr>
              <a:t>(3)</a:t>
            </a:r>
            <a:r>
              <a:rPr lang="ja-JP" altLang="en-US" sz="2400" b="1" dirty="0" smtClean="0">
                <a:latin typeface="+mn-ea"/>
              </a:rPr>
              <a:t> 授業改善の</a:t>
            </a:r>
            <a:r>
              <a:rPr lang="en-US" altLang="ja-JP" sz="2400" b="1" dirty="0" smtClean="0">
                <a:latin typeface="+mn-ea"/>
              </a:rPr>
              <a:t>Check Point</a:t>
            </a:r>
            <a:r>
              <a:rPr lang="ja-JP" altLang="en-US" sz="2400" b="1" dirty="0" smtClean="0">
                <a:latin typeface="+mn-ea"/>
              </a:rPr>
              <a:t>②</a:t>
            </a:r>
            <a:endParaRPr lang="en-US" altLang="ja-JP" sz="2400" b="1" dirty="0" smtClean="0">
              <a:latin typeface="+mn-ea"/>
            </a:endParaRPr>
          </a:p>
          <a:p>
            <a:r>
              <a:rPr lang="ja-JP" altLang="en-US" sz="2400" dirty="0" smtClean="0">
                <a:latin typeface="+mn-ea"/>
              </a:rPr>
              <a:t>　</a:t>
            </a:r>
            <a:r>
              <a:rPr lang="ja-JP" altLang="en-US" sz="2400" dirty="0">
                <a:latin typeface="+mn-ea"/>
              </a:rPr>
              <a:t>・生徒は授業者</a:t>
            </a:r>
            <a:r>
              <a:rPr lang="ja-JP" altLang="en-US" sz="2400" dirty="0" smtClean="0">
                <a:latin typeface="+mn-ea"/>
              </a:rPr>
              <a:t>のねらいどおりに本時</a:t>
            </a:r>
            <a:r>
              <a:rPr lang="ja-JP" altLang="en-US" sz="2400" dirty="0">
                <a:latin typeface="+mn-ea"/>
              </a:rPr>
              <a:t>の問いに</a:t>
            </a:r>
            <a:r>
              <a:rPr lang="ja-JP" altLang="en-US" sz="2400" dirty="0" smtClean="0">
                <a:latin typeface="+mn-ea"/>
              </a:rPr>
              <a:t>対する解を</a:t>
            </a:r>
            <a:r>
              <a:rPr lang="ja-JP" altLang="en-US" sz="2400" dirty="0">
                <a:latin typeface="+mn-ea"/>
              </a:rPr>
              <a:t>表現</a:t>
            </a:r>
            <a:r>
              <a:rPr lang="ja-JP" altLang="en-US" sz="2400" dirty="0" smtClean="0">
                <a:latin typeface="+mn-ea"/>
              </a:rPr>
              <a:t>したのか</a:t>
            </a:r>
            <a:endParaRPr lang="en-US" altLang="ja-JP" sz="2400" dirty="0">
              <a:latin typeface="+mn-ea"/>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722885" y="2605116"/>
            <a:ext cx="10325100" cy="1569660"/>
          </a:xfrm>
          <a:prstGeom prst="rect">
            <a:avLst/>
          </a:prstGeom>
          <a:noFill/>
        </p:spPr>
        <p:txBody>
          <a:bodyPr wrap="square" rtlCol="0">
            <a:spAutoFit/>
          </a:bodyPr>
          <a:lstStyle/>
          <a:p>
            <a:r>
              <a:rPr kumimoji="1" lang="en-US" altLang="ja-JP" sz="2400" b="1" dirty="0" smtClean="0">
                <a:latin typeface="+mn-ea"/>
              </a:rPr>
              <a:t>【</a:t>
            </a:r>
            <a:r>
              <a:rPr kumimoji="1" lang="ja-JP" altLang="en-US" sz="2400" b="1" dirty="0" smtClean="0">
                <a:latin typeface="+mn-ea"/>
              </a:rPr>
              <a:t>授業者が示した本時の問い</a:t>
            </a:r>
            <a:r>
              <a:rPr kumimoji="1" lang="en-US" altLang="ja-JP" sz="2400" b="1" dirty="0" smtClean="0">
                <a:latin typeface="+mn-ea"/>
              </a:rPr>
              <a:t>】</a:t>
            </a:r>
          </a:p>
          <a:p>
            <a:r>
              <a:rPr lang="ja-JP" altLang="en-US" sz="2400" dirty="0" smtClean="0">
                <a:latin typeface="+mn-ea"/>
              </a:rPr>
              <a:t>「</a:t>
            </a:r>
            <a:r>
              <a:rPr lang="en-US" altLang="ja-JP" sz="2400" dirty="0" smtClean="0">
                <a:latin typeface="+mn-ea"/>
              </a:rPr>
              <a:t>『</a:t>
            </a:r>
            <a:r>
              <a:rPr lang="ja-JP" altLang="ja-JP" sz="2400" dirty="0" smtClean="0"/>
              <a:t>近代化</a:t>
            </a:r>
            <a:r>
              <a:rPr lang="en-US" altLang="ja-JP" sz="2400" dirty="0" smtClean="0"/>
              <a:t>』</a:t>
            </a:r>
            <a:r>
              <a:rPr lang="ja-JP" altLang="ja-JP" sz="2400" dirty="0" smtClean="0"/>
              <a:t>の局面で生じた性別役割分業の課題に対し、</a:t>
            </a:r>
            <a:r>
              <a:rPr lang="en-US" altLang="ja-JP" sz="2400" dirty="0" smtClean="0"/>
              <a:t>『</a:t>
            </a:r>
            <a:r>
              <a:rPr lang="ja-JP" altLang="ja-JP" sz="2400" dirty="0" smtClean="0"/>
              <a:t>大衆化</a:t>
            </a:r>
            <a:r>
              <a:rPr lang="en-US" altLang="ja-JP" sz="2400" dirty="0" smtClean="0"/>
              <a:t>』</a:t>
            </a:r>
            <a:r>
              <a:rPr lang="ja-JP" altLang="ja-JP" sz="2400" dirty="0" smtClean="0"/>
              <a:t>の局</a:t>
            </a:r>
            <a:endParaRPr lang="en-US" altLang="ja-JP" sz="2400" dirty="0" smtClean="0"/>
          </a:p>
          <a:p>
            <a:r>
              <a:rPr lang="ja-JP" altLang="en-US" sz="2400" dirty="0" smtClean="0"/>
              <a:t>　</a:t>
            </a:r>
            <a:r>
              <a:rPr lang="ja-JP" altLang="ja-JP" sz="2400" dirty="0" smtClean="0"/>
              <a:t>面では人々はどのように対応し、その結果、課題はどのような形になり、</a:t>
            </a:r>
            <a:endParaRPr lang="en-US" altLang="ja-JP" sz="2400" dirty="0" smtClean="0"/>
          </a:p>
          <a:p>
            <a:r>
              <a:rPr lang="ja-JP" altLang="en-US" sz="2400" dirty="0" smtClean="0"/>
              <a:t>　</a:t>
            </a:r>
            <a:r>
              <a:rPr lang="ja-JP" altLang="ja-JP" sz="2400" dirty="0" smtClean="0"/>
              <a:t>今の私とどう関わるのだろうか。</a:t>
            </a:r>
            <a:r>
              <a:rPr lang="ja-JP" altLang="en-US" sz="2400" dirty="0" smtClean="0">
                <a:latin typeface="+mn-ea"/>
              </a:rPr>
              <a:t>」</a:t>
            </a:r>
            <a:endParaRPr lang="en-US" altLang="ja-JP" sz="2400" dirty="0">
              <a:latin typeface="+mn-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1801230" y="4354300"/>
            <a:ext cx="10168410" cy="461665"/>
          </a:xfrm>
          <a:prstGeom prst="rect">
            <a:avLst/>
          </a:prstGeom>
          <a:noFill/>
        </p:spPr>
        <p:txBody>
          <a:bodyPr wrap="square" rtlCol="0">
            <a:spAutoFit/>
          </a:bodyPr>
          <a:lstStyle/>
          <a:p>
            <a:r>
              <a:rPr kumimoji="1" lang="ja-JP" altLang="en-US" sz="2400" b="1" dirty="0" smtClean="0">
                <a:latin typeface="+mn-ea"/>
              </a:rPr>
              <a:t>●クロストークの結果、生徒はどのように表現するだろうか？</a:t>
            </a:r>
            <a:endParaRPr lang="en-US" altLang="ja-JP" sz="2400" dirty="0" smtClean="0">
              <a:latin typeface="+mn-ea"/>
            </a:endParaRPr>
          </a:p>
        </p:txBody>
      </p:sp>
      <p:sp>
        <p:nvSpPr>
          <p:cNvPr id="11" name="角丸四角形吹き出し 10"/>
          <p:cNvSpPr/>
          <p:nvPr/>
        </p:nvSpPr>
        <p:spPr>
          <a:xfrm>
            <a:off x="3464424" y="4995489"/>
            <a:ext cx="2392136" cy="734095"/>
          </a:xfrm>
          <a:prstGeom prst="wedgeRoundRectCallout">
            <a:avLst>
              <a:gd name="adj1" fmla="val -60822"/>
              <a:gd name="adj2" fmla="val -58220"/>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rPr>
              <a:t>協議５分</a:t>
            </a:r>
            <a:endParaRPr kumimoji="1" lang="ja-JP" altLang="en-US" b="1" dirty="0">
              <a:solidFill>
                <a:srgbClr val="FFFF00"/>
              </a:solidFill>
            </a:endParaRPr>
          </a:p>
        </p:txBody>
      </p:sp>
      <p:sp>
        <p:nvSpPr>
          <p:cNvPr id="12" name="円/楕円 11"/>
          <p:cNvSpPr/>
          <p:nvPr/>
        </p:nvSpPr>
        <p:spPr>
          <a:xfrm>
            <a:off x="9982200" y="4971567"/>
            <a:ext cx="1830044" cy="173355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j-ea"/>
                <a:ea typeface="+mj-ea"/>
              </a:rPr>
              <a:t>ここで</a:t>
            </a:r>
            <a:endParaRPr kumimoji="1" lang="en-US" altLang="ja-JP" sz="2000" b="1" dirty="0" smtClean="0">
              <a:latin typeface="+mj-ea"/>
              <a:ea typeface="+mj-ea"/>
            </a:endParaRPr>
          </a:p>
          <a:p>
            <a:pPr algn="ctr"/>
            <a:r>
              <a:rPr kumimoji="1" lang="ja-JP" altLang="en-US" sz="2000" b="1" dirty="0" smtClean="0">
                <a:latin typeface="+mj-ea"/>
                <a:ea typeface="+mj-ea"/>
              </a:rPr>
              <a:t>５分間</a:t>
            </a:r>
            <a:endParaRPr kumimoji="1" lang="en-US" altLang="ja-JP" sz="2000" b="1" dirty="0" smtClean="0">
              <a:latin typeface="+mj-ea"/>
              <a:ea typeface="+mj-ea"/>
            </a:endParaRPr>
          </a:p>
          <a:p>
            <a:pPr algn="ctr"/>
            <a:r>
              <a:rPr kumimoji="1" lang="ja-JP" altLang="en-US" sz="2000" b="1" dirty="0" smtClean="0">
                <a:latin typeface="+mj-ea"/>
                <a:ea typeface="+mj-ea"/>
              </a:rPr>
              <a:t>動画を</a:t>
            </a:r>
            <a:endParaRPr lang="en-US" altLang="ja-JP" sz="2000" b="1" dirty="0">
              <a:latin typeface="+mj-ea"/>
              <a:ea typeface="+mj-ea"/>
            </a:endParaRPr>
          </a:p>
          <a:p>
            <a:pPr algn="ctr"/>
            <a:r>
              <a:rPr kumimoji="1" lang="ja-JP" altLang="en-US" sz="2000" b="1" dirty="0" smtClean="0">
                <a:latin typeface="+mj-ea"/>
                <a:ea typeface="+mj-ea"/>
              </a:rPr>
              <a:t>ｓｔｏｐ</a:t>
            </a:r>
            <a:endParaRPr kumimoji="1" lang="ja-JP" altLang="en-US" sz="2000" b="1" dirty="0">
              <a:latin typeface="+mj-ea"/>
              <a:ea typeface="+mj-ea"/>
            </a:endParaRPr>
          </a:p>
        </p:txBody>
      </p:sp>
    </p:spTree>
    <p:extLst>
      <p:ext uri="{BB962C8B-B14F-4D97-AF65-F5344CB8AC3E}">
        <p14:creationId xmlns:p14="http://schemas.microsoft.com/office/powerpoint/2010/main" val="33252519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1879574" y="1175128"/>
            <a:ext cx="10312425" cy="830997"/>
          </a:xfrm>
          <a:prstGeom prst="rect">
            <a:avLst/>
          </a:prstGeom>
          <a:noFill/>
        </p:spPr>
        <p:txBody>
          <a:bodyPr wrap="square" rtlCol="0">
            <a:spAutoFit/>
          </a:bodyPr>
          <a:lstStyle/>
          <a:p>
            <a:r>
              <a:rPr kumimoji="1" lang="en-US" altLang="ja-JP" sz="2400" b="1" dirty="0" smtClean="0">
                <a:latin typeface="+mn-ea"/>
              </a:rPr>
              <a:t>(3)</a:t>
            </a:r>
            <a:r>
              <a:rPr lang="ja-JP" altLang="en-US" sz="2400" b="1" dirty="0" smtClean="0">
                <a:latin typeface="+mn-ea"/>
              </a:rPr>
              <a:t> 授業改善の</a:t>
            </a:r>
            <a:r>
              <a:rPr lang="en-US" altLang="ja-JP" sz="2400" b="1" dirty="0" smtClean="0">
                <a:latin typeface="+mn-ea"/>
              </a:rPr>
              <a:t>Check Point</a:t>
            </a:r>
            <a:r>
              <a:rPr lang="ja-JP" altLang="en-US" sz="2400" b="1" dirty="0" smtClean="0">
                <a:latin typeface="+mn-ea"/>
              </a:rPr>
              <a:t>②</a:t>
            </a:r>
            <a:endParaRPr lang="en-US" altLang="ja-JP" sz="2400" b="1" dirty="0" smtClean="0">
              <a:latin typeface="+mn-ea"/>
            </a:endParaRPr>
          </a:p>
          <a:p>
            <a:r>
              <a:rPr lang="ja-JP" altLang="en-US" sz="2400" dirty="0" smtClean="0">
                <a:latin typeface="+mn-ea"/>
              </a:rPr>
              <a:t>　</a:t>
            </a:r>
            <a:r>
              <a:rPr lang="ja-JP" altLang="en-US" sz="2400" dirty="0">
                <a:latin typeface="+mn-ea"/>
              </a:rPr>
              <a:t>・生徒は授業者の</a:t>
            </a:r>
            <a:r>
              <a:rPr lang="ja-JP" altLang="en-US" sz="2400" dirty="0" smtClean="0">
                <a:latin typeface="+mn-ea"/>
              </a:rPr>
              <a:t>ねらいどおりに</a:t>
            </a:r>
            <a:r>
              <a:rPr lang="ja-JP" altLang="en-US" sz="2400" dirty="0">
                <a:latin typeface="+mn-ea"/>
              </a:rPr>
              <a:t>本時の問いに対する解を表現したのか</a:t>
            </a:r>
            <a:endParaRPr lang="en-US" altLang="ja-JP" sz="2400" dirty="0">
              <a:latin typeface="+mn-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379261" y="1985493"/>
            <a:ext cx="10168410" cy="461665"/>
          </a:xfrm>
          <a:prstGeom prst="rect">
            <a:avLst/>
          </a:prstGeom>
          <a:noFill/>
        </p:spPr>
        <p:txBody>
          <a:bodyPr wrap="square" rtlCol="0">
            <a:spAutoFit/>
          </a:bodyPr>
          <a:lstStyle/>
          <a:p>
            <a:r>
              <a:rPr kumimoji="1" lang="ja-JP" altLang="en-US" sz="2400" b="1" dirty="0" smtClean="0">
                <a:latin typeface="+mn-ea"/>
              </a:rPr>
              <a:t>●生徒の表現</a:t>
            </a:r>
            <a:endParaRPr lang="en-US" altLang="ja-JP" sz="2400" dirty="0" smtClean="0">
              <a:latin typeface="+mn-ea"/>
            </a:endParaRPr>
          </a:p>
        </p:txBody>
      </p:sp>
      <p:graphicFrame>
        <p:nvGraphicFramePr>
          <p:cNvPr id="12" name="表 11"/>
          <p:cNvGraphicFramePr>
            <a:graphicFrameLocks noGrp="1"/>
          </p:cNvGraphicFramePr>
          <p:nvPr>
            <p:extLst>
              <p:ext uri="{D42A27DB-BD31-4B8C-83A1-F6EECF244321}">
                <p14:modId xmlns:p14="http://schemas.microsoft.com/office/powerpoint/2010/main" val="2110990964"/>
              </p:ext>
            </p:extLst>
          </p:nvPr>
        </p:nvGraphicFramePr>
        <p:xfrm>
          <a:off x="379261" y="2447158"/>
          <a:ext cx="11530738" cy="4277492"/>
        </p:xfrm>
        <a:graphic>
          <a:graphicData uri="http://schemas.openxmlformats.org/drawingml/2006/table">
            <a:tbl>
              <a:tblPr>
                <a:tableStyleId>{8A107856-5554-42FB-B03E-39F5DBC370BA}</a:tableStyleId>
              </a:tblPr>
              <a:tblGrid>
                <a:gridCol w="11530738">
                  <a:extLst>
                    <a:ext uri="{9D8B030D-6E8A-4147-A177-3AD203B41FA5}">
                      <a16:colId xmlns:a16="http://schemas.microsoft.com/office/drawing/2014/main" val="20000"/>
                    </a:ext>
                  </a:extLst>
                </a:gridCol>
              </a:tblGrid>
              <a:tr h="358488">
                <a:tc>
                  <a:txBody>
                    <a:bodyPr/>
                    <a:lstStyle/>
                    <a:p>
                      <a:pPr algn="ctr" fontAlgn="t"/>
                      <a:r>
                        <a:rPr lang="ja-JP" altLang="en-US" sz="2200" u="none" strike="noStrike" dirty="0" smtClean="0">
                          <a:effectLst/>
                        </a:rPr>
                        <a:t>本時の</a:t>
                      </a:r>
                      <a:r>
                        <a:rPr lang="ja-JP" altLang="en-US" sz="2200" u="none" strike="noStrike" dirty="0">
                          <a:effectLst/>
                        </a:rPr>
                        <a:t>問いへ</a:t>
                      </a:r>
                      <a:r>
                        <a:rPr lang="ja-JP" altLang="en-US" sz="2200" u="none" strike="noStrike" dirty="0" smtClean="0">
                          <a:effectLst/>
                        </a:rPr>
                        <a:t>の解（</a:t>
                      </a:r>
                      <a:r>
                        <a:rPr lang="en-US" altLang="ja-JP" sz="2200" u="none" strike="noStrike" dirty="0" smtClean="0">
                          <a:effectLst/>
                        </a:rPr>
                        <a:t>No.1</a:t>
                      </a:r>
                      <a:r>
                        <a:rPr lang="ja-JP" altLang="en-US" sz="2200" u="none" strike="noStrike" dirty="0" smtClean="0">
                          <a:effectLst/>
                        </a:rPr>
                        <a:t>）</a:t>
                      </a:r>
                      <a:endParaRPr lang="ja-JP" altLang="en-US" sz="2200" b="0" i="0" u="none" strike="noStrike" dirty="0">
                        <a:solidFill>
                          <a:srgbClr val="000000"/>
                        </a:solidFill>
                        <a:effectLst/>
                        <a:latin typeface="+mn-ea"/>
                        <a:ea typeface="+mn-ea"/>
                      </a:endParaRPr>
                    </a:p>
                  </a:txBody>
                  <a:tcPr marL="3841" marR="3841" marT="3841" marB="0">
                    <a:solidFill>
                      <a:schemeClr val="accent1">
                        <a:lumMod val="60000"/>
                        <a:lumOff val="40000"/>
                      </a:schemeClr>
                    </a:solidFill>
                  </a:tcPr>
                </a:tc>
                <a:extLst>
                  <a:ext uri="{0D108BD9-81ED-4DB2-BD59-A6C34878D82A}">
                    <a16:rowId xmlns:a16="http://schemas.microsoft.com/office/drawing/2014/main" val="10000"/>
                  </a:ext>
                </a:extLst>
              </a:tr>
              <a:tr h="712915">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2200" u="none" strike="noStrike" dirty="0" smtClean="0">
                          <a:effectLst/>
                        </a:rPr>
                        <a:t>・性別役割分業はみんなが同じ考えだと解決するが、それまでの固定化された考えにより、</a:t>
                      </a:r>
                      <a:endParaRPr lang="en-US" altLang="ja-JP" sz="2200" u="none" strike="noStrike" dirty="0" smtClean="0">
                        <a:effectLst/>
                      </a:endParaRPr>
                    </a:p>
                    <a:p>
                      <a:pPr marL="0" marR="0" lvl="0" indent="0" algn="l" defTabSz="457200" rtl="0" eaLnBrk="1" fontAlgn="t" latinLnBrk="0" hangingPunct="1">
                        <a:lnSpc>
                          <a:spcPct val="100000"/>
                        </a:lnSpc>
                        <a:spcBef>
                          <a:spcPts val="0"/>
                        </a:spcBef>
                        <a:spcAft>
                          <a:spcPts val="0"/>
                        </a:spcAft>
                        <a:buClrTx/>
                        <a:buSzTx/>
                        <a:buFontTx/>
                        <a:buNone/>
                        <a:tabLst/>
                        <a:defRPr/>
                      </a:pPr>
                      <a:r>
                        <a:rPr lang="ja-JP" altLang="en-US" sz="2200" u="none" strike="noStrike" dirty="0" smtClean="0">
                          <a:effectLst/>
                        </a:rPr>
                        <a:t>　解決されていない。</a:t>
                      </a:r>
                      <a:endParaRPr lang="ja-JP" altLang="en-US" sz="2200" b="0" i="0" u="none" strike="noStrike" dirty="0" smtClean="0">
                        <a:solidFill>
                          <a:srgbClr val="000000"/>
                        </a:solidFill>
                        <a:effectLst/>
                        <a:latin typeface="+mn-ea"/>
                        <a:ea typeface="+mn-ea"/>
                      </a:endParaRPr>
                    </a:p>
                  </a:txBody>
                  <a:tcPr marL="3841" marR="3841" marT="3841" marB="0"/>
                </a:tc>
                <a:extLst>
                  <a:ext uri="{0D108BD9-81ED-4DB2-BD59-A6C34878D82A}">
                    <a16:rowId xmlns:a16="http://schemas.microsoft.com/office/drawing/2014/main" val="10001"/>
                  </a:ext>
                </a:extLst>
              </a:tr>
              <a:tr h="712915">
                <a:tc>
                  <a:txBody>
                    <a:bodyPr/>
                    <a:lstStyle/>
                    <a:p>
                      <a:pPr algn="l" fontAlgn="t"/>
                      <a:r>
                        <a:rPr lang="ja-JP" altLang="en-US" sz="2200" u="none" strike="noStrike" dirty="0" smtClean="0">
                          <a:effectLst/>
                        </a:rPr>
                        <a:t>・大衆化</a:t>
                      </a:r>
                      <a:r>
                        <a:rPr lang="ja-JP" altLang="en-US" sz="2200" u="none" strike="noStrike" dirty="0">
                          <a:effectLst/>
                        </a:rPr>
                        <a:t>の局面で向き合ったが、性別に対するイメージは残っており、自由・平等はない</a:t>
                      </a:r>
                      <a:r>
                        <a:rPr lang="ja-JP" altLang="en-US" sz="2200" u="none" strike="noStrike" dirty="0" smtClean="0">
                          <a:effectLst/>
                        </a:rPr>
                        <a:t>。</a:t>
                      </a:r>
                      <a:endParaRPr lang="en-US" altLang="ja-JP" sz="2200" u="none" strike="noStrike" dirty="0" smtClean="0">
                        <a:effectLst/>
                      </a:endParaRPr>
                    </a:p>
                    <a:p>
                      <a:pPr algn="l" fontAlgn="t"/>
                      <a:r>
                        <a:rPr lang="ja-JP" altLang="en-US" sz="2200" u="none" strike="noStrike" dirty="0" smtClean="0">
                          <a:effectLst/>
                        </a:rPr>
                        <a:t>　これから</a:t>
                      </a:r>
                      <a:r>
                        <a:rPr lang="ja-JP" altLang="en-US" sz="2200" u="none" strike="noStrike" dirty="0">
                          <a:effectLst/>
                        </a:rPr>
                        <a:t>も向き合う必要がある。</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04"/>
                  </a:ext>
                </a:extLst>
              </a:tr>
              <a:tr h="1067343">
                <a:tc>
                  <a:txBody>
                    <a:bodyPr/>
                    <a:lstStyle/>
                    <a:p>
                      <a:pPr algn="l" fontAlgn="t"/>
                      <a:r>
                        <a:rPr lang="ja-JP" altLang="en-US" sz="2200" u="none" strike="noStrike" dirty="0" smtClean="0">
                          <a:effectLst/>
                        </a:rPr>
                        <a:t>・性別</a:t>
                      </a:r>
                      <a:r>
                        <a:rPr lang="ja-JP" altLang="en-US" sz="2200" u="none" strike="noStrike" dirty="0">
                          <a:effectLst/>
                        </a:rPr>
                        <a:t>役割分業は表面上は改善されたが、結婚後も働く女性は少ない。教師や秘書など人</a:t>
                      </a:r>
                      <a:r>
                        <a:rPr lang="ja-JP" altLang="en-US" sz="2200" u="none" strike="noStrike" dirty="0" smtClean="0">
                          <a:effectLst/>
                        </a:rPr>
                        <a:t>と</a:t>
                      </a:r>
                      <a:endParaRPr lang="en-US" altLang="ja-JP" sz="2200" u="none" strike="noStrike" dirty="0" smtClean="0">
                        <a:effectLst/>
                      </a:endParaRPr>
                    </a:p>
                    <a:p>
                      <a:pPr algn="l" fontAlgn="t"/>
                      <a:r>
                        <a:rPr lang="ja-JP" altLang="en-US" sz="2200" u="none" strike="noStrike" dirty="0" smtClean="0">
                          <a:effectLst/>
                        </a:rPr>
                        <a:t>　関わる</a:t>
                      </a:r>
                      <a:r>
                        <a:rPr lang="ja-JP" altLang="en-US" sz="2200" u="none" strike="noStrike" dirty="0">
                          <a:effectLst/>
                        </a:rPr>
                        <a:t>仕事は多いが、大工など力仕事に関しては性別役割分業の考えが残った。解決と</a:t>
                      </a:r>
                      <a:r>
                        <a:rPr lang="ja-JP" altLang="en-US" sz="2200" u="none" strike="noStrike" dirty="0" smtClean="0">
                          <a:effectLst/>
                        </a:rPr>
                        <a:t>は</a:t>
                      </a:r>
                      <a:endParaRPr lang="en-US" altLang="ja-JP" sz="2200" u="none" strike="noStrike" dirty="0" smtClean="0">
                        <a:effectLst/>
                      </a:endParaRPr>
                    </a:p>
                    <a:p>
                      <a:pPr algn="l" fontAlgn="t"/>
                      <a:r>
                        <a:rPr lang="ja-JP" altLang="en-US" sz="2200" u="none" strike="noStrike" dirty="0" smtClean="0">
                          <a:effectLst/>
                        </a:rPr>
                        <a:t>　いかない</a:t>
                      </a:r>
                      <a:r>
                        <a:rPr lang="ja-JP" altLang="en-US" sz="2200" u="none" strike="noStrike" dirty="0">
                          <a:effectLst/>
                        </a:rPr>
                        <a:t>が改善はされた。</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06"/>
                  </a:ext>
                </a:extLst>
              </a:tr>
              <a:tr h="358488">
                <a:tc>
                  <a:txBody>
                    <a:bodyPr/>
                    <a:lstStyle/>
                    <a:p>
                      <a:pPr algn="l" fontAlgn="t"/>
                      <a:r>
                        <a:rPr lang="ja-JP" altLang="en-US" sz="2200" u="none" strike="noStrike" dirty="0" smtClean="0">
                          <a:effectLst/>
                        </a:rPr>
                        <a:t>・変えよう</a:t>
                      </a:r>
                      <a:r>
                        <a:rPr lang="ja-JP" altLang="en-US" sz="2200" u="none" strike="noStrike" dirty="0">
                          <a:effectLst/>
                        </a:rPr>
                        <a:t>と向き合ったが、解決したとは言えない。</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07"/>
                  </a:ext>
                </a:extLst>
              </a:tr>
              <a:tr h="1067343">
                <a:tc>
                  <a:txBody>
                    <a:bodyPr/>
                    <a:lstStyle/>
                    <a:p>
                      <a:pPr algn="l" fontAlgn="t"/>
                      <a:r>
                        <a:rPr lang="ja-JP" altLang="en-US" sz="2200" u="none" strike="noStrike" dirty="0" smtClean="0">
                          <a:effectLst/>
                        </a:rPr>
                        <a:t>・女性</a:t>
                      </a:r>
                      <a:r>
                        <a:rPr lang="ja-JP" altLang="en-US" sz="2200" u="none" strike="noStrike" dirty="0">
                          <a:effectLst/>
                        </a:rPr>
                        <a:t>の職業に対しての縛りはかなり減ったが、男性は女性らしさを持ってほしいと</a:t>
                      </a:r>
                      <a:r>
                        <a:rPr lang="ja-JP" altLang="en-US" sz="2200" u="none" strike="noStrike" dirty="0" smtClean="0">
                          <a:effectLst/>
                        </a:rPr>
                        <a:t>思って</a:t>
                      </a:r>
                      <a:endParaRPr lang="en-US" altLang="ja-JP" sz="2200" u="none" strike="noStrike" dirty="0" smtClean="0">
                        <a:effectLst/>
                      </a:endParaRPr>
                    </a:p>
                    <a:p>
                      <a:pPr algn="l" fontAlgn="t"/>
                      <a:r>
                        <a:rPr lang="ja-JP" altLang="en-US" sz="2200" u="none" strike="noStrike" dirty="0" smtClean="0">
                          <a:effectLst/>
                        </a:rPr>
                        <a:t>　おり</a:t>
                      </a:r>
                      <a:r>
                        <a:rPr lang="ja-JP" altLang="en-US" sz="2200" u="none" strike="noStrike" dirty="0">
                          <a:effectLst/>
                        </a:rPr>
                        <a:t>、女性がほぼいない職種もあり、完全に性別役割分業がなくなったわけではないが</a:t>
                      </a:r>
                      <a:r>
                        <a:rPr lang="ja-JP" altLang="en-US" sz="2200" u="none" strike="noStrike" dirty="0" smtClean="0">
                          <a:effectLst/>
                        </a:rPr>
                        <a:t>、</a:t>
                      </a:r>
                      <a:endParaRPr lang="en-US" altLang="ja-JP" sz="2200" u="none" strike="noStrike" dirty="0" smtClean="0">
                        <a:effectLst/>
                      </a:endParaRPr>
                    </a:p>
                    <a:p>
                      <a:pPr algn="l" fontAlgn="t"/>
                      <a:r>
                        <a:rPr lang="ja-JP" altLang="en-US" sz="2200" u="none" strike="noStrike" dirty="0" smtClean="0">
                          <a:effectLst/>
                        </a:rPr>
                        <a:t>　大衆化</a:t>
                      </a:r>
                      <a:r>
                        <a:rPr lang="ja-JP" altLang="en-US" sz="2200" u="none" strike="noStrike" dirty="0">
                          <a:effectLst/>
                        </a:rPr>
                        <a:t>の前よりは仕事をする女性が増えて</a:t>
                      </a:r>
                      <a:r>
                        <a:rPr lang="ja-JP" altLang="en-US" sz="2200" u="none" strike="noStrike" dirty="0" smtClean="0">
                          <a:effectLst/>
                        </a:rPr>
                        <a:t>いる。</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662734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1879574" y="1175128"/>
            <a:ext cx="10312425" cy="830997"/>
          </a:xfrm>
          <a:prstGeom prst="rect">
            <a:avLst/>
          </a:prstGeom>
          <a:noFill/>
        </p:spPr>
        <p:txBody>
          <a:bodyPr wrap="square" rtlCol="0">
            <a:spAutoFit/>
          </a:bodyPr>
          <a:lstStyle/>
          <a:p>
            <a:r>
              <a:rPr kumimoji="1" lang="en-US" altLang="ja-JP" sz="2400" b="1" dirty="0" smtClean="0">
                <a:latin typeface="+mn-ea"/>
              </a:rPr>
              <a:t>(3)</a:t>
            </a:r>
            <a:r>
              <a:rPr lang="ja-JP" altLang="en-US" sz="2400" b="1" dirty="0" smtClean="0">
                <a:latin typeface="+mn-ea"/>
              </a:rPr>
              <a:t> 授業改善の</a:t>
            </a:r>
            <a:r>
              <a:rPr lang="en-US" altLang="ja-JP" sz="2400" b="1" dirty="0" smtClean="0">
                <a:latin typeface="+mn-ea"/>
              </a:rPr>
              <a:t>Check Point</a:t>
            </a:r>
            <a:r>
              <a:rPr lang="ja-JP" altLang="en-US" sz="2400" b="1" dirty="0" smtClean="0">
                <a:latin typeface="+mn-ea"/>
              </a:rPr>
              <a:t>②</a:t>
            </a:r>
            <a:endParaRPr lang="en-US" altLang="ja-JP" sz="2400" b="1" dirty="0" smtClean="0">
              <a:solidFill>
                <a:srgbClr val="FF0000"/>
              </a:solidFill>
              <a:latin typeface="+mn-ea"/>
            </a:endParaRPr>
          </a:p>
          <a:p>
            <a:r>
              <a:rPr lang="ja-JP" altLang="en-US" sz="2400" dirty="0" smtClean="0">
                <a:latin typeface="+mn-ea"/>
              </a:rPr>
              <a:t>　</a:t>
            </a:r>
            <a:r>
              <a:rPr lang="ja-JP" altLang="en-US" sz="2400" dirty="0">
                <a:latin typeface="+mn-ea"/>
              </a:rPr>
              <a:t>・生徒は授業者の</a:t>
            </a:r>
            <a:r>
              <a:rPr lang="ja-JP" altLang="en-US" sz="2400" dirty="0" smtClean="0">
                <a:latin typeface="+mn-ea"/>
              </a:rPr>
              <a:t>ねらいどおりに</a:t>
            </a:r>
            <a:r>
              <a:rPr lang="ja-JP" altLang="en-US" sz="2400" dirty="0">
                <a:latin typeface="+mn-ea"/>
              </a:rPr>
              <a:t>本時の問いに対する解を表現したのか</a:t>
            </a:r>
            <a:endParaRPr lang="en-US" altLang="ja-JP" sz="2400" dirty="0">
              <a:latin typeface="+mn-ea"/>
            </a:endParaRP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517247" y="1985493"/>
            <a:ext cx="10168410" cy="461665"/>
          </a:xfrm>
          <a:prstGeom prst="rect">
            <a:avLst/>
          </a:prstGeom>
          <a:noFill/>
        </p:spPr>
        <p:txBody>
          <a:bodyPr wrap="square" rtlCol="0">
            <a:spAutoFit/>
          </a:bodyPr>
          <a:lstStyle/>
          <a:p>
            <a:r>
              <a:rPr kumimoji="1" lang="ja-JP" altLang="en-US" sz="2400" b="1" dirty="0" smtClean="0">
                <a:latin typeface="+mn-ea"/>
              </a:rPr>
              <a:t>●生徒の表現</a:t>
            </a:r>
            <a:endParaRPr lang="en-US" altLang="ja-JP" sz="2400" dirty="0" smtClean="0">
              <a:latin typeface="+mn-ea"/>
            </a:endParaRPr>
          </a:p>
        </p:txBody>
      </p:sp>
      <p:graphicFrame>
        <p:nvGraphicFramePr>
          <p:cNvPr id="10" name="表 9"/>
          <p:cNvGraphicFramePr>
            <a:graphicFrameLocks noGrp="1"/>
          </p:cNvGraphicFramePr>
          <p:nvPr>
            <p:extLst>
              <p:ext uri="{D42A27DB-BD31-4B8C-83A1-F6EECF244321}">
                <p14:modId xmlns:p14="http://schemas.microsoft.com/office/powerpoint/2010/main" val="1618929549"/>
              </p:ext>
            </p:extLst>
          </p:nvPr>
        </p:nvGraphicFramePr>
        <p:xfrm>
          <a:off x="517247" y="2447158"/>
          <a:ext cx="11530738" cy="4220340"/>
        </p:xfrm>
        <a:graphic>
          <a:graphicData uri="http://schemas.openxmlformats.org/drawingml/2006/table">
            <a:tbl>
              <a:tblPr>
                <a:tableStyleId>{8A107856-5554-42FB-B03E-39F5DBC370BA}</a:tableStyleId>
              </a:tblPr>
              <a:tblGrid>
                <a:gridCol w="11530738">
                  <a:extLst>
                    <a:ext uri="{9D8B030D-6E8A-4147-A177-3AD203B41FA5}">
                      <a16:colId xmlns:a16="http://schemas.microsoft.com/office/drawing/2014/main" val="20000"/>
                    </a:ext>
                  </a:extLst>
                </a:gridCol>
              </a:tblGrid>
              <a:tr h="386052">
                <a:tc>
                  <a:txBody>
                    <a:bodyPr/>
                    <a:lstStyle/>
                    <a:p>
                      <a:pPr algn="ctr" fontAlgn="t"/>
                      <a:r>
                        <a:rPr lang="ja-JP" altLang="en-US" sz="2200" u="none" strike="noStrike" dirty="0" smtClean="0">
                          <a:effectLst/>
                        </a:rPr>
                        <a:t>本時の</a:t>
                      </a:r>
                      <a:r>
                        <a:rPr lang="ja-JP" altLang="en-US" sz="2200" u="none" strike="noStrike" dirty="0">
                          <a:effectLst/>
                        </a:rPr>
                        <a:t>問いへ</a:t>
                      </a:r>
                      <a:r>
                        <a:rPr lang="ja-JP" altLang="en-US" sz="2200" u="none" strike="noStrike" dirty="0" smtClean="0">
                          <a:effectLst/>
                        </a:rPr>
                        <a:t>の解（</a:t>
                      </a:r>
                      <a:r>
                        <a:rPr lang="en-US" altLang="ja-JP" sz="2200" u="none" strike="noStrike" dirty="0" smtClean="0">
                          <a:effectLst/>
                        </a:rPr>
                        <a:t>No.2</a:t>
                      </a:r>
                      <a:r>
                        <a:rPr lang="ja-JP" altLang="en-US" sz="2200" u="none" strike="noStrike" dirty="0" smtClean="0">
                          <a:effectLst/>
                        </a:rPr>
                        <a:t>）</a:t>
                      </a:r>
                      <a:endParaRPr lang="ja-JP" altLang="en-US" sz="2200" b="0" i="0" u="none" strike="noStrike" dirty="0">
                        <a:solidFill>
                          <a:srgbClr val="000000"/>
                        </a:solidFill>
                        <a:effectLst/>
                        <a:latin typeface="+mn-ea"/>
                        <a:ea typeface="+mn-ea"/>
                      </a:endParaRPr>
                    </a:p>
                  </a:txBody>
                  <a:tcPr marL="3841" marR="3841" marT="3841" marB="0">
                    <a:solidFill>
                      <a:schemeClr val="accent1">
                        <a:lumMod val="60000"/>
                        <a:lumOff val="40000"/>
                      </a:schemeClr>
                    </a:solidFill>
                  </a:tcPr>
                </a:tc>
                <a:extLst>
                  <a:ext uri="{0D108BD9-81ED-4DB2-BD59-A6C34878D82A}">
                    <a16:rowId xmlns:a16="http://schemas.microsoft.com/office/drawing/2014/main" val="10000"/>
                  </a:ext>
                </a:extLst>
              </a:tr>
              <a:tr h="767732">
                <a:tc>
                  <a:txBody>
                    <a:bodyPr/>
                    <a:lstStyle/>
                    <a:p>
                      <a:pPr algn="l" fontAlgn="t"/>
                      <a:r>
                        <a:rPr lang="ja-JP" altLang="en-US" sz="2200" u="none" strike="noStrike" dirty="0" smtClean="0">
                          <a:effectLst/>
                        </a:rPr>
                        <a:t>・</a:t>
                      </a:r>
                      <a:r>
                        <a:rPr lang="en-US" altLang="ja-JP" sz="2200" u="none" strike="noStrike" dirty="0" smtClean="0">
                          <a:effectLst/>
                        </a:rPr>
                        <a:t>24</a:t>
                      </a:r>
                      <a:r>
                        <a:rPr lang="ja-JP" altLang="en-US" sz="2200" u="none" strike="noStrike" dirty="0" smtClean="0">
                          <a:effectLst/>
                        </a:rPr>
                        <a:t>歳以下では、男性</a:t>
                      </a:r>
                      <a:r>
                        <a:rPr lang="ja-JP" altLang="en-US" sz="2200" u="none" strike="noStrike" dirty="0">
                          <a:effectLst/>
                        </a:rPr>
                        <a:t>より</a:t>
                      </a:r>
                      <a:r>
                        <a:rPr lang="ja-JP" altLang="en-US" sz="2200" u="none" strike="noStrike" dirty="0" smtClean="0">
                          <a:effectLst/>
                        </a:rPr>
                        <a:t>も女性</a:t>
                      </a:r>
                      <a:r>
                        <a:rPr lang="ja-JP" altLang="en-US" sz="2200" u="none" strike="noStrike" dirty="0">
                          <a:effectLst/>
                        </a:rPr>
                        <a:t>の方が働いている。女性はもっと自由になりたかったと</a:t>
                      </a:r>
                      <a:r>
                        <a:rPr lang="ja-JP" altLang="en-US" sz="2200" u="none" strike="noStrike" dirty="0" smtClean="0">
                          <a:effectLst/>
                        </a:rPr>
                        <a:t>思</a:t>
                      </a:r>
                      <a:endParaRPr lang="en-US" altLang="ja-JP" sz="2200" u="none" strike="noStrike" dirty="0" smtClean="0">
                        <a:effectLst/>
                      </a:endParaRPr>
                    </a:p>
                    <a:p>
                      <a:pPr algn="l" fontAlgn="t"/>
                      <a:r>
                        <a:rPr lang="ja-JP" altLang="en-US" sz="2200" u="none" strike="noStrike" dirty="0" smtClean="0">
                          <a:effectLst/>
                        </a:rPr>
                        <a:t>　う</a:t>
                      </a:r>
                      <a:r>
                        <a:rPr lang="ja-JP" altLang="en-US" sz="2200" u="none" strike="noStrike" dirty="0">
                          <a:effectLst/>
                        </a:rPr>
                        <a:t>が</a:t>
                      </a:r>
                      <a:r>
                        <a:rPr lang="ja-JP" altLang="en-US" sz="2200" u="none" strike="noStrike" dirty="0" smtClean="0">
                          <a:effectLst/>
                        </a:rPr>
                        <a:t>、男性</a:t>
                      </a:r>
                      <a:r>
                        <a:rPr lang="ja-JP" altLang="en-US" sz="2200" u="none" strike="noStrike" dirty="0">
                          <a:effectLst/>
                        </a:rPr>
                        <a:t>の偏見・理想があり、性別役割分業は少し解決した。</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10"/>
                  </a:ext>
                </a:extLst>
              </a:tr>
              <a:tr h="1149412">
                <a:tc>
                  <a:txBody>
                    <a:bodyPr/>
                    <a:lstStyle/>
                    <a:p>
                      <a:pPr algn="l" fontAlgn="t"/>
                      <a:r>
                        <a:rPr lang="ja-JP" altLang="en-US" sz="2200" u="none" strike="noStrike" dirty="0" smtClean="0">
                          <a:effectLst/>
                        </a:rPr>
                        <a:t>・政治</a:t>
                      </a:r>
                      <a:r>
                        <a:rPr lang="ja-JP" altLang="en-US" sz="2200" u="none" strike="noStrike" dirty="0">
                          <a:effectLst/>
                        </a:rPr>
                        <a:t>参加をゴールにしている時点で、その先の待遇などを考えていない。そのため、</a:t>
                      </a:r>
                      <a:r>
                        <a:rPr lang="ja-JP" altLang="en-US" sz="2200" u="none" strike="noStrike" dirty="0" smtClean="0">
                          <a:effectLst/>
                        </a:rPr>
                        <a:t>変容</a:t>
                      </a:r>
                      <a:endParaRPr lang="en-US" altLang="ja-JP" sz="2200" u="none" strike="noStrike" dirty="0" smtClean="0">
                        <a:effectLst/>
                      </a:endParaRPr>
                    </a:p>
                    <a:p>
                      <a:pPr algn="l" fontAlgn="t"/>
                      <a:r>
                        <a:rPr lang="ja-JP" altLang="en-US" sz="2200" u="none" strike="noStrike" dirty="0" smtClean="0">
                          <a:effectLst/>
                        </a:rPr>
                        <a:t>　は</a:t>
                      </a:r>
                      <a:r>
                        <a:rPr lang="ja-JP" altLang="en-US" sz="2200" u="none" strike="noStrike" dirty="0">
                          <a:effectLst/>
                        </a:rPr>
                        <a:t>乏しい。</a:t>
                      </a:r>
                      <a:r>
                        <a:rPr lang="ja-JP" altLang="en-US" sz="2200" u="none" strike="noStrike" dirty="0" smtClean="0">
                          <a:effectLst/>
                        </a:rPr>
                        <a:t>女性が政治</a:t>
                      </a:r>
                      <a:r>
                        <a:rPr lang="ja-JP" altLang="en-US" sz="2200" u="none" strike="noStrike" dirty="0">
                          <a:effectLst/>
                        </a:rPr>
                        <a:t>参加をしても女性に対する何かは変わらないから執着するのを</a:t>
                      </a:r>
                      <a:r>
                        <a:rPr lang="ja-JP" altLang="en-US" sz="2200" u="none" strike="noStrike" dirty="0" smtClean="0">
                          <a:effectLst/>
                        </a:rPr>
                        <a:t>やめ</a:t>
                      </a:r>
                      <a:endParaRPr lang="en-US" altLang="ja-JP" sz="2200" u="none" strike="noStrike" dirty="0" smtClean="0">
                        <a:effectLst/>
                      </a:endParaRPr>
                    </a:p>
                    <a:p>
                      <a:pPr algn="l" fontAlgn="t"/>
                      <a:r>
                        <a:rPr lang="ja-JP" altLang="en-US" sz="2200" u="none" strike="noStrike" dirty="0" smtClean="0">
                          <a:effectLst/>
                        </a:rPr>
                        <a:t>　たら</a:t>
                      </a:r>
                      <a:r>
                        <a:rPr lang="ja-JP" altLang="en-US" sz="2200" u="none" strike="noStrike" dirty="0">
                          <a:effectLst/>
                        </a:rPr>
                        <a:t>いい。</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11"/>
                  </a:ext>
                </a:extLst>
              </a:tr>
              <a:tr h="767732">
                <a:tc>
                  <a:txBody>
                    <a:bodyPr/>
                    <a:lstStyle/>
                    <a:p>
                      <a:pPr algn="l" fontAlgn="t"/>
                      <a:r>
                        <a:rPr lang="ja-JP" altLang="en-US" sz="2200" u="none" strike="noStrike" dirty="0" smtClean="0">
                          <a:effectLst/>
                        </a:rPr>
                        <a:t>・未婚</a:t>
                      </a:r>
                      <a:r>
                        <a:rPr lang="ja-JP" altLang="en-US" sz="2200" u="none" strike="noStrike" dirty="0">
                          <a:effectLst/>
                        </a:rPr>
                        <a:t>の女性が働くなど表面上は解決されたが、結婚後働く人は少なく、男性が働くと</a:t>
                      </a:r>
                      <a:r>
                        <a:rPr lang="ja-JP" altLang="en-US" sz="2200" u="none" strike="noStrike" dirty="0" smtClean="0">
                          <a:effectLst/>
                        </a:rPr>
                        <a:t>いう</a:t>
                      </a:r>
                      <a:endParaRPr lang="en-US" altLang="ja-JP" sz="2200" u="none" strike="noStrike" dirty="0" smtClean="0">
                        <a:effectLst/>
                      </a:endParaRPr>
                    </a:p>
                    <a:p>
                      <a:pPr algn="l" fontAlgn="t"/>
                      <a:r>
                        <a:rPr lang="ja-JP" altLang="en-US" sz="2200" u="none" strike="noStrike" dirty="0" smtClean="0">
                          <a:effectLst/>
                        </a:rPr>
                        <a:t>　固定化</a:t>
                      </a:r>
                      <a:r>
                        <a:rPr lang="ja-JP" altLang="en-US" sz="2200" u="none" strike="noStrike" dirty="0">
                          <a:effectLst/>
                        </a:rPr>
                        <a:t>された考えが残った。職種により性別役割分業が残っている。</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15"/>
                  </a:ext>
                </a:extLst>
              </a:tr>
              <a:tr h="1149412">
                <a:tc>
                  <a:txBody>
                    <a:bodyPr/>
                    <a:lstStyle/>
                    <a:p>
                      <a:pPr algn="l" fontAlgn="t"/>
                      <a:r>
                        <a:rPr lang="ja-JP" altLang="en-US" sz="2200" u="none" strike="noStrike" dirty="0" smtClean="0">
                          <a:effectLst/>
                        </a:rPr>
                        <a:t>・女性</a:t>
                      </a:r>
                      <a:r>
                        <a:rPr lang="ja-JP" altLang="en-US" sz="2200" u="none" strike="noStrike" dirty="0">
                          <a:effectLst/>
                        </a:rPr>
                        <a:t>は人と関わる仕事、男性は大工など力仕事で、そこに性別役割分業の考えが残って</a:t>
                      </a:r>
                      <a:r>
                        <a:rPr lang="ja-JP" altLang="en-US" sz="2200" u="none" strike="noStrike" dirty="0" err="1" smtClean="0">
                          <a:effectLst/>
                        </a:rPr>
                        <a:t>い</a:t>
                      </a:r>
                      <a:endParaRPr lang="en-US" altLang="ja-JP" sz="2200" u="none" strike="noStrike" dirty="0" smtClean="0">
                        <a:effectLst/>
                      </a:endParaRPr>
                    </a:p>
                    <a:p>
                      <a:pPr algn="l" fontAlgn="t"/>
                      <a:r>
                        <a:rPr lang="ja-JP" altLang="en-US" sz="2200" u="none" strike="noStrike" dirty="0" smtClean="0">
                          <a:effectLst/>
                        </a:rPr>
                        <a:t>　る</a:t>
                      </a:r>
                      <a:r>
                        <a:rPr lang="ja-JP" altLang="en-US" sz="2200" u="none" strike="noStrike" dirty="0">
                          <a:effectLst/>
                        </a:rPr>
                        <a:t>。しかし、人と関わる仕事は社会への進出に繋がっているから、改善は</a:t>
                      </a:r>
                      <a:r>
                        <a:rPr lang="ja-JP" altLang="en-US" sz="2200" u="none" strike="noStrike" dirty="0" smtClean="0">
                          <a:effectLst/>
                        </a:rPr>
                        <a:t>されてきている</a:t>
                      </a:r>
                      <a:endParaRPr lang="en-US" altLang="ja-JP" sz="2200" u="none" strike="noStrike" dirty="0" smtClean="0">
                        <a:effectLst/>
                      </a:endParaRPr>
                    </a:p>
                    <a:p>
                      <a:pPr algn="l" fontAlgn="t"/>
                      <a:r>
                        <a:rPr lang="ja-JP" altLang="en-US" sz="2200" u="none" strike="noStrike" dirty="0" smtClean="0">
                          <a:effectLst/>
                        </a:rPr>
                        <a:t>　と思った</a:t>
                      </a:r>
                      <a:r>
                        <a:rPr lang="ja-JP" altLang="en-US" sz="2200" u="none" strike="noStrike" dirty="0">
                          <a:effectLst/>
                        </a:rPr>
                        <a:t>。</a:t>
                      </a:r>
                      <a:endParaRPr lang="ja-JP" altLang="en-US" sz="2200" b="0" i="0" u="none" strike="noStrike" dirty="0">
                        <a:solidFill>
                          <a:srgbClr val="000000"/>
                        </a:solidFill>
                        <a:effectLst/>
                        <a:latin typeface="+mn-ea"/>
                        <a:ea typeface="+mn-ea"/>
                      </a:endParaRPr>
                    </a:p>
                  </a:txBody>
                  <a:tcPr marL="3841" marR="3841" marT="3841" marB="0"/>
                </a:tc>
                <a:extLst>
                  <a:ext uri="{0D108BD9-81ED-4DB2-BD59-A6C34878D82A}">
                    <a16:rowId xmlns:a16="http://schemas.microsoft.com/office/drawing/2014/main" val="10018"/>
                  </a:ext>
                </a:extLst>
              </a:tr>
            </a:tbl>
          </a:graphicData>
        </a:graphic>
      </p:graphicFrame>
      <p:sp>
        <p:nvSpPr>
          <p:cNvPr id="13" name="角丸四角形吹き出し 12"/>
          <p:cNvSpPr/>
          <p:nvPr/>
        </p:nvSpPr>
        <p:spPr>
          <a:xfrm>
            <a:off x="7403969" y="294467"/>
            <a:ext cx="1801148" cy="1146874"/>
          </a:xfrm>
          <a:prstGeom prst="wedgeRoundRectCallout">
            <a:avLst>
              <a:gd name="adj1" fmla="val -70711"/>
              <a:gd name="adj2" fmla="val 44764"/>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rPr>
              <a:t>個人思考５分</a:t>
            </a:r>
            <a:endParaRPr kumimoji="1" lang="en-US" altLang="ja-JP" b="1" dirty="0" smtClean="0">
              <a:solidFill>
                <a:srgbClr val="FFFF00"/>
              </a:solidFill>
            </a:endParaRPr>
          </a:p>
          <a:p>
            <a:pPr algn="ctr"/>
            <a:r>
              <a:rPr kumimoji="1" lang="ja-JP" altLang="en-US" b="1" dirty="0" smtClean="0">
                <a:solidFill>
                  <a:srgbClr val="FFFF00"/>
                </a:solidFill>
              </a:rPr>
              <a:t>協議５分</a:t>
            </a:r>
            <a:endParaRPr kumimoji="1" lang="ja-JP" altLang="en-US" b="1" dirty="0">
              <a:solidFill>
                <a:srgbClr val="FFFF00"/>
              </a:solidFill>
            </a:endParaRPr>
          </a:p>
        </p:txBody>
      </p:sp>
      <p:sp>
        <p:nvSpPr>
          <p:cNvPr id="7" name="円/楕円 6"/>
          <p:cNvSpPr/>
          <p:nvPr/>
        </p:nvSpPr>
        <p:spPr>
          <a:xfrm>
            <a:off x="10154894" y="40350"/>
            <a:ext cx="1830044" cy="128314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j-ea"/>
                <a:ea typeface="+mj-ea"/>
              </a:rPr>
              <a:t>ここで</a:t>
            </a:r>
            <a:endParaRPr kumimoji="1" lang="en-US" altLang="ja-JP" sz="2000" b="1" dirty="0" smtClean="0">
              <a:latin typeface="+mj-ea"/>
              <a:ea typeface="+mj-ea"/>
            </a:endParaRPr>
          </a:p>
          <a:p>
            <a:pPr algn="ctr"/>
            <a:r>
              <a:rPr kumimoji="1" lang="en-US" altLang="ja-JP" sz="2000" b="1" dirty="0" smtClean="0">
                <a:latin typeface="+mj-ea"/>
                <a:ea typeface="+mj-ea"/>
              </a:rPr>
              <a:t>10</a:t>
            </a:r>
            <a:r>
              <a:rPr kumimoji="1" lang="ja-JP" altLang="en-US" sz="2000" b="1" dirty="0" smtClean="0">
                <a:latin typeface="+mj-ea"/>
                <a:ea typeface="+mj-ea"/>
              </a:rPr>
              <a:t>分間</a:t>
            </a:r>
            <a:endParaRPr kumimoji="1" lang="en-US" altLang="ja-JP" sz="2000" b="1" dirty="0" smtClean="0">
              <a:latin typeface="+mj-ea"/>
              <a:ea typeface="+mj-ea"/>
            </a:endParaRPr>
          </a:p>
          <a:p>
            <a:pPr algn="ctr"/>
            <a:r>
              <a:rPr kumimoji="1" lang="ja-JP" altLang="en-US" sz="2000" b="1" dirty="0" smtClean="0">
                <a:latin typeface="+mj-ea"/>
                <a:ea typeface="+mj-ea"/>
              </a:rPr>
              <a:t>動画を</a:t>
            </a:r>
            <a:endParaRPr lang="en-US" altLang="ja-JP" sz="2000" b="1" dirty="0">
              <a:latin typeface="+mj-ea"/>
              <a:ea typeface="+mj-ea"/>
            </a:endParaRPr>
          </a:p>
          <a:p>
            <a:pPr algn="ctr"/>
            <a:r>
              <a:rPr kumimoji="1" lang="ja-JP" altLang="en-US" sz="2000" b="1" dirty="0" smtClean="0">
                <a:latin typeface="+mj-ea"/>
                <a:ea typeface="+mj-ea"/>
              </a:rPr>
              <a:t>ｓｔｏｐ</a:t>
            </a:r>
            <a:endParaRPr kumimoji="1" lang="ja-JP" altLang="en-US" sz="2000" b="1" dirty="0">
              <a:latin typeface="+mj-ea"/>
              <a:ea typeface="+mj-ea"/>
            </a:endParaRPr>
          </a:p>
        </p:txBody>
      </p:sp>
    </p:spTree>
    <p:extLst>
      <p:ext uri="{BB962C8B-B14F-4D97-AF65-F5344CB8AC3E}">
        <p14:creationId xmlns:p14="http://schemas.microsoft.com/office/powerpoint/2010/main" val="32947349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58226" y="681924"/>
            <a:ext cx="8596668" cy="759417"/>
          </a:xfrm>
        </p:spPr>
        <p:txBody>
          <a:bodyPr>
            <a:normAutofit/>
          </a:bodyPr>
          <a:lstStyle/>
          <a:p>
            <a:r>
              <a:rPr lang="ja-JP" altLang="en-US" b="1" dirty="0" smtClean="0">
                <a:solidFill>
                  <a:schemeClr val="tx1"/>
                </a:solidFill>
              </a:rPr>
              <a:t>６　研究授業の考察</a:t>
            </a:r>
            <a:endParaRPr lang="ja-JP" altLang="en-US" b="1" dirty="0">
              <a:solidFill>
                <a:schemeClr val="tx1"/>
              </a:solidFill>
            </a:endParaRPr>
          </a:p>
        </p:txBody>
      </p:sp>
      <p:sp>
        <p:nvSpPr>
          <p:cNvPr id="5" name="テキスト ボックス 4">
            <a:extLst>
              <a:ext uri="{FF2B5EF4-FFF2-40B4-BE49-F238E27FC236}">
                <a16:creationId xmlns:a16="http://schemas.microsoft.com/office/drawing/2014/main" id="{091E6639-F11A-4FE6-AB95-00074402CE15}"/>
              </a:ext>
            </a:extLst>
          </p:cNvPr>
          <p:cNvSpPr txBox="1"/>
          <p:nvPr/>
        </p:nvSpPr>
        <p:spPr>
          <a:xfrm>
            <a:off x="1558227" y="1251882"/>
            <a:ext cx="10604888" cy="2677656"/>
          </a:xfrm>
          <a:prstGeom prst="rect">
            <a:avLst/>
          </a:prstGeom>
          <a:solidFill>
            <a:srgbClr val="002060"/>
          </a:solidFill>
        </p:spPr>
        <p:txBody>
          <a:bodyPr wrap="square" rtlCol="0">
            <a:spAutoFit/>
          </a:bodyPr>
          <a:lstStyle/>
          <a:p>
            <a:r>
              <a:rPr kumimoji="1" lang="ja-JP" altLang="en-US" sz="2400" b="1" dirty="0" smtClean="0">
                <a:solidFill>
                  <a:srgbClr val="FFFF00"/>
                </a:solidFill>
                <a:latin typeface="+mn-ea"/>
              </a:rPr>
              <a:t>●　本研修のねらい（再掲）</a:t>
            </a:r>
            <a:endParaRPr kumimoji="1" lang="en-US" altLang="ja-JP" sz="2400" b="1" dirty="0" smtClean="0">
              <a:solidFill>
                <a:srgbClr val="FFFF00"/>
              </a:solidFill>
              <a:latin typeface="+mn-ea"/>
            </a:endParaRPr>
          </a:p>
          <a:p>
            <a:r>
              <a:rPr kumimoji="1" lang="ja-JP" altLang="en-US" sz="2400" b="1" dirty="0" smtClean="0">
                <a:solidFill>
                  <a:srgbClr val="FFFF00"/>
                </a:solidFill>
                <a:latin typeface="+mn-ea"/>
              </a:rPr>
              <a:t>　　「現代的な諸課題を歴史的に考察する力」を育成するには、授業でどの　</a:t>
            </a:r>
            <a:endParaRPr kumimoji="1" lang="en-US" altLang="ja-JP" sz="2400" b="1" dirty="0" smtClean="0">
              <a:solidFill>
                <a:srgbClr val="FFFF00"/>
              </a:solidFill>
              <a:latin typeface="+mn-ea"/>
            </a:endParaRPr>
          </a:p>
          <a:p>
            <a:r>
              <a:rPr kumimoji="1" lang="ja-JP" altLang="en-US" sz="2400" b="1" dirty="0" smtClean="0">
                <a:solidFill>
                  <a:srgbClr val="FFFF00"/>
                </a:solidFill>
                <a:latin typeface="+mn-ea"/>
              </a:rPr>
              <a:t>　</a:t>
            </a:r>
            <a:r>
              <a:rPr kumimoji="1" lang="ja-JP" altLang="en-US" sz="2400" b="1" dirty="0" err="1" smtClean="0">
                <a:solidFill>
                  <a:srgbClr val="FFFF00"/>
                </a:solidFill>
                <a:latin typeface="+mn-ea"/>
              </a:rPr>
              <a:t>ような</a:t>
            </a:r>
            <a:r>
              <a:rPr kumimoji="1" lang="ja-JP" altLang="en-US" sz="2400" b="1" dirty="0" smtClean="0">
                <a:solidFill>
                  <a:srgbClr val="FFFF00"/>
                </a:solidFill>
                <a:latin typeface="+mn-ea"/>
              </a:rPr>
              <a:t>働きかけが必要なのか</a:t>
            </a:r>
            <a:endParaRPr kumimoji="1" lang="en-US" altLang="ja-JP" sz="2400" b="1" dirty="0" smtClean="0">
              <a:solidFill>
                <a:srgbClr val="FFFF00"/>
              </a:solidFill>
              <a:latin typeface="+mn-ea"/>
            </a:endParaRPr>
          </a:p>
          <a:p>
            <a:r>
              <a:rPr kumimoji="1" lang="ja-JP" altLang="en-US" sz="2400" b="1" dirty="0" smtClean="0">
                <a:solidFill>
                  <a:srgbClr val="FFFF00"/>
                </a:solidFill>
                <a:latin typeface="+mn-ea"/>
              </a:rPr>
              <a:t>●　本時のねらい（再掲）</a:t>
            </a:r>
            <a:endParaRPr kumimoji="1" lang="en-US" altLang="ja-JP" sz="2400" b="1" dirty="0" smtClean="0">
              <a:solidFill>
                <a:srgbClr val="FFFF00"/>
              </a:solidFill>
              <a:latin typeface="+mn-ea"/>
            </a:endParaRPr>
          </a:p>
          <a:p>
            <a:r>
              <a:rPr lang="ja-JP" altLang="en-US" sz="2400" b="1" dirty="0" smtClean="0">
                <a:solidFill>
                  <a:srgbClr val="FFFF00"/>
                </a:solidFill>
                <a:latin typeface="+mn-ea"/>
              </a:rPr>
              <a:t>　　</a:t>
            </a:r>
            <a:r>
              <a:rPr lang="ja-JP" altLang="ja-JP" sz="2400" b="1" dirty="0" smtClean="0">
                <a:solidFill>
                  <a:srgbClr val="FFFF00"/>
                </a:solidFill>
                <a:latin typeface="+mn-ea"/>
              </a:rPr>
              <a:t>「</a:t>
            </a:r>
            <a:r>
              <a:rPr lang="ja-JP" altLang="ja-JP" sz="2400" b="1" dirty="0">
                <a:solidFill>
                  <a:srgbClr val="FFFF00"/>
                </a:solidFill>
                <a:latin typeface="+mn-ea"/>
              </a:rPr>
              <a:t>近代化」の局面で生じた性別役割分業の課題に対し</a:t>
            </a:r>
            <a:r>
              <a:rPr lang="ja-JP" altLang="ja-JP" sz="2400" b="1" dirty="0" smtClean="0">
                <a:solidFill>
                  <a:srgbClr val="FFFF00"/>
                </a:solidFill>
                <a:latin typeface="+mn-ea"/>
              </a:rPr>
              <a:t>、「</a:t>
            </a:r>
            <a:r>
              <a:rPr lang="ja-JP" altLang="ja-JP" sz="2400" b="1" dirty="0">
                <a:solidFill>
                  <a:srgbClr val="FFFF00"/>
                </a:solidFill>
                <a:latin typeface="+mn-ea"/>
              </a:rPr>
              <a:t>大衆化」</a:t>
            </a:r>
            <a:r>
              <a:rPr lang="ja-JP" altLang="ja-JP" sz="2400" b="1" dirty="0" smtClean="0">
                <a:solidFill>
                  <a:srgbClr val="FFFF00"/>
                </a:solidFill>
                <a:latin typeface="+mn-ea"/>
              </a:rPr>
              <a:t>の局</a:t>
            </a:r>
            <a:endParaRPr lang="en-US" altLang="ja-JP" sz="2400" b="1" dirty="0" smtClean="0">
              <a:solidFill>
                <a:srgbClr val="FFFF00"/>
              </a:solidFill>
              <a:latin typeface="+mn-ea"/>
            </a:endParaRPr>
          </a:p>
          <a:p>
            <a:r>
              <a:rPr lang="ja-JP" altLang="en-US" sz="2400" b="1" dirty="0" smtClean="0">
                <a:solidFill>
                  <a:srgbClr val="FFFF00"/>
                </a:solidFill>
                <a:latin typeface="+mn-ea"/>
              </a:rPr>
              <a:t>　</a:t>
            </a:r>
            <a:r>
              <a:rPr lang="ja-JP" altLang="ja-JP" sz="2400" b="1" dirty="0" smtClean="0">
                <a:solidFill>
                  <a:srgbClr val="FFFF00"/>
                </a:solidFill>
                <a:latin typeface="+mn-ea"/>
              </a:rPr>
              <a:t>面</a:t>
            </a:r>
            <a:r>
              <a:rPr lang="ja-JP" altLang="ja-JP" sz="2400" b="1" dirty="0">
                <a:solidFill>
                  <a:srgbClr val="FFFF00"/>
                </a:solidFill>
                <a:latin typeface="+mn-ea"/>
              </a:rPr>
              <a:t>では人々</a:t>
            </a:r>
            <a:r>
              <a:rPr lang="ja-JP" altLang="ja-JP" sz="2400" b="1" dirty="0" smtClean="0">
                <a:solidFill>
                  <a:srgbClr val="FFFF00"/>
                </a:solidFill>
                <a:latin typeface="+mn-ea"/>
              </a:rPr>
              <a:t>はどの</a:t>
            </a:r>
            <a:r>
              <a:rPr lang="ja-JP" altLang="ja-JP" sz="2400" b="1" dirty="0">
                <a:solidFill>
                  <a:srgbClr val="FFFF00"/>
                </a:solidFill>
                <a:latin typeface="+mn-ea"/>
              </a:rPr>
              <a:t>ように対応し</a:t>
            </a:r>
            <a:r>
              <a:rPr lang="ja-JP" altLang="ja-JP" sz="2400" b="1" dirty="0" smtClean="0">
                <a:solidFill>
                  <a:srgbClr val="FFFF00"/>
                </a:solidFill>
                <a:latin typeface="+mn-ea"/>
              </a:rPr>
              <a:t>、その</a:t>
            </a:r>
            <a:r>
              <a:rPr lang="ja-JP" altLang="ja-JP" sz="2400" b="1" dirty="0">
                <a:solidFill>
                  <a:srgbClr val="FFFF00"/>
                </a:solidFill>
                <a:latin typeface="+mn-ea"/>
              </a:rPr>
              <a:t>結果</a:t>
            </a:r>
            <a:r>
              <a:rPr lang="ja-JP" altLang="ja-JP" sz="2400" b="1" dirty="0" smtClean="0">
                <a:solidFill>
                  <a:srgbClr val="FFFF00"/>
                </a:solidFill>
                <a:latin typeface="+mn-ea"/>
              </a:rPr>
              <a:t>、課題</a:t>
            </a:r>
            <a:r>
              <a:rPr lang="ja-JP" altLang="ja-JP" sz="2400" b="1" dirty="0">
                <a:solidFill>
                  <a:srgbClr val="FFFF00"/>
                </a:solidFill>
                <a:latin typeface="+mn-ea"/>
              </a:rPr>
              <a:t>はどのように変化し</a:t>
            </a:r>
            <a:r>
              <a:rPr lang="ja-JP" altLang="ja-JP" sz="2400" b="1" dirty="0" smtClean="0">
                <a:solidFill>
                  <a:srgbClr val="FFFF00"/>
                </a:solidFill>
                <a:latin typeface="+mn-ea"/>
              </a:rPr>
              <a:t>、今</a:t>
            </a:r>
            <a:endParaRPr lang="en-US" altLang="ja-JP" sz="2400" b="1" dirty="0" smtClean="0">
              <a:solidFill>
                <a:srgbClr val="FFFF00"/>
              </a:solidFill>
              <a:latin typeface="+mn-ea"/>
            </a:endParaRPr>
          </a:p>
          <a:p>
            <a:r>
              <a:rPr lang="ja-JP" altLang="en-US" sz="2400" b="1" dirty="0" smtClean="0">
                <a:solidFill>
                  <a:srgbClr val="FFFF00"/>
                </a:solidFill>
                <a:latin typeface="+mn-ea"/>
              </a:rPr>
              <a:t>　</a:t>
            </a:r>
            <a:r>
              <a:rPr lang="ja-JP" altLang="ja-JP" sz="2400" b="1" dirty="0" smtClean="0">
                <a:solidFill>
                  <a:srgbClr val="FFFF00"/>
                </a:solidFill>
                <a:latin typeface="+mn-ea"/>
              </a:rPr>
              <a:t>の</a:t>
            </a:r>
            <a:r>
              <a:rPr lang="ja-JP" altLang="ja-JP" sz="2400" b="1" dirty="0">
                <a:solidFill>
                  <a:srgbClr val="FFFF00"/>
                </a:solidFill>
                <a:latin typeface="+mn-ea"/>
              </a:rPr>
              <a:t>私たちにどう関わるの</a:t>
            </a:r>
            <a:r>
              <a:rPr lang="ja-JP" altLang="ja-JP" sz="2400" b="1" dirty="0" smtClean="0">
                <a:solidFill>
                  <a:srgbClr val="FFFF00"/>
                </a:solidFill>
                <a:latin typeface="+mn-ea"/>
              </a:rPr>
              <a:t>かについて</a:t>
            </a:r>
            <a:r>
              <a:rPr lang="ja-JP" altLang="ja-JP" sz="2400" b="1" dirty="0">
                <a:solidFill>
                  <a:srgbClr val="FFFF00"/>
                </a:solidFill>
                <a:latin typeface="+mn-ea"/>
              </a:rPr>
              <a:t>理解する</a:t>
            </a:r>
            <a:r>
              <a:rPr lang="ja-JP" altLang="ja-JP" sz="2400" b="1" dirty="0" smtClean="0">
                <a:solidFill>
                  <a:srgbClr val="FFFF00"/>
                </a:solidFill>
                <a:latin typeface="+mn-ea"/>
              </a:rPr>
              <a:t>。</a:t>
            </a:r>
            <a:endParaRPr kumimoji="1" lang="en-US" altLang="ja-JP" sz="2400" b="1" dirty="0" smtClean="0">
              <a:solidFill>
                <a:srgbClr val="FFFF00"/>
              </a:solidFill>
              <a:latin typeface="+mn-ea"/>
            </a:endParaRPr>
          </a:p>
        </p:txBody>
      </p:sp>
      <p:sp>
        <p:nvSpPr>
          <p:cNvPr id="7" name="テキスト ボックス 6">
            <a:extLst>
              <a:ext uri="{FF2B5EF4-FFF2-40B4-BE49-F238E27FC236}">
                <a16:creationId xmlns:a16="http://schemas.microsoft.com/office/drawing/2014/main" id="{091E6639-F11A-4FE6-AB95-00074402CE15}"/>
              </a:ext>
            </a:extLst>
          </p:cNvPr>
          <p:cNvSpPr txBox="1"/>
          <p:nvPr/>
        </p:nvSpPr>
        <p:spPr>
          <a:xfrm>
            <a:off x="1776466" y="4268663"/>
            <a:ext cx="10168410" cy="830997"/>
          </a:xfrm>
          <a:prstGeom prst="rect">
            <a:avLst/>
          </a:prstGeom>
          <a:noFill/>
        </p:spPr>
        <p:txBody>
          <a:bodyPr wrap="square" rtlCol="0">
            <a:spAutoFit/>
          </a:bodyPr>
          <a:lstStyle/>
          <a:p>
            <a:r>
              <a:rPr kumimoji="1" lang="ja-JP" altLang="en-US" sz="2400" b="1" dirty="0" smtClean="0">
                <a:latin typeface="+mn-ea"/>
              </a:rPr>
              <a:t>●現代的な諸課題を歴史的に考察する力を育成するためには、</a:t>
            </a:r>
            <a:endParaRPr kumimoji="1" lang="en-US" altLang="ja-JP" sz="2400" b="1" dirty="0" smtClean="0">
              <a:latin typeface="+mn-ea"/>
            </a:endParaRPr>
          </a:p>
          <a:p>
            <a:r>
              <a:rPr kumimoji="1" lang="ja-JP" altLang="en-US" sz="2400" b="1" dirty="0" smtClean="0">
                <a:latin typeface="+mn-ea"/>
              </a:rPr>
              <a:t>　大項目</a:t>
            </a:r>
            <a:r>
              <a:rPr kumimoji="1" lang="en-US" altLang="ja-JP" sz="2400" b="1" dirty="0" smtClean="0">
                <a:latin typeface="+mn-ea"/>
              </a:rPr>
              <a:t>D(4)</a:t>
            </a:r>
            <a:r>
              <a:rPr kumimoji="1" lang="ja-JP" altLang="en-US" sz="2400" b="1" dirty="0" smtClean="0">
                <a:latin typeface="+mn-ea"/>
              </a:rPr>
              <a:t>を見据えて、大項目</a:t>
            </a:r>
            <a:r>
              <a:rPr kumimoji="1" lang="en-US" altLang="ja-JP" sz="2400" b="1" dirty="0" smtClean="0">
                <a:latin typeface="+mn-ea"/>
              </a:rPr>
              <a:t>C</a:t>
            </a:r>
            <a:r>
              <a:rPr kumimoji="1" lang="ja-JP" altLang="en-US" sz="2400" b="1" dirty="0" smtClean="0">
                <a:latin typeface="+mn-ea"/>
              </a:rPr>
              <a:t>全体でどのような学びが必要なのか</a:t>
            </a:r>
            <a:endParaRPr lang="en-US" altLang="ja-JP" sz="2400" dirty="0" smtClean="0">
              <a:latin typeface="+mn-ea"/>
            </a:endParaRPr>
          </a:p>
        </p:txBody>
      </p:sp>
      <p:sp>
        <p:nvSpPr>
          <p:cNvPr id="9" name="角丸四角形吹き出し 8"/>
          <p:cNvSpPr/>
          <p:nvPr/>
        </p:nvSpPr>
        <p:spPr>
          <a:xfrm>
            <a:off x="2905447" y="5365816"/>
            <a:ext cx="1801148" cy="1146874"/>
          </a:xfrm>
          <a:prstGeom prst="wedgeRoundRectCallout">
            <a:avLst>
              <a:gd name="adj1" fmla="val 81592"/>
              <a:gd name="adj2" fmla="val -67237"/>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rPr>
              <a:t>協議</a:t>
            </a:r>
            <a:r>
              <a:rPr kumimoji="1" lang="en-US" altLang="ja-JP" b="1" dirty="0" smtClean="0">
                <a:solidFill>
                  <a:srgbClr val="FFFF00"/>
                </a:solidFill>
              </a:rPr>
              <a:t>10</a:t>
            </a:r>
            <a:r>
              <a:rPr kumimoji="1" lang="ja-JP" altLang="en-US" b="1" dirty="0" smtClean="0">
                <a:solidFill>
                  <a:srgbClr val="FFFF00"/>
                </a:solidFill>
              </a:rPr>
              <a:t>分</a:t>
            </a:r>
            <a:endParaRPr kumimoji="1" lang="ja-JP" altLang="en-US" b="1" dirty="0">
              <a:solidFill>
                <a:srgbClr val="FFFF00"/>
              </a:solidFill>
            </a:endParaRPr>
          </a:p>
        </p:txBody>
      </p:sp>
      <p:sp>
        <p:nvSpPr>
          <p:cNvPr id="10" name="円/楕円 9"/>
          <p:cNvSpPr/>
          <p:nvPr/>
        </p:nvSpPr>
        <p:spPr>
          <a:xfrm>
            <a:off x="9017479" y="5072478"/>
            <a:ext cx="1830044" cy="173355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mj-ea"/>
                <a:ea typeface="+mj-ea"/>
              </a:rPr>
              <a:t>ここで</a:t>
            </a:r>
            <a:endParaRPr kumimoji="1" lang="en-US" altLang="ja-JP" sz="2000" b="1" dirty="0" smtClean="0">
              <a:latin typeface="+mj-ea"/>
              <a:ea typeface="+mj-ea"/>
            </a:endParaRPr>
          </a:p>
          <a:p>
            <a:pPr algn="ctr"/>
            <a:r>
              <a:rPr kumimoji="1" lang="en-US" altLang="ja-JP" sz="2000" b="1" dirty="0" smtClean="0">
                <a:latin typeface="+mj-ea"/>
                <a:ea typeface="+mj-ea"/>
              </a:rPr>
              <a:t>10</a:t>
            </a:r>
            <a:r>
              <a:rPr kumimoji="1" lang="ja-JP" altLang="en-US" sz="2000" b="1" dirty="0" smtClean="0">
                <a:latin typeface="+mj-ea"/>
                <a:ea typeface="+mj-ea"/>
              </a:rPr>
              <a:t>分間</a:t>
            </a:r>
            <a:endParaRPr kumimoji="1" lang="en-US" altLang="ja-JP" sz="2000" b="1" dirty="0" smtClean="0">
              <a:latin typeface="+mj-ea"/>
              <a:ea typeface="+mj-ea"/>
            </a:endParaRPr>
          </a:p>
          <a:p>
            <a:pPr algn="ctr"/>
            <a:r>
              <a:rPr kumimoji="1" lang="ja-JP" altLang="en-US" sz="2000" b="1" dirty="0" smtClean="0">
                <a:latin typeface="+mj-ea"/>
                <a:ea typeface="+mj-ea"/>
              </a:rPr>
              <a:t>動画を</a:t>
            </a:r>
            <a:endParaRPr lang="en-US" altLang="ja-JP" sz="2000" b="1" dirty="0">
              <a:latin typeface="+mj-ea"/>
              <a:ea typeface="+mj-ea"/>
            </a:endParaRPr>
          </a:p>
          <a:p>
            <a:pPr algn="ctr"/>
            <a:r>
              <a:rPr kumimoji="1" lang="ja-JP" altLang="en-US" sz="2000" b="1" dirty="0" smtClean="0">
                <a:latin typeface="+mj-ea"/>
                <a:ea typeface="+mj-ea"/>
              </a:rPr>
              <a:t>ｓｔｏｐ</a:t>
            </a:r>
            <a:endParaRPr kumimoji="1" lang="ja-JP" altLang="en-US" sz="2000" b="1" dirty="0">
              <a:latin typeface="+mj-ea"/>
              <a:ea typeface="+mj-ea"/>
            </a:endParaRPr>
          </a:p>
        </p:txBody>
      </p:sp>
    </p:spTree>
    <p:extLst>
      <p:ext uri="{BB962C8B-B14F-4D97-AF65-F5344CB8AC3E}">
        <p14:creationId xmlns:p14="http://schemas.microsoft.com/office/powerpoint/2010/main" val="21675135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647411" y="0"/>
            <a:ext cx="8596668" cy="619743"/>
          </a:xfrm>
        </p:spPr>
        <p:txBody>
          <a:bodyPr>
            <a:normAutofit fontScale="90000"/>
          </a:bodyPr>
          <a:lstStyle/>
          <a:p>
            <a:r>
              <a:rPr lang="ja-JP" altLang="en-US" b="1" dirty="0" smtClean="0">
                <a:solidFill>
                  <a:schemeClr val="tx1"/>
                </a:solidFill>
              </a:rPr>
              <a:t>７</a:t>
            </a:r>
            <a:r>
              <a:rPr lang="ja-JP" altLang="en-US" b="1" dirty="0">
                <a:solidFill>
                  <a:schemeClr val="tx1"/>
                </a:solidFill>
              </a:rPr>
              <a:t>　</a:t>
            </a:r>
            <a:r>
              <a:rPr lang="ja-JP" altLang="en-US" b="1" dirty="0" smtClean="0">
                <a:solidFill>
                  <a:schemeClr val="tx1"/>
                </a:solidFill>
              </a:rPr>
              <a:t>最後に</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647411" y="434289"/>
            <a:ext cx="10544589" cy="830997"/>
          </a:xfrm>
          <a:prstGeom prst="rect">
            <a:avLst/>
          </a:prstGeom>
          <a:solidFill>
            <a:srgbClr val="002060"/>
          </a:solidFill>
        </p:spPr>
        <p:txBody>
          <a:bodyPr wrap="square" rtlCol="0">
            <a:spAutoFit/>
          </a:bodyPr>
          <a:lstStyle/>
          <a:p>
            <a:r>
              <a:rPr kumimoji="1" lang="ja-JP" altLang="en-US" sz="2400" b="1" dirty="0" smtClean="0">
                <a:solidFill>
                  <a:srgbClr val="FFFF00"/>
                </a:solidFill>
              </a:rPr>
              <a:t>●　「現代的な諸課題を歴史的に考察する力」を育成するには、授業で</a:t>
            </a:r>
            <a:r>
              <a:rPr kumimoji="1" lang="ja-JP" altLang="en-US" sz="2400" b="1" dirty="0" err="1" smtClean="0">
                <a:solidFill>
                  <a:srgbClr val="FFFF00"/>
                </a:solidFill>
              </a:rPr>
              <a:t>ど</a:t>
            </a:r>
            <a:endParaRPr kumimoji="1" lang="en-US" altLang="ja-JP" sz="2400" b="1" dirty="0" smtClean="0">
              <a:solidFill>
                <a:srgbClr val="FFFF00"/>
              </a:solidFill>
            </a:endParaRPr>
          </a:p>
          <a:p>
            <a:r>
              <a:rPr kumimoji="1" lang="ja-JP" altLang="en-US" sz="2400" b="1" dirty="0" smtClean="0">
                <a:solidFill>
                  <a:srgbClr val="FFFF00"/>
                </a:solidFill>
              </a:rPr>
              <a:t>　のような働きかけが必要なのか、という視点での授業改善を推進する。</a:t>
            </a:r>
            <a:endParaRPr kumimoji="1" lang="en-US" altLang="ja-JP" sz="2400" b="1" dirty="0" smtClean="0">
              <a:solidFill>
                <a:srgbClr val="FFFF00"/>
              </a:solidFill>
            </a:endParaRPr>
          </a:p>
        </p:txBody>
      </p:sp>
      <p:sp>
        <p:nvSpPr>
          <p:cNvPr id="4" name="正方形/長方形 3"/>
          <p:cNvSpPr/>
          <p:nvPr/>
        </p:nvSpPr>
        <p:spPr>
          <a:xfrm>
            <a:off x="342901" y="1265286"/>
            <a:ext cx="11849099" cy="4893647"/>
          </a:xfrm>
          <a:prstGeom prst="rect">
            <a:avLst/>
          </a:prstGeom>
          <a:solidFill>
            <a:schemeClr val="accent1">
              <a:lumMod val="20000"/>
              <a:lumOff val="80000"/>
            </a:schemeClr>
          </a:solidFill>
        </p:spPr>
        <p:txBody>
          <a:bodyPr wrap="square">
            <a:spAutoFit/>
          </a:bodyPr>
          <a:lstStyle/>
          <a:p>
            <a:r>
              <a:rPr lang="ja-JP" altLang="en-US" sz="2400" dirty="0" smtClean="0">
                <a:latin typeface="+mn-ea"/>
              </a:rPr>
              <a:t>○「</a:t>
            </a:r>
            <a:r>
              <a:rPr lang="ja-JP" altLang="en-US" sz="2400" b="1" u="sng" dirty="0" smtClean="0">
                <a:solidFill>
                  <a:srgbClr val="FF0000"/>
                </a:solidFill>
                <a:latin typeface="+mn-ea"/>
              </a:rPr>
              <a:t>現代的な諸課題を歴史的に考察する力を育成する授業」についての一考察</a:t>
            </a:r>
            <a:endParaRPr lang="en-US" altLang="ja-JP" sz="2400" b="1" u="sng" dirty="0">
              <a:solidFill>
                <a:srgbClr val="FF0000"/>
              </a:solidFill>
              <a:latin typeface="+mn-ea"/>
            </a:endParaRPr>
          </a:p>
          <a:p>
            <a:r>
              <a:rPr lang="ja-JP" altLang="en-US" sz="2400" dirty="0">
                <a:latin typeface="+mn-ea"/>
              </a:rPr>
              <a:t>①素朴概念（平等、男女差別など）を授業を</a:t>
            </a:r>
            <a:r>
              <a:rPr lang="ja-JP" altLang="en-US" sz="2400" dirty="0" smtClean="0">
                <a:latin typeface="+mn-ea"/>
              </a:rPr>
              <a:t>通じて生徒が自己認識できるよう、</a:t>
            </a:r>
            <a:r>
              <a:rPr lang="ja-JP" altLang="en-US" sz="2400" b="1" u="sng" dirty="0" smtClean="0">
                <a:latin typeface="+mn-ea"/>
              </a:rPr>
              <a:t>素朴</a:t>
            </a:r>
            <a:endParaRPr lang="en-US" altLang="ja-JP" sz="2400" b="1" u="sng" dirty="0" smtClean="0">
              <a:latin typeface="+mn-ea"/>
            </a:endParaRPr>
          </a:p>
          <a:p>
            <a:r>
              <a:rPr lang="ja-JP" altLang="en-US" sz="2400" b="1" dirty="0" smtClean="0">
                <a:latin typeface="+mn-ea"/>
              </a:rPr>
              <a:t>　</a:t>
            </a:r>
            <a:r>
              <a:rPr lang="ja-JP" altLang="en-US" sz="2400" b="1" u="sng" dirty="0" smtClean="0">
                <a:latin typeface="+mn-ea"/>
              </a:rPr>
              <a:t>概念</a:t>
            </a:r>
            <a:r>
              <a:rPr lang="ja-JP" altLang="en-US" sz="2400" b="1" u="sng" dirty="0">
                <a:latin typeface="+mn-ea"/>
              </a:rPr>
              <a:t>に揺さぶりをかける主題を設定した授業</a:t>
            </a:r>
            <a:r>
              <a:rPr lang="ja-JP" altLang="en-US" sz="2400" dirty="0" smtClean="0">
                <a:latin typeface="+mn-ea"/>
              </a:rPr>
              <a:t>をデザインする。</a:t>
            </a:r>
            <a:endParaRPr lang="en-US" altLang="ja-JP" sz="2400" dirty="0">
              <a:latin typeface="+mn-ea"/>
            </a:endParaRPr>
          </a:p>
          <a:p>
            <a:r>
              <a:rPr lang="ja-JP" altLang="en-US" sz="2400" dirty="0" smtClean="0">
                <a:latin typeface="+mn-ea"/>
              </a:rPr>
              <a:t>　（</a:t>
            </a:r>
            <a:r>
              <a:rPr lang="ja-JP" altLang="en-US" sz="2400" b="1" u="sng" dirty="0" smtClean="0">
                <a:latin typeface="+mn-ea"/>
              </a:rPr>
              <a:t>授業者は、授業で取り扱う歴史的事象を概念で捉える必要がある</a:t>
            </a:r>
            <a:r>
              <a:rPr lang="ja-JP" altLang="en-US" sz="2400" dirty="0" smtClean="0">
                <a:latin typeface="+mn-ea"/>
              </a:rPr>
              <a:t>）</a:t>
            </a:r>
            <a:endParaRPr lang="en-US" altLang="ja-JP" sz="2400" dirty="0">
              <a:latin typeface="+mn-ea"/>
            </a:endParaRPr>
          </a:p>
          <a:p>
            <a:r>
              <a:rPr lang="ja-JP" altLang="en-US" sz="2400" dirty="0" smtClean="0">
                <a:latin typeface="+mn-ea"/>
              </a:rPr>
              <a:t>②諸資料を</a:t>
            </a:r>
            <a:r>
              <a:rPr lang="ja-JP" altLang="en-US" sz="2400" dirty="0">
                <a:latin typeface="+mn-ea"/>
              </a:rPr>
              <a:t>読む際</a:t>
            </a:r>
            <a:r>
              <a:rPr lang="ja-JP" altLang="en-US" sz="2400" dirty="0" smtClean="0">
                <a:latin typeface="+mn-ea"/>
              </a:rPr>
              <a:t>には、</a:t>
            </a:r>
            <a:r>
              <a:rPr lang="ja-JP" altLang="en-US" sz="2400" b="1" u="sng" dirty="0" smtClean="0">
                <a:latin typeface="+mn-ea"/>
              </a:rPr>
              <a:t>授業で獲得した概念</a:t>
            </a:r>
            <a:r>
              <a:rPr lang="ja-JP" altLang="en-US" sz="2400" b="1" u="sng" dirty="0">
                <a:latin typeface="+mn-ea"/>
              </a:rPr>
              <a:t>を</a:t>
            </a:r>
            <a:r>
              <a:rPr lang="ja-JP" altLang="en-US" sz="2400" b="1" u="sng" dirty="0" smtClean="0">
                <a:latin typeface="+mn-ea"/>
              </a:rPr>
              <a:t>使って</a:t>
            </a:r>
            <a:r>
              <a:rPr lang="ja-JP" altLang="en-US" sz="2400" dirty="0" smtClean="0">
                <a:latin typeface="+mn-ea"/>
              </a:rPr>
              <a:t>読んでいるかどうかについて、</a:t>
            </a:r>
            <a:endParaRPr lang="en-US" altLang="ja-JP" sz="2400" dirty="0" smtClean="0">
              <a:latin typeface="+mn-ea"/>
            </a:endParaRPr>
          </a:p>
          <a:p>
            <a:r>
              <a:rPr lang="ja-JP" altLang="en-US" sz="2400" dirty="0" smtClean="0">
                <a:latin typeface="+mn-ea"/>
              </a:rPr>
              <a:t>　授業者は注意を払う（</a:t>
            </a:r>
            <a:r>
              <a:rPr lang="ja-JP" altLang="en-US" sz="2400" b="1" u="sng" dirty="0" smtClean="0">
                <a:latin typeface="+mn-ea"/>
              </a:rPr>
              <a:t>生徒が既習事項と新たに学ぶ歴史的事象を関わらせながら知</a:t>
            </a:r>
            <a:endParaRPr lang="en-US" altLang="ja-JP" sz="2400" b="1" u="sng" dirty="0" smtClean="0">
              <a:latin typeface="+mn-ea"/>
            </a:endParaRPr>
          </a:p>
          <a:p>
            <a:r>
              <a:rPr lang="ja-JP" altLang="en-US" sz="2400" dirty="0" smtClean="0">
                <a:latin typeface="+mn-ea"/>
              </a:rPr>
              <a:t>　</a:t>
            </a:r>
            <a:r>
              <a:rPr lang="ja-JP" altLang="en-US" sz="2400" b="1" u="sng" dirty="0" smtClean="0">
                <a:latin typeface="+mn-ea"/>
              </a:rPr>
              <a:t>識を獲得できるように働きかける</a:t>
            </a:r>
            <a:r>
              <a:rPr lang="ja-JP" altLang="en-US" sz="2400" dirty="0" smtClean="0">
                <a:latin typeface="+mn-ea"/>
              </a:rPr>
              <a:t>）。</a:t>
            </a:r>
            <a:endParaRPr lang="en-US" altLang="ja-JP" sz="2400" dirty="0">
              <a:latin typeface="+mn-ea"/>
            </a:endParaRPr>
          </a:p>
          <a:p>
            <a:r>
              <a:rPr lang="ja-JP" altLang="en-US" sz="2400" dirty="0" smtClean="0">
                <a:latin typeface="+mn-ea"/>
              </a:rPr>
              <a:t>③なぜ</a:t>
            </a:r>
            <a:r>
              <a:rPr lang="ja-JP" altLang="en-US" sz="2400" dirty="0">
                <a:latin typeface="+mn-ea"/>
              </a:rPr>
              <a:t>、その命題（○○なのは、</a:t>
            </a:r>
            <a:r>
              <a:rPr lang="en-US" altLang="ja-JP" sz="2400" dirty="0">
                <a:latin typeface="+mn-ea"/>
              </a:rPr>
              <a:t>××</a:t>
            </a:r>
            <a:r>
              <a:rPr lang="ja-JP" altLang="en-US" sz="2400" dirty="0">
                <a:latin typeface="+mn-ea"/>
              </a:rPr>
              <a:t>ではないだろうか）に行き着くのか</a:t>
            </a:r>
            <a:r>
              <a:rPr lang="ja-JP" altLang="en-US" sz="2400" dirty="0" smtClean="0">
                <a:latin typeface="+mn-ea"/>
              </a:rPr>
              <a:t>、</a:t>
            </a:r>
            <a:r>
              <a:rPr lang="ja-JP" altLang="en-US" sz="2400" b="1" u="sng" dirty="0" smtClean="0">
                <a:latin typeface="+mn-ea"/>
              </a:rPr>
              <a:t>歴史的な</a:t>
            </a:r>
            <a:endParaRPr lang="en-US" altLang="ja-JP" sz="2400" b="1" u="sng" dirty="0" smtClean="0">
              <a:latin typeface="+mn-ea"/>
            </a:endParaRPr>
          </a:p>
          <a:p>
            <a:r>
              <a:rPr lang="ja-JP" altLang="en-US" sz="2400" b="1" dirty="0" smtClean="0">
                <a:latin typeface="+mn-ea"/>
              </a:rPr>
              <a:t>　</a:t>
            </a:r>
            <a:r>
              <a:rPr lang="ja-JP" altLang="en-US" sz="2400" b="1" u="sng" dirty="0" smtClean="0">
                <a:latin typeface="+mn-ea"/>
              </a:rPr>
              <a:t>事象や概念を用いて根拠を示して表現するように生徒に働きかける</a:t>
            </a:r>
            <a:r>
              <a:rPr lang="ja-JP" altLang="en-US" sz="2400" dirty="0" smtClean="0">
                <a:latin typeface="+mn-ea"/>
              </a:rPr>
              <a:t>。</a:t>
            </a:r>
            <a:endParaRPr lang="en-US" altLang="ja-JP" sz="2400" dirty="0" smtClean="0">
              <a:latin typeface="+mn-ea"/>
            </a:endParaRPr>
          </a:p>
          <a:p>
            <a:r>
              <a:rPr lang="ja-JP" altLang="en-US" sz="2400" dirty="0" smtClean="0">
                <a:latin typeface="+mn-ea"/>
              </a:rPr>
              <a:t>④授業後</a:t>
            </a:r>
            <a:r>
              <a:rPr lang="ja-JP" altLang="en-US" sz="2400" dirty="0">
                <a:latin typeface="+mn-ea"/>
              </a:rPr>
              <a:t>や単元後には</a:t>
            </a:r>
            <a:r>
              <a:rPr lang="ja-JP" altLang="en-US" sz="2400" dirty="0" smtClean="0">
                <a:latin typeface="+mn-ea"/>
              </a:rPr>
              <a:t>、素朴概念が揺さぶられ、</a:t>
            </a:r>
            <a:r>
              <a:rPr lang="ja-JP" altLang="en-US" sz="2400" b="1" u="sng" dirty="0" smtClean="0">
                <a:latin typeface="+mn-ea"/>
              </a:rPr>
              <a:t>自分の価値観を立ち止まって考える</a:t>
            </a:r>
            <a:endParaRPr lang="en-US" altLang="ja-JP" sz="2400" b="1" u="sng" dirty="0" smtClean="0">
              <a:latin typeface="+mn-ea"/>
            </a:endParaRPr>
          </a:p>
          <a:p>
            <a:r>
              <a:rPr lang="ja-JP" altLang="en-US" sz="2400" dirty="0" smtClean="0">
                <a:latin typeface="+mn-ea"/>
              </a:rPr>
              <a:t>　</a:t>
            </a:r>
            <a:r>
              <a:rPr lang="ja-JP" altLang="en-US" sz="2400" b="1" u="sng" dirty="0" smtClean="0">
                <a:latin typeface="+mn-ea"/>
              </a:rPr>
              <a:t>ことができる授業や単元構造であったか</a:t>
            </a:r>
            <a:r>
              <a:rPr lang="ja-JP" altLang="en-US" sz="2400" dirty="0" smtClean="0">
                <a:latin typeface="+mn-ea"/>
              </a:rPr>
              <a:t>どうかについて、生徒の表現から把握する。</a:t>
            </a:r>
            <a:endParaRPr lang="en-US" altLang="ja-JP" sz="2400" dirty="0" smtClean="0">
              <a:latin typeface="+mn-ea"/>
            </a:endParaRPr>
          </a:p>
          <a:p>
            <a:r>
              <a:rPr lang="ja-JP" altLang="en-US" sz="2400" dirty="0" smtClean="0">
                <a:latin typeface="+mn-ea"/>
              </a:rPr>
              <a:t>⑤</a:t>
            </a:r>
            <a:r>
              <a:rPr lang="ja-JP" altLang="en-US" sz="2400" b="1" u="sng" dirty="0" smtClean="0">
                <a:latin typeface="+mn-ea"/>
              </a:rPr>
              <a:t>授業前に想定した生徒の学びと実際の授業の生徒の学びを比較、検証して次の授業</a:t>
            </a:r>
            <a:endParaRPr lang="en-US" altLang="ja-JP" sz="2400" b="1" u="sng" dirty="0" smtClean="0">
              <a:latin typeface="+mn-ea"/>
            </a:endParaRPr>
          </a:p>
          <a:p>
            <a:r>
              <a:rPr lang="ja-JP" altLang="en-US" sz="2400" dirty="0" smtClean="0">
                <a:latin typeface="+mn-ea"/>
              </a:rPr>
              <a:t>　</a:t>
            </a:r>
            <a:r>
              <a:rPr lang="ja-JP" altLang="en-US" sz="2400" b="1" u="sng" dirty="0" smtClean="0">
                <a:latin typeface="+mn-ea"/>
              </a:rPr>
              <a:t>に活かす、原因</a:t>
            </a:r>
            <a:r>
              <a:rPr lang="ja-JP" altLang="en-US" sz="2400" b="1" u="sng" dirty="0">
                <a:latin typeface="+mn-ea"/>
              </a:rPr>
              <a:t>追究型の授業に</a:t>
            </a:r>
            <a:r>
              <a:rPr lang="ja-JP" altLang="en-US" sz="2400" b="1" u="sng" dirty="0" smtClean="0">
                <a:latin typeface="+mn-ea"/>
              </a:rPr>
              <a:t>する</a:t>
            </a:r>
            <a:r>
              <a:rPr lang="ja-JP" altLang="en-US" sz="2400" dirty="0" smtClean="0">
                <a:latin typeface="+mn-ea"/>
              </a:rPr>
              <a:t>。</a:t>
            </a:r>
            <a:endParaRPr lang="en-US" altLang="ja-JP" sz="2400" dirty="0">
              <a:latin typeface="+mn-ea"/>
            </a:endParaRPr>
          </a:p>
        </p:txBody>
      </p:sp>
    </p:spTree>
    <p:extLst>
      <p:ext uri="{BB962C8B-B14F-4D97-AF65-F5344CB8AC3E}">
        <p14:creationId xmlns:p14="http://schemas.microsoft.com/office/powerpoint/2010/main" val="19459029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91E6639-F11A-4FE6-AB95-00074402CE15}"/>
              </a:ext>
            </a:extLst>
          </p:cNvPr>
          <p:cNvSpPr txBox="1"/>
          <p:nvPr/>
        </p:nvSpPr>
        <p:spPr>
          <a:xfrm>
            <a:off x="1780221" y="1928068"/>
            <a:ext cx="9900431" cy="1477328"/>
          </a:xfrm>
          <a:prstGeom prst="rect">
            <a:avLst/>
          </a:prstGeom>
          <a:noFill/>
        </p:spPr>
        <p:txBody>
          <a:bodyPr wrap="square" rtlCol="0">
            <a:spAutoFit/>
          </a:bodyPr>
          <a:lstStyle/>
          <a:p>
            <a:pPr algn="ctr"/>
            <a:r>
              <a:rPr lang="ja-JP" altLang="en-US" sz="3600" dirty="0"/>
              <a:t>制作・協力</a:t>
            </a:r>
            <a:endParaRPr lang="en-US" altLang="ja-JP" sz="3600" dirty="0"/>
          </a:p>
          <a:p>
            <a:pPr algn="ctr"/>
            <a:r>
              <a:rPr lang="ja-JP" altLang="en-US" sz="3600" dirty="0"/>
              <a:t>北海道教育委員会　国立大学法人東京学芸大学</a:t>
            </a:r>
            <a:endParaRPr lang="en-US" altLang="ja-JP" sz="3600" dirty="0"/>
          </a:p>
          <a:p>
            <a:pPr algn="ctr"/>
            <a:endParaRPr kumimoji="1" lang="ja-JP" altLang="en-US" dirty="0"/>
          </a:p>
        </p:txBody>
      </p:sp>
    </p:spTree>
    <p:extLst>
      <p:ext uri="{BB962C8B-B14F-4D97-AF65-F5344CB8AC3E}">
        <p14:creationId xmlns:p14="http://schemas.microsoft.com/office/powerpoint/2010/main" val="59754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689316" y="665149"/>
            <a:ext cx="8596668" cy="619743"/>
          </a:xfrm>
        </p:spPr>
        <p:txBody>
          <a:bodyPr>
            <a:normAutofit fontScale="90000"/>
          </a:bodyPr>
          <a:lstStyle/>
          <a:p>
            <a:r>
              <a:rPr lang="ja-JP" altLang="en-US" b="1" dirty="0">
                <a:solidFill>
                  <a:schemeClr val="tx1"/>
                </a:solidFill>
              </a:rPr>
              <a:t>１　研修のねらい</a:t>
            </a: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373608" y="1368373"/>
            <a:ext cx="10544589" cy="1569660"/>
          </a:xfrm>
          <a:prstGeom prst="rect">
            <a:avLst/>
          </a:prstGeom>
          <a:solidFill>
            <a:srgbClr val="002060"/>
          </a:solidFill>
        </p:spPr>
        <p:txBody>
          <a:bodyPr wrap="square" rtlCol="0">
            <a:spAutoFit/>
          </a:bodyPr>
          <a:lstStyle/>
          <a:p>
            <a:r>
              <a:rPr kumimoji="1" lang="ja-JP" altLang="en-US" sz="3200" b="1" dirty="0" smtClean="0">
                <a:solidFill>
                  <a:srgbClr val="FFFF00"/>
                </a:solidFill>
              </a:rPr>
              <a:t>●　「現代的な諸課題を歴史的に考察する力」を</a:t>
            </a:r>
            <a:r>
              <a:rPr kumimoji="1" lang="ja-JP" altLang="en-US" sz="3200" b="1" dirty="0" err="1" smtClean="0">
                <a:solidFill>
                  <a:srgbClr val="FFFF00"/>
                </a:solidFill>
              </a:rPr>
              <a:t>育成す</a:t>
            </a:r>
            <a:endParaRPr kumimoji="1" lang="en-US" altLang="ja-JP" sz="3200" b="1" dirty="0" smtClean="0">
              <a:solidFill>
                <a:srgbClr val="FFFF00"/>
              </a:solidFill>
            </a:endParaRPr>
          </a:p>
          <a:p>
            <a:r>
              <a:rPr kumimoji="1" lang="ja-JP" altLang="en-US" sz="3200" b="1" dirty="0" smtClean="0">
                <a:solidFill>
                  <a:srgbClr val="FFFF00"/>
                </a:solidFill>
              </a:rPr>
              <a:t>　るには、授業でどのような働きかけが必要なのか、と</a:t>
            </a:r>
            <a:endParaRPr kumimoji="1" lang="en-US" altLang="ja-JP" sz="3200" b="1" dirty="0" smtClean="0">
              <a:solidFill>
                <a:srgbClr val="FFFF00"/>
              </a:solidFill>
            </a:endParaRPr>
          </a:p>
          <a:p>
            <a:r>
              <a:rPr kumimoji="1" lang="ja-JP" altLang="en-US" sz="3200" b="1" dirty="0" smtClean="0">
                <a:solidFill>
                  <a:srgbClr val="FFFF00"/>
                </a:solidFill>
              </a:rPr>
              <a:t>　いう視点での授業改善を推進する。</a:t>
            </a:r>
            <a:endParaRPr kumimoji="1" lang="en-US" altLang="ja-JP" sz="3200" b="1" dirty="0" smtClean="0">
              <a:solidFill>
                <a:srgbClr val="FFFF00"/>
              </a:solidFill>
            </a:endParaRPr>
          </a:p>
        </p:txBody>
      </p:sp>
      <p:sp>
        <p:nvSpPr>
          <p:cNvPr id="6" name="テキスト ボックス 5">
            <a:extLst>
              <a:ext uri="{FF2B5EF4-FFF2-40B4-BE49-F238E27FC236}">
                <a16:creationId xmlns:a16="http://schemas.microsoft.com/office/drawing/2014/main" id="{091E6639-F11A-4FE6-AB95-00074402CE15}"/>
              </a:ext>
            </a:extLst>
          </p:cNvPr>
          <p:cNvSpPr txBox="1"/>
          <p:nvPr/>
        </p:nvSpPr>
        <p:spPr>
          <a:xfrm>
            <a:off x="3564611" y="6457890"/>
            <a:ext cx="8493070" cy="400110"/>
          </a:xfrm>
          <a:prstGeom prst="rect">
            <a:avLst/>
          </a:prstGeom>
          <a:noFill/>
        </p:spPr>
        <p:txBody>
          <a:bodyPr wrap="square" rtlCol="0">
            <a:spAutoFit/>
          </a:bodyPr>
          <a:lstStyle/>
          <a:p>
            <a:r>
              <a:rPr kumimoji="1" lang="ja-JP" altLang="en-US" sz="2000" dirty="0" smtClean="0"/>
              <a:t>（出典）高等学校学習指導要領（平成</a:t>
            </a:r>
            <a:r>
              <a:rPr kumimoji="1" lang="en-US" altLang="ja-JP" sz="2000" dirty="0" smtClean="0"/>
              <a:t>30</a:t>
            </a:r>
            <a:r>
              <a:rPr kumimoji="1" lang="ja-JP" altLang="en-US" sz="2000" dirty="0" smtClean="0"/>
              <a:t>年告示）解説　地理歴史編</a:t>
            </a:r>
            <a:endParaRPr kumimoji="1" lang="en-US" altLang="ja-JP" sz="2000" dirty="0" smtClean="0"/>
          </a:p>
        </p:txBody>
      </p:sp>
      <p:sp>
        <p:nvSpPr>
          <p:cNvPr id="4" name="正方形/長方形 3"/>
          <p:cNvSpPr/>
          <p:nvPr/>
        </p:nvSpPr>
        <p:spPr>
          <a:xfrm>
            <a:off x="1373608" y="3238888"/>
            <a:ext cx="10039333" cy="2677656"/>
          </a:xfrm>
          <a:prstGeom prst="rect">
            <a:avLst/>
          </a:prstGeom>
        </p:spPr>
        <p:txBody>
          <a:bodyPr wrap="square">
            <a:spAutoFit/>
          </a:bodyPr>
          <a:lstStyle/>
          <a:p>
            <a:r>
              <a:rPr lang="ja-JP" altLang="en-US" sz="2400" dirty="0" smtClean="0">
                <a:latin typeface="+mn-ea"/>
              </a:rPr>
              <a:t>○</a:t>
            </a:r>
            <a:r>
              <a:rPr lang="en-US" altLang="ja-JP" sz="2400" dirty="0" smtClean="0">
                <a:latin typeface="+mn-ea"/>
              </a:rPr>
              <a:t>……</a:t>
            </a:r>
            <a:r>
              <a:rPr lang="ja-JP" altLang="en-US" sz="2400" dirty="0" smtClean="0">
                <a:latin typeface="+mn-ea"/>
              </a:rPr>
              <a:t>地理</a:t>
            </a:r>
            <a:r>
              <a:rPr lang="ja-JP" altLang="en-US" sz="2400" dirty="0">
                <a:latin typeface="+mn-ea"/>
              </a:rPr>
              <a:t>歴史科，公民科で</a:t>
            </a:r>
            <a:r>
              <a:rPr lang="ja-JP" altLang="en-US" sz="2400" dirty="0" smtClean="0">
                <a:latin typeface="+mn-ea"/>
              </a:rPr>
              <a:t>は、社会</a:t>
            </a:r>
            <a:r>
              <a:rPr lang="ja-JP" altLang="en-US" sz="2400" dirty="0">
                <a:latin typeface="+mn-ea"/>
              </a:rPr>
              <a:t>との関わりを意識して</a:t>
            </a:r>
            <a:r>
              <a:rPr lang="ja-JP" altLang="en-US" sz="2400" dirty="0" smtClean="0">
                <a:latin typeface="+mn-ea"/>
              </a:rPr>
              <a:t>課題</a:t>
            </a:r>
            <a:r>
              <a:rPr lang="ja-JP" altLang="en-US" sz="2400" dirty="0">
                <a:latin typeface="+mn-ea"/>
              </a:rPr>
              <a:t>を</a:t>
            </a:r>
            <a:r>
              <a:rPr lang="ja-JP" altLang="en-US" sz="2400" dirty="0" smtClean="0">
                <a:latin typeface="+mn-ea"/>
              </a:rPr>
              <a:t>追究</a:t>
            </a:r>
            <a:endParaRPr lang="en-US" altLang="ja-JP" sz="2400" dirty="0" smtClean="0">
              <a:latin typeface="+mn-ea"/>
            </a:endParaRPr>
          </a:p>
          <a:p>
            <a:r>
              <a:rPr lang="ja-JP" altLang="en-US" sz="2400" dirty="0" smtClean="0">
                <a:latin typeface="+mn-ea"/>
              </a:rPr>
              <a:t>　したり</a:t>
            </a:r>
            <a:r>
              <a:rPr lang="ja-JP" altLang="en-US" sz="2400" dirty="0">
                <a:latin typeface="+mn-ea"/>
              </a:rPr>
              <a:t>解決したりする活動を充実</a:t>
            </a:r>
            <a:r>
              <a:rPr lang="ja-JP" altLang="en-US" sz="2400" dirty="0" smtClean="0">
                <a:latin typeface="+mn-ea"/>
              </a:rPr>
              <a:t>し、知識</a:t>
            </a:r>
            <a:r>
              <a:rPr lang="ja-JP" altLang="en-US" sz="2400" dirty="0">
                <a:latin typeface="+mn-ea"/>
              </a:rPr>
              <a:t>や思考力等を</a:t>
            </a:r>
            <a:r>
              <a:rPr lang="ja-JP" altLang="en-US" sz="2400" dirty="0" smtClean="0">
                <a:latin typeface="+mn-ea"/>
              </a:rPr>
              <a:t>基盤と</a:t>
            </a:r>
            <a:r>
              <a:rPr lang="ja-JP" altLang="en-US" sz="2400" dirty="0">
                <a:latin typeface="+mn-ea"/>
              </a:rPr>
              <a:t>して</a:t>
            </a:r>
            <a:r>
              <a:rPr lang="ja-JP" altLang="en-US" sz="2400" dirty="0" smtClean="0">
                <a:latin typeface="+mn-ea"/>
              </a:rPr>
              <a:t>社</a:t>
            </a:r>
            <a:endParaRPr lang="en-US" altLang="ja-JP" sz="2400" dirty="0" smtClean="0">
              <a:latin typeface="+mn-ea"/>
            </a:endParaRPr>
          </a:p>
          <a:p>
            <a:r>
              <a:rPr lang="ja-JP" altLang="en-US" sz="2400" dirty="0" smtClean="0">
                <a:latin typeface="+mn-ea"/>
              </a:rPr>
              <a:t>　会</a:t>
            </a:r>
            <a:r>
              <a:rPr lang="ja-JP" altLang="en-US" sz="2400" dirty="0">
                <a:latin typeface="+mn-ea"/>
              </a:rPr>
              <a:t>の在り方</a:t>
            </a:r>
            <a:r>
              <a:rPr lang="ja-JP" altLang="en-US" sz="2400" dirty="0" smtClean="0">
                <a:latin typeface="+mn-ea"/>
              </a:rPr>
              <a:t>や人間</a:t>
            </a:r>
            <a:r>
              <a:rPr lang="ja-JP" altLang="en-US" sz="2400" dirty="0">
                <a:latin typeface="+mn-ea"/>
              </a:rPr>
              <a:t>としての生き方について選択・判断する</a:t>
            </a:r>
            <a:r>
              <a:rPr lang="ja-JP" altLang="en-US" sz="2400" dirty="0" smtClean="0">
                <a:latin typeface="+mn-ea"/>
              </a:rPr>
              <a:t>力、</a:t>
            </a:r>
            <a:r>
              <a:rPr lang="ja-JP" altLang="en-US" sz="2400" b="1" u="sng" dirty="0" smtClean="0">
                <a:solidFill>
                  <a:srgbClr val="FF0000"/>
                </a:solidFill>
                <a:latin typeface="+mn-ea"/>
              </a:rPr>
              <a:t>自国の</a:t>
            </a:r>
            <a:endParaRPr lang="en-US" altLang="ja-JP" sz="2400" b="1" u="sng" dirty="0" smtClean="0">
              <a:solidFill>
                <a:srgbClr val="FF0000"/>
              </a:solidFill>
              <a:latin typeface="+mn-ea"/>
            </a:endParaRPr>
          </a:p>
          <a:p>
            <a:r>
              <a:rPr lang="ja-JP" altLang="en-US" sz="2400" b="1" dirty="0" smtClean="0">
                <a:solidFill>
                  <a:srgbClr val="FF0000"/>
                </a:solidFill>
                <a:latin typeface="+mn-ea"/>
              </a:rPr>
              <a:t>　</a:t>
            </a:r>
            <a:r>
              <a:rPr lang="ja-JP" altLang="en-US" sz="2400" b="1" u="sng" dirty="0" smtClean="0">
                <a:solidFill>
                  <a:srgbClr val="FF0000"/>
                </a:solidFill>
                <a:latin typeface="+mn-ea"/>
              </a:rPr>
              <a:t>動向</a:t>
            </a:r>
            <a:r>
              <a:rPr lang="ja-JP" altLang="en-US" sz="2400" b="1" u="sng" dirty="0">
                <a:solidFill>
                  <a:srgbClr val="FF0000"/>
                </a:solidFill>
                <a:latin typeface="+mn-ea"/>
              </a:rPr>
              <a:t>とグローバルな動向を</a:t>
            </a:r>
            <a:r>
              <a:rPr lang="ja-JP" altLang="en-US" sz="2400" b="1" u="sng" dirty="0" smtClean="0">
                <a:solidFill>
                  <a:srgbClr val="FF0000"/>
                </a:solidFill>
                <a:latin typeface="+mn-ea"/>
              </a:rPr>
              <a:t>横断的</a:t>
            </a:r>
            <a:r>
              <a:rPr lang="ja-JP" altLang="en-US" sz="2400" b="1" u="sng" dirty="0">
                <a:solidFill>
                  <a:srgbClr val="FF0000"/>
                </a:solidFill>
                <a:latin typeface="+mn-ea"/>
              </a:rPr>
              <a:t>・相互的に捉えて現代的な</a:t>
            </a:r>
            <a:r>
              <a:rPr lang="ja-JP" altLang="en-US" sz="2400" b="1" u="sng" dirty="0" smtClean="0">
                <a:solidFill>
                  <a:srgbClr val="FF0000"/>
                </a:solidFill>
                <a:latin typeface="+mn-ea"/>
              </a:rPr>
              <a:t>諸課題を</a:t>
            </a:r>
            <a:endParaRPr lang="en-US" altLang="ja-JP" sz="2400" b="1" u="sng" dirty="0" smtClean="0">
              <a:solidFill>
                <a:srgbClr val="FF0000"/>
              </a:solidFill>
              <a:latin typeface="+mn-ea"/>
            </a:endParaRPr>
          </a:p>
          <a:p>
            <a:r>
              <a:rPr lang="ja-JP" altLang="en-US" sz="2400" b="1" dirty="0" smtClean="0">
                <a:solidFill>
                  <a:srgbClr val="FF0000"/>
                </a:solidFill>
                <a:latin typeface="+mn-ea"/>
              </a:rPr>
              <a:t>　</a:t>
            </a:r>
            <a:r>
              <a:rPr lang="ja-JP" altLang="en-US" sz="2400" b="1" u="sng" dirty="0" smtClean="0">
                <a:solidFill>
                  <a:srgbClr val="FF0000"/>
                </a:solidFill>
                <a:latin typeface="+mn-ea"/>
              </a:rPr>
              <a:t>歴史的</a:t>
            </a:r>
            <a:r>
              <a:rPr lang="ja-JP" altLang="en-US" sz="2400" b="1" u="sng" dirty="0">
                <a:solidFill>
                  <a:srgbClr val="FF0000"/>
                </a:solidFill>
                <a:latin typeface="+mn-ea"/>
              </a:rPr>
              <a:t>に考察する</a:t>
            </a:r>
            <a:r>
              <a:rPr lang="ja-JP" altLang="en-US" sz="2400" b="1" u="sng" dirty="0" smtClean="0">
                <a:solidFill>
                  <a:srgbClr val="FF0000"/>
                </a:solidFill>
                <a:latin typeface="+mn-ea"/>
              </a:rPr>
              <a:t>力</a:t>
            </a:r>
            <a:r>
              <a:rPr lang="ja-JP" altLang="en-US" sz="2400" dirty="0" smtClean="0">
                <a:latin typeface="+mn-ea"/>
              </a:rPr>
              <a:t>、持続</a:t>
            </a:r>
            <a:r>
              <a:rPr lang="ja-JP" altLang="en-US" sz="2400" dirty="0">
                <a:latin typeface="+mn-ea"/>
              </a:rPr>
              <a:t>可能な</a:t>
            </a:r>
            <a:r>
              <a:rPr lang="ja-JP" altLang="en-US" sz="2400" dirty="0" smtClean="0">
                <a:latin typeface="+mn-ea"/>
              </a:rPr>
              <a:t>社会づくりの</a:t>
            </a:r>
            <a:r>
              <a:rPr lang="ja-JP" altLang="en-US" sz="2400" dirty="0">
                <a:latin typeface="+mn-ea"/>
              </a:rPr>
              <a:t>観点</a:t>
            </a:r>
            <a:r>
              <a:rPr lang="ja-JP" altLang="en-US" sz="2400" dirty="0" smtClean="0">
                <a:latin typeface="+mn-ea"/>
              </a:rPr>
              <a:t>から地球規模</a:t>
            </a:r>
            <a:r>
              <a:rPr lang="ja-JP" altLang="en-US" sz="2400" dirty="0">
                <a:latin typeface="+mn-ea"/>
              </a:rPr>
              <a:t>の</a:t>
            </a:r>
            <a:r>
              <a:rPr lang="ja-JP" altLang="en-US" sz="2400" dirty="0" smtClean="0">
                <a:latin typeface="+mn-ea"/>
              </a:rPr>
              <a:t>諸</a:t>
            </a:r>
            <a:endParaRPr lang="en-US" altLang="ja-JP" sz="2400" dirty="0" smtClean="0">
              <a:latin typeface="+mn-ea"/>
            </a:endParaRPr>
          </a:p>
          <a:p>
            <a:r>
              <a:rPr lang="ja-JP" altLang="en-US" sz="2400" dirty="0" smtClean="0">
                <a:latin typeface="+mn-ea"/>
              </a:rPr>
              <a:t>　課題</a:t>
            </a:r>
            <a:r>
              <a:rPr lang="ja-JP" altLang="en-US" sz="2400" dirty="0">
                <a:latin typeface="+mn-ea"/>
              </a:rPr>
              <a:t>や地域課題を解決しようとする態度</a:t>
            </a:r>
            <a:r>
              <a:rPr lang="ja-JP" altLang="en-US" sz="2400" dirty="0" smtClean="0">
                <a:latin typeface="+mn-ea"/>
              </a:rPr>
              <a:t>など、</a:t>
            </a:r>
            <a:r>
              <a:rPr lang="ja-JP" altLang="en-US" sz="2400" b="1" u="sng" dirty="0" smtClean="0">
                <a:solidFill>
                  <a:srgbClr val="FF0000"/>
                </a:solidFill>
                <a:latin typeface="+mn-ea"/>
              </a:rPr>
              <a:t>国家</a:t>
            </a:r>
            <a:r>
              <a:rPr lang="ja-JP" altLang="en-US" sz="2400" b="1" u="sng" dirty="0">
                <a:solidFill>
                  <a:srgbClr val="FF0000"/>
                </a:solidFill>
                <a:latin typeface="+mn-ea"/>
              </a:rPr>
              <a:t>及び</a:t>
            </a:r>
            <a:r>
              <a:rPr lang="ja-JP" altLang="en-US" sz="2400" b="1" u="sng" dirty="0" smtClean="0">
                <a:solidFill>
                  <a:srgbClr val="FF0000"/>
                </a:solidFill>
                <a:latin typeface="+mn-ea"/>
              </a:rPr>
              <a:t>社会の形成者</a:t>
            </a:r>
            <a:endParaRPr lang="en-US" altLang="ja-JP" sz="2400" b="1" u="sng" dirty="0" smtClean="0">
              <a:solidFill>
                <a:srgbClr val="FF0000"/>
              </a:solidFill>
              <a:latin typeface="+mn-ea"/>
            </a:endParaRPr>
          </a:p>
          <a:p>
            <a:r>
              <a:rPr lang="ja-JP" altLang="en-US" sz="2400" b="1" dirty="0" smtClean="0">
                <a:solidFill>
                  <a:srgbClr val="FF0000"/>
                </a:solidFill>
                <a:latin typeface="+mn-ea"/>
              </a:rPr>
              <a:t>　</a:t>
            </a:r>
            <a:r>
              <a:rPr lang="ja-JP" altLang="en-US" sz="2400" b="1" u="sng" dirty="0" smtClean="0">
                <a:solidFill>
                  <a:srgbClr val="FF0000"/>
                </a:solidFill>
                <a:latin typeface="+mn-ea"/>
              </a:rPr>
              <a:t>と</a:t>
            </a:r>
            <a:r>
              <a:rPr lang="ja-JP" altLang="en-US" sz="2400" b="1" u="sng" dirty="0">
                <a:solidFill>
                  <a:srgbClr val="FF0000"/>
                </a:solidFill>
                <a:latin typeface="+mn-ea"/>
              </a:rPr>
              <a:t>して必要な資質・能力を育んでいくことが求められる</a:t>
            </a:r>
            <a:r>
              <a:rPr lang="ja-JP" altLang="en-US" sz="2400" dirty="0">
                <a:latin typeface="+mn-ea"/>
              </a:rPr>
              <a:t>。</a:t>
            </a:r>
          </a:p>
        </p:txBody>
      </p:sp>
      <p:sp>
        <p:nvSpPr>
          <p:cNvPr id="9" name="テキスト ボックス 8">
            <a:extLst>
              <a:ext uri="{FF2B5EF4-FFF2-40B4-BE49-F238E27FC236}">
                <a16:creationId xmlns:a16="http://schemas.microsoft.com/office/drawing/2014/main" id="{091E6639-F11A-4FE6-AB95-00074402CE15}"/>
              </a:ext>
            </a:extLst>
          </p:cNvPr>
          <p:cNvSpPr txBox="1"/>
          <p:nvPr/>
        </p:nvSpPr>
        <p:spPr>
          <a:xfrm>
            <a:off x="7137475" y="5916544"/>
            <a:ext cx="4780722" cy="338554"/>
          </a:xfrm>
          <a:prstGeom prst="rect">
            <a:avLst/>
          </a:prstGeom>
          <a:noFill/>
        </p:spPr>
        <p:txBody>
          <a:bodyPr wrap="square" rtlCol="0">
            <a:spAutoFit/>
          </a:bodyPr>
          <a:lstStyle/>
          <a:p>
            <a:r>
              <a:rPr kumimoji="1" lang="en-US" altLang="ja-JP" sz="1600" dirty="0" smtClean="0">
                <a:latin typeface="+mn-ea"/>
              </a:rPr>
              <a:t>※</a:t>
            </a:r>
            <a:r>
              <a:rPr kumimoji="1" lang="ja-JP" altLang="en-US" sz="1600" dirty="0" smtClean="0">
                <a:latin typeface="+mn-ea"/>
              </a:rPr>
              <a:t>平成</a:t>
            </a:r>
            <a:r>
              <a:rPr kumimoji="1" lang="en-US" altLang="ja-JP" sz="1600" dirty="0" smtClean="0">
                <a:latin typeface="+mn-ea"/>
              </a:rPr>
              <a:t>20</a:t>
            </a:r>
            <a:r>
              <a:rPr kumimoji="1" lang="ja-JP" altLang="en-US" sz="1600" dirty="0" err="1" smtClean="0">
                <a:latin typeface="+mn-ea"/>
              </a:rPr>
              <a:t>、</a:t>
            </a:r>
            <a:r>
              <a:rPr kumimoji="1" lang="en-US" altLang="ja-JP" sz="1600" dirty="0" smtClean="0">
                <a:latin typeface="+mn-ea"/>
              </a:rPr>
              <a:t>21</a:t>
            </a:r>
            <a:r>
              <a:rPr kumimoji="1" lang="ja-JP" altLang="en-US" sz="1600" dirty="0" smtClean="0">
                <a:latin typeface="+mn-ea"/>
              </a:rPr>
              <a:t>年改訂の学習指導要領における課題</a:t>
            </a:r>
            <a:endParaRPr kumimoji="1" lang="en-US" altLang="ja-JP" sz="1600" dirty="0" smtClean="0">
              <a:latin typeface="+mn-ea"/>
            </a:endParaRPr>
          </a:p>
        </p:txBody>
      </p:sp>
    </p:spTree>
    <p:extLst>
      <p:ext uri="{BB962C8B-B14F-4D97-AF65-F5344CB8AC3E}">
        <p14:creationId xmlns:p14="http://schemas.microsoft.com/office/powerpoint/2010/main" val="12369788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689316" y="665149"/>
            <a:ext cx="8596668" cy="619743"/>
          </a:xfrm>
        </p:spPr>
        <p:txBody>
          <a:bodyPr>
            <a:normAutofit fontScale="90000"/>
          </a:bodyPr>
          <a:lstStyle/>
          <a:p>
            <a:r>
              <a:rPr lang="ja-JP" altLang="en-US" b="1" dirty="0">
                <a:solidFill>
                  <a:schemeClr val="tx1"/>
                </a:solidFill>
              </a:rPr>
              <a:t>１　研修のねらい</a:t>
            </a: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373608" y="1368373"/>
            <a:ext cx="10544589" cy="1569660"/>
          </a:xfrm>
          <a:prstGeom prst="rect">
            <a:avLst/>
          </a:prstGeom>
          <a:solidFill>
            <a:srgbClr val="002060"/>
          </a:solidFill>
        </p:spPr>
        <p:txBody>
          <a:bodyPr wrap="square" rtlCol="0">
            <a:spAutoFit/>
          </a:bodyPr>
          <a:lstStyle/>
          <a:p>
            <a:r>
              <a:rPr kumimoji="1" lang="ja-JP" altLang="en-US" sz="3200" b="1" dirty="0" smtClean="0">
                <a:solidFill>
                  <a:srgbClr val="FFFF00"/>
                </a:solidFill>
              </a:rPr>
              <a:t>●　「現代的な諸課題を歴史的に考察する力」を</a:t>
            </a:r>
            <a:r>
              <a:rPr kumimoji="1" lang="ja-JP" altLang="en-US" sz="3200" b="1" dirty="0" err="1" smtClean="0">
                <a:solidFill>
                  <a:srgbClr val="FFFF00"/>
                </a:solidFill>
              </a:rPr>
              <a:t>育成す</a:t>
            </a:r>
            <a:endParaRPr kumimoji="1" lang="en-US" altLang="ja-JP" sz="3200" b="1" dirty="0" smtClean="0">
              <a:solidFill>
                <a:srgbClr val="FFFF00"/>
              </a:solidFill>
            </a:endParaRPr>
          </a:p>
          <a:p>
            <a:r>
              <a:rPr kumimoji="1" lang="ja-JP" altLang="en-US" sz="3200" b="1" dirty="0" smtClean="0">
                <a:solidFill>
                  <a:srgbClr val="FFFF00"/>
                </a:solidFill>
              </a:rPr>
              <a:t>　るには、授業でどのような働きかけが必要なのか、と</a:t>
            </a:r>
            <a:endParaRPr kumimoji="1" lang="en-US" altLang="ja-JP" sz="3200" b="1" dirty="0" smtClean="0">
              <a:solidFill>
                <a:srgbClr val="FFFF00"/>
              </a:solidFill>
            </a:endParaRPr>
          </a:p>
          <a:p>
            <a:r>
              <a:rPr kumimoji="1" lang="ja-JP" altLang="en-US" sz="3200" b="1" dirty="0" smtClean="0">
                <a:solidFill>
                  <a:srgbClr val="FFFF00"/>
                </a:solidFill>
              </a:rPr>
              <a:t>　いう視点での授業改善を推進する。</a:t>
            </a:r>
            <a:endParaRPr kumimoji="1" lang="en-US" altLang="ja-JP" sz="3200" b="1" dirty="0" smtClean="0">
              <a:solidFill>
                <a:srgbClr val="FFFF00"/>
              </a:solidFill>
            </a:endParaRPr>
          </a:p>
        </p:txBody>
      </p:sp>
      <p:sp>
        <p:nvSpPr>
          <p:cNvPr id="7" name="テキスト ボックス 6">
            <a:extLst>
              <a:ext uri="{FF2B5EF4-FFF2-40B4-BE49-F238E27FC236}">
                <a16:creationId xmlns:a16="http://schemas.microsoft.com/office/drawing/2014/main" id="{091E6639-F11A-4FE6-AB95-00074402CE15}"/>
              </a:ext>
            </a:extLst>
          </p:cNvPr>
          <p:cNvSpPr txBox="1"/>
          <p:nvPr/>
        </p:nvSpPr>
        <p:spPr>
          <a:xfrm>
            <a:off x="1373608" y="3923010"/>
            <a:ext cx="10544589" cy="1569660"/>
          </a:xfrm>
          <a:prstGeom prst="rect">
            <a:avLst/>
          </a:prstGeom>
          <a:solidFill>
            <a:srgbClr val="002060"/>
          </a:solidFill>
        </p:spPr>
        <p:txBody>
          <a:bodyPr wrap="square" rtlCol="0">
            <a:spAutoFit/>
          </a:bodyPr>
          <a:lstStyle/>
          <a:p>
            <a:r>
              <a:rPr kumimoji="1" lang="ja-JP" altLang="en-US" sz="3200" b="1" dirty="0" smtClean="0">
                <a:solidFill>
                  <a:srgbClr val="FFFF00"/>
                </a:solidFill>
              </a:rPr>
              <a:t>●　「現代的な諸課題を歴史的に考察する力」を</a:t>
            </a:r>
            <a:endParaRPr kumimoji="1" lang="en-US" altLang="ja-JP" sz="3200" b="1" dirty="0" smtClean="0">
              <a:solidFill>
                <a:srgbClr val="FFFF00"/>
              </a:solidFill>
            </a:endParaRPr>
          </a:p>
          <a:p>
            <a:r>
              <a:rPr kumimoji="1" lang="ja-JP" altLang="en-US" sz="3200" b="1" dirty="0" smtClean="0">
                <a:solidFill>
                  <a:srgbClr val="FFFF00"/>
                </a:solidFill>
              </a:rPr>
              <a:t>　「諸資料を踏まえて、現代的諸課題を歴史的に</a:t>
            </a:r>
            <a:endParaRPr kumimoji="1" lang="en-US" altLang="ja-JP" sz="3200" b="1" dirty="0" smtClean="0">
              <a:solidFill>
                <a:srgbClr val="FFFF00"/>
              </a:solidFill>
            </a:endParaRPr>
          </a:p>
          <a:p>
            <a:r>
              <a:rPr kumimoji="1" lang="ja-JP" altLang="en-US" sz="3200" b="1" dirty="0" smtClean="0">
                <a:solidFill>
                  <a:srgbClr val="FFFF00"/>
                </a:solidFill>
              </a:rPr>
              <a:t>　　分析・表現する力」と定義</a:t>
            </a:r>
            <a:endParaRPr kumimoji="1" lang="en-US" altLang="ja-JP" sz="3200" b="1" dirty="0" smtClean="0">
              <a:solidFill>
                <a:srgbClr val="FFFF00"/>
              </a:solidFill>
            </a:endParaRPr>
          </a:p>
        </p:txBody>
      </p:sp>
      <p:sp>
        <p:nvSpPr>
          <p:cNvPr id="2" name="下矢印 1"/>
          <p:cNvSpPr/>
          <p:nvPr/>
        </p:nvSpPr>
        <p:spPr>
          <a:xfrm>
            <a:off x="5987650" y="3019488"/>
            <a:ext cx="991892" cy="822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61029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091E6639-F11A-4FE6-AB95-00074402CE15}"/>
              </a:ext>
            </a:extLst>
          </p:cNvPr>
          <p:cNvSpPr txBox="1"/>
          <p:nvPr/>
        </p:nvSpPr>
        <p:spPr>
          <a:xfrm>
            <a:off x="1804682" y="1388830"/>
            <a:ext cx="10113516" cy="523220"/>
          </a:xfrm>
          <a:prstGeom prst="rect">
            <a:avLst/>
          </a:prstGeom>
          <a:noFill/>
        </p:spPr>
        <p:txBody>
          <a:bodyPr wrap="square" rtlCol="0">
            <a:spAutoFit/>
          </a:bodyPr>
          <a:lstStyle/>
          <a:p>
            <a:r>
              <a:rPr kumimoji="1" lang="ja-JP" altLang="en-US" sz="2800" dirty="0" smtClean="0">
                <a:latin typeface="+mj-ea"/>
                <a:ea typeface="+mj-ea"/>
              </a:rPr>
              <a:t>○　歴史総合の科目の構造</a:t>
            </a:r>
            <a:endParaRPr kumimoji="1" lang="en-US" altLang="ja-JP" sz="2800" dirty="0">
              <a:latin typeface="+mj-ea"/>
              <a:ea typeface="+mj-ea"/>
            </a:endParaRPr>
          </a:p>
        </p:txBody>
      </p:sp>
      <p:pic>
        <p:nvPicPr>
          <p:cNvPr id="2" name="図 1"/>
          <p:cNvPicPr>
            <a:picLocks noChangeAspect="1"/>
          </p:cNvPicPr>
          <p:nvPr/>
        </p:nvPicPr>
        <p:blipFill>
          <a:blip r:embed="rId3"/>
          <a:stretch>
            <a:fillRect/>
          </a:stretch>
        </p:blipFill>
        <p:spPr>
          <a:xfrm>
            <a:off x="1656027" y="1912050"/>
            <a:ext cx="10410825" cy="2343150"/>
          </a:xfrm>
          <a:prstGeom prst="rect">
            <a:avLst/>
          </a:prstGeom>
        </p:spPr>
      </p:pic>
      <p:sp>
        <p:nvSpPr>
          <p:cNvPr id="3" name="正方形/長方形 2"/>
          <p:cNvSpPr/>
          <p:nvPr/>
        </p:nvSpPr>
        <p:spPr>
          <a:xfrm>
            <a:off x="1656027" y="4255200"/>
            <a:ext cx="7751444" cy="2585323"/>
          </a:xfrm>
          <a:prstGeom prst="rect">
            <a:avLst/>
          </a:prstGeom>
          <a:ln>
            <a:solidFill>
              <a:schemeClr val="tx1"/>
            </a:solidFill>
          </a:ln>
        </p:spPr>
        <p:txBody>
          <a:bodyPr wrap="square">
            <a:spAutoFit/>
          </a:bodyPr>
          <a:lstStyle/>
          <a:p>
            <a:r>
              <a:rPr lang="ja-JP" altLang="en-US" dirty="0" smtClean="0">
                <a:latin typeface="+mn-ea"/>
              </a:rPr>
              <a:t>　</a:t>
            </a:r>
            <a:r>
              <a:rPr lang="ja-JP" altLang="en-US" b="1" u="sng" dirty="0" smtClean="0">
                <a:solidFill>
                  <a:srgbClr val="FF0000"/>
                </a:solidFill>
                <a:latin typeface="+mn-ea"/>
              </a:rPr>
              <a:t>大項目</a:t>
            </a:r>
            <a:r>
              <a:rPr lang="ja-JP" altLang="en-US" b="1" u="sng" dirty="0">
                <a:solidFill>
                  <a:srgbClr val="FF0000"/>
                </a:solidFill>
                <a:latin typeface="+mn-ea"/>
              </a:rPr>
              <a:t>Ｄの中項目（</a:t>
            </a:r>
            <a:r>
              <a:rPr lang="en-US" altLang="ja-JP" b="1" u="sng" dirty="0">
                <a:solidFill>
                  <a:srgbClr val="FF0000"/>
                </a:solidFill>
                <a:latin typeface="+mn-ea"/>
              </a:rPr>
              <a:t>4</a:t>
            </a:r>
            <a:r>
              <a:rPr lang="ja-JP" altLang="en-US" b="1" u="sng" dirty="0">
                <a:solidFill>
                  <a:srgbClr val="FF0000"/>
                </a:solidFill>
                <a:latin typeface="+mn-ea"/>
              </a:rPr>
              <a:t>）「現代的な諸課題の形成と展望」は，この科目のまとめ</a:t>
            </a:r>
            <a:r>
              <a:rPr lang="ja-JP" altLang="en-US" dirty="0">
                <a:latin typeface="+mn-ea"/>
              </a:rPr>
              <a:t>として</a:t>
            </a:r>
            <a:r>
              <a:rPr lang="ja-JP" altLang="en-US" dirty="0" smtClean="0">
                <a:latin typeface="+mn-ea"/>
              </a:rPr>
              <a:t>位置付けられて</a:t>
            </a:r>
            <a:r>
              <a:rPr lang="ja-JP" altLang="en-US" dirty="0">
                <a:latin typeface="+mn-ea"/>
              </a:rPr>
              <a:t>いる。これまでの学習の成果を活用し，</a:t>
            </a:r>
            <a:r>
              <a:rPr lang="ja-JP" altLang="en-US" b="1" u="sng" dirty="0">
                <a:solidFill>
                  <a:srgbClr val="FF0000"/>
                </a:solidFill>
                <a:latin typeface="+mn-ea"/>
              </a:rPr>
              <a:t>生徒が</a:t>
            </a:r>
            <a:r>
              <a:rPr lang="ja-JP" altLang="en-US" dirty="0">
                <a:latin typeface="+mn-ea"/>
              </a:rPr>
              <a:t>持続可能な社会の実現を視野</a:t>
            </a:r>
            <a:r>
              <a:rPr lang="ja-JP" altLang="en-US" dirty="0" smtClean="0">
                <a:latin typeface="+mn-ea"/>
              </a:rPr>
              <a:t>に入れ</a:t>
            </a:r>
            <a:r>
              <a:rPr lang="ja-JP" altLang="en-US" dirty="0">
                <a:latin typeface="+mn-ea"/>
              </a:rPr>
              <a:t>，主題を設定し，歴史的な経緯を踏まえた現代的な諸課題の理解とともに，</a:t>
            </a:r>
            <a:r>
              <a:rPr lang="ja-JP" altLang="en-US" b="1" u="sng" dirty="0">
                <a:solidFill>
                  <a:srgbClr val="FF0000"/>
                </a:solidFill>
                <a:latin typeface="+mn-ea"/>
              </a:rPr>
              <a:t>諸資料</a:t>
            </a:r>
            <a:r>
              <a:rPr lang="ja-JP" altLang="en-US" b="1" u="sng" dirty="0" smtClean="0">
                <a:solidFill>
                  <a:srgbClr val="FF0000"/>
                </a:solidFill>
                <a:latin typeface="+mn-ea"/>
              </a:rPr>
              <a:t>を活用</a:t>
            </a:r>
            <a:r>
              <a:rPr lang="ja-JP" altLang="en-US" b="1" u="sng" dirty="0">
                <a:solidFill>
                  <a:srgbClr val="FF0000"/>
                </a:solidFill>
                <a:latin typeface="+mn-ea"/>
              </a:rPr>
              <a:t>して探究する活動</a:t>
            </a:r>
            <a:r>
              <a:rPr lang="ja-JP" altLang="en-US" dirty="0">
                <a:latin typeface="+mn-ea"/>
              </a:rPr>
              <a:t>を通し，その展望などについて考察，構想し，それを表現できる</a:t>
            </a:r>
            <a:r>
              <a:rPr lang="ja-JP" altLang="en-US" dirty="0" smtClean="0">
                <a:latin typeface="+mn-ea"/>
              </a:rPr>
              <a:t>よう</a:t>
            </a:r>
            <a:r>
              <a:rPr lang="ja-JP" altLang="en-US" dirty="0">
                <a:latin typeface="+mn-ea"/>
              </a:rPr>
              <a:t>にする。 その際，「</a:t>
            </a:r>
            <a:r>
              <a:rPr lang="ja-JP" altLang="en-US" b="1" u="sng" dirty="0">
                <a:solidFill>
                  <a:srgbClr val="FF0000"/>
                </a:solidFill>
                <a:latin typeface="+mn-ea"/>
              </a:rPr>
              <a:t>Ａ，Ｂ及びＣ並びにＤの（</a:t>
            </a:r>
            <a:r>
              <a:rPr lang="en-US" altLang="ja-JP" b="1" u="sng" dirty="0">
                <a:solidFill>
                  <a:srgbClr val="FF0000"/>
                </a:solidFill>
                <a:latin typeface="+mn-ea"/>
              </a:rPr>
              <a:t>1</a:t>
            </a:r>
            <a:r>
              <a:rPr lang="ja-JP" altLang="en-US" b="1" u="sng" dirty="0">
                <a:solidFill>
                  <a:srgbClr val="FF0000"/>
                </a:solidFill>
                <a:latin typeface="+mn-ea"/>
              </a:rPr>
              <a:t>）から（</a:t>
            </a:r>
            <a:r>
              <a:rPr lang="en-US" altLang="ja-JP" b="1" u="sng" dirty="0">
                <a:solidFill>
                  <a:srgbClr val="FF0000"/>
                </a:solidFill>
                <a:latin typeface="+mn-ea"/>
              </a:rPr>
              <a:t>3</a:t>
            </a:r>
            <a:r>
              <a:rPr lang="ja-JP" altLang="en-US" b="1" u="sng" dirty="0">
                <a:solidFill>
                  <a:srgbClr val="FF0000"/>
                </a:solidFill>
                <a:latin typeface="+mn-ea"/>
              </a:rPr>
              <a:t>）までの学習をすることにより，Ｄの（</a:t>
            </a:r>
            <a:r>
              <a:rPr lang="en-US" altLang="ja-JP" b="1" u="sng" dirty="0">
                <a:solidFill>
                  <a:srgbClr val="FF0000"/>
                </a:solidFill>
                <a:latin typeface="+mn-ea"/>
              </a:rPr>
              <a:t>4</a:t>
            </a:r>
            <a:r>
              <a:rPr lang="ja-JP" altLang="en-US" b="1" u="sng" dirty="0">
                <a:solidFill>
                  <a:srgbClr val="FF0000"/>
                </a:solidFill>
                <a:latin typeface="+mn-ea"/>
              </a:rPr>
              <a:t>）</a:t>
            </a:r>
            <a:r>
              <a:rPr lang="ja-JP" altLang="en-US" b="1" u="sng" dirty="0" smtClean="0">
                <a:solidFill>
                  <a:srgbClr val="FF0000"/>
                </a:solidFill>
                <a:latin typeface="+mn-ea"/>
              </a:rPr>
              <a:t>の学習</a:t>
            </a:r>
            <a:r>
              <a:rPr lang="ja-JP" altLang="en-US" b="1" u="sng" dirty="0">
                <a:solidFill>
                  <a:srgbClr val="FF0000"/>
                </a:solidFill>
                <a:latin typeface="+mn-ea"/>
              </a:rPr>
              <a:t>が充実する</a:t>
            </a:r>
            <a:r>
              <a:rPr lang="ja-JP" altLang="en-US" dirty="0">
                <a:latin typeface="+mn-ea"/>
              </a:rPr>
              <a:t>ように年間指導計画を作成する」（内容の取扱い）など，</a:t>
            </a:r>
            <a:r>
              <a:rPr lang="ja-JP" altLang="en-US" b="1" u="sng" dirty="0">
                <a:solidFill>
                  <a:srgbClr val="FF0000"/>
                </a:solidFill>
                <a:latin typeface="+mn-ea"/>
              </a:rPr>
              <a:t>学習の導入時</a:t>
            </a:r>
            <a:r>
              <a:rPr lang="ja-JP" altLang="en-US" b="1" u="sng" dirty="0" smtClean="0">
                <a:solidFill>
                  <a:srgbClr val="FF0000"/>
                </a:solidFill>
                <a:latin typeface="+mn-ea"/>
              </a:rPr>
              <a:t>から</a:t>
            </a:r>
            <a:r>
              <a:rPr lang="ja-JP" altLang="en-US" b="1" u="sng" dirty="0">
                <a:solidFill>
                  <a:srgbClr val="FF0000"/>
                </a:solidFill>
                <a:latin typeface="+mn-ea"/>
              </a:rPr>
              <a:t>この科目全体を見通して計画的に学習を進めることが大切</a:t>
            </a:r>
            <a:r>
              <a:rPr lang="ja-JP" altLang="en-US" dirty="0">
                <a:latin typeface="+mn-ea"/>
              </a:rPr>
              <a:t>である</a:t>
            </a:r>
            <a:r>
              <a:rPr lang="ja-JP" altLang="en-US" dirty="0" smtClean="0">
                <a:latin typeface="+mn-ea"/>
              </a:rPr>
              <a:t>。</a:t>
            </a:r>
            <a:endParaRPr lang="ja-JP" altLang="en-US" dirty="0">
              <a:latin typeface="+mn-ea"/>
            </a:endParaRPr>
          </a:p>
        </p:txBody>
      </p:sp>
      <p:sp>
        <p:nvSpPr>
          <p:cNvPr id="5" name="角丸四角形吹き出し 4"/>
          <p:cNvSpPr/>
          <p:nvPr/>
        </p:nvSpPr>
        <p:spPr>
          <a:xfrm>
            <a:off x="9525130" y="4420040"/>
            <a:ext cx="2393068" cy="1887769"/>
          </a:xfrm>
          <a:prstGeom prst="wedgeRoundRectCallout">
            <a:avLst>
              <a:gd name="adj1" fmla="val -57658"/>
              <a:gd name="adj2" fmla="val -5752"/>
              <a:gd name="adj3" fmla="val 16667"/>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rgbClr val="FFFF00"/>
                </a:solidFill>
              </a:rPr>
              <a:t>D(4)</a:t>
            </a:r>
            <a:r>
              <a:rPr kumimoji="1" lang="ja-JP" altLang="en-US" b="1" dirty="0" smtClean="0">
                <a:solidFill>
                  <a:srgbClr val="FFFF00"/>
                </a:solidFill>
              </a:rPr>
              <a:t>で生徒が探究できるように、</a:t>
            </a:r>
            <a:r>
              <a:rPr kumimoji="1" lang="en-US" altLang="ja-JP" b="1" dirty="0" smtClean="0">
                <a:solidFill>
                  <a:srgbClr val="FFFF00"/>
                </a:solidFill>
              </a:rPr>
              <a:t>A</a:t>
            </a:r>
            <a:r>
              <a:rPr kumimoji="1" lang="ja-JP" altLang="en-US" b="1" dirty="0" smtClean="0">
                <a:solidFill>
                  <a:srgbClr val="FFFF00"/>
                </a:solidFill>
              </a:rPr>
              <a:t>～</a:t>
            </a:r>
            <a:r>
              <a:rPr kumimoji="1" lang="en-US" altLang="ja-JP" b="1" dirty="0" smtClean="0">
                <a:solidFill>
                  <a:srgbClr val="FFFF00"/>
                </a:solidFill>
              </a:rPr>
              <a:t>C</a:t>
            </a:r>
            <a:r>
              <a:rPr kumimoji="1" lang="ja-JP" altLang="en-US" b="1" dirty="0" err="1" smtClean="0">
                <a:solidFill>
                  <a:srgbClr val="FFFF00"/>
                </a:solidFill>
              </a:rPr>
              <a:t>、</a:t>
            </a:r>
            <a:r>
              <a:rPr kumimoji="1" lang="en-US" altLang="ja-JP" b="1" dirty="0" smtClean="0">
                <a:solidFill>
                  <a:srgbClr val="FFFF00"/>
                </a:solidFill>
              </a:rPr>
              <a:t>D(1)</a:t>
            </a:r>
            <a:r>
              <a:rPr kumimoji="1" lang="ja-JP" altLang="en-US" b="1" dirty="0" smtClean="0">
                <a:solidFill>
                  <a:srgbClr val="FFFF00"/>
                </a:solidFill>
              </a:rPr>
              <a:t>～</a:t>
            </a:r>
            <a:r>
              <a:rPr kumimoji="1" lang="en-US" altLang="ja-JP" b="1" dirty="0" smtClean="0">
                <a:solidFill>
                  <a:srgbClr val="FFFF00"/>
                </a:solidFill>
              </a:rPr>
              <a:t>(3)</a:t>
            </a:r>
            <a:r>
              <a:rPr kumimoji="1" lang="ja-JP" altLang="en-US" b="1" dirty="0" smtClean="0">
                <a:solidFill>
                  <a:srgbClr val="FFFF00"/>
                </a:solidFill>
              </a:rPr>
              <a:t>で生徒が探究的な学びを体験している必要があります！</a:t>
            </a:r>
            <a:endParaRPr kumimoji="1" lang="ja-JP" altLang="en-US" b="1" dirty="0">
              <a:solidFill>
                <a:srgbClr val="FFFF00"/>
              </a:solidFill>
            </a:endParaRPr>
          </a:p>
        </p:txBody>
      </p:sp>
      <p:sp>
        <p:nvSpPr>
          <p:cNvPr id="9" name="タイトル 7">
            <a:extLst>
              <a:ext uri="{FF2B5EF4-FFF2-40B4-BE49-F238E27FC236}">
                <a16:creationId xmlns:a16="http://schemas.microsoft.com/office/drawing/2014/main" id="{E7DE078A-8C7A-4B2F-A262-2496C2061A56}"/>
              </a:ext>
            </a:extLst>
          </p:cNvPr>
          <p:cNvSpPr txBox="1">
            <a:spLocks/>
          </p:cNvSpPr>
          <p:nvPr/>
        </p:nvSpPr>
        <p:spPr>
          <a:xfrm>
            <a:off x="1656027" y="684819"/>
            <a:ext cx="10479697" cy="66040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b="1" dirty="0" smtClean="0">
                <a:solidFill>
                  <a:schemeClr val="tx1"/>
                </a:solidFill>
              </a:rPr>
              <a:t>２　</a:t>
            </a:r>
            <a:r>
              <a:rPr lang="en-US" altLang="ja-JP" b="1" dirty="0" smtClean="0">
                <a:solidFill>
                  <a:schemeClr val="tx1"/>
                </a:solidFill>
              </a:rPr>
              <a:t>D(4)</a:t>
            </a:r>
            <a:r>
              <a:rPr lang="ja-JP" altLang="en-US" b="1" dirty="0" smtClean="0">
                <a:solidFill>
                  <a:schemeClr val="tx1"/>
                </a:solidFill>
              </a:rPr>
              <a:t>で期待される生徒の探究する姿（</a:t>
            </a:r>
            <a:r>
              <a:rPr lang="en-US" altLang="ja-JP" b="1" dirty="0" smtClean="0">
                <a:solidFill>
                  <a:schemeClr val="tx1"/>
                </a:solidFill>
              </a:rPr>
              <a:t>D(4)</a:t>
            </a:r>
            <a:r>
              <a:rPr lang="ja-JP" altLang="en-US" b="1" dirty="0" smtClean="0">
                <a:solidFill>
                  <a:schemeClr val="tx1"/>
                </a:solidFill>
              </a:rPr>
              <a:t>の手順）</a:t>
            </a:r>
            <a:endParaRPr lang="ja-JP" altLang="en-US" b="1" dirty="0">
              <a:solidFill>
                <a:schemeClr val="tx1"/>
              </a:solidFill>
            </a:endParaRPr>
          </a:p>
        </p:txBody>
      </p:sp>
      <p:sp>
        <p:nvSpPr>
          <p:cNvPr id="7" name="テキスト ボックス 6">
            <a:extLst>
              <a:ext uri="{FF2B5EF4-FFF2-40B4-BE49-F238E27FC236}">
                <a16:creationId xmlns:a16="http://schemas.microsoft.com/office/drawing/2014/main" id="{091E6639-F11A-4FE6-AB95-00074402CE15}"/>
              </a:ext>
            </a:extLst>
          </p:cNvPr>
          <p:cNvSpPr txBox="1"/>
          <p:nvPr/>
        </p:nvSpPr>
        <p:spPr>
          <a:xfrm>
            <a:off x="5728046" y="6519446"/>
            <a:ext cx="6338806" cy="338554"/>
          </a:xfrm>
          <a:prstGeom prst="rect">
            <a:avLst/>
          </a:prstGeom>
          <a:noFill/>
        </p:spPr>
        <p:txBody>
          <a:bodyPr wrap="square" rtlCol="0">
            <a:spAutoFit/>
          </a:bodyPr>
          <a:lstStyle/>
          <a:p>
            <a:r>
              <a:rPr kumimoji="1" lang="ja-JP" altLang="en-US" sz="1600" dirty="0" smtClean="0"/>
              <a:t>（出典）高等学校学習指導要領（平成</a:t>
            </a:r>
            <a:r>
              <a:rPr kumimoji="1" lang="en-US" altLang="ja-JP" sz="1600" dirty="0" smtClean="0"/>
              <a:t>30</a:t>
            </a:r>
            <a:r>
              <a:rPr kumimoji="1" lang="ja-JP" altLang="en-US" sz="1600" dirty="0" smtClean="0"/>
              <a:t>年告示）解説　地理歴史編</a:t>
            </a:r>
            <a:endParaRPr kumimoji="1" lang="en-US" altLang="ja-JP" sz="1600" dirty="0" smtClean="0"/>
          </a:p>
        </p:txBody>
      </p:sp>
    </p:spTree>
    <p:extLst>
      <p:ext uri="{BB962C8B-B14F-4D97-AF65-F5344CB8AC3E}">
        <p14:creationId xmlns:p14="http://schemas.microsoft.com/office/powerpoint/2010/main" val="182342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87154" y="728430"/>
            <a:ext cx="10479697" cy="660400"/>
          </a:xfrm>
        </p:spPr>
        <p:txBody>
          <a:bodyPr>
            <a:normAutofit fontScale="90000"/>
          </a:bodyPr>
          <a:lstStyle/>
          <a:p>
            <a:r>
              <a:rPr lang="ja-JP" altLang="en-US" b="1" dirty="0" smtClean="0">
                <a:solidFill>
                  <a:schemeClr val="tx1"/>
                </a:solidFill>
              </a:rPr>
              <a:t>２　</a:t>
            </a:r>
            <a:r>
              <a:rPr lang="en-US" altLang="ja-JP" b="1" dirty="0" smtClean="0">
                <a:solidFill>
                  <a:schemeClr val="tx1"/>
                </a:solidFill>
              </a:rPr>
              <a:t>D(4)</a:t>
            </a:r>
            <a:r>
              <a:rPr lang="ja-JP" altLang="en-US" b="1" dirty="0" smtClean="0">
                <a:solidFill>
                  <a:schemeClr val="tx1"/>
                </a:solidFill>
              </a:rPr>
              <a:t>で期待される生徒の探究する姿（</a:t>
            </a:r>
            <a:r>
              <a:rPr lang="en-US" altLang="ja-JP" b="1" dirty="0" smtClean="0">
                <a:solidFill>
                  <a:schemeClr val="tx1"/>
                </a:solidFill>
              </a:rPr>
              <a:t>D(4)</a:t>
            </a:r>
            <a:r>
              <a:rPr lang="ja-JP" altLang="en-US" b="1" dirty="0" smtClean="0">
                <a:solidFill>
                  <a:schemeClr val="tx1"/>
                </a:solidFill>
              </a:rPr>
              <a:t>の手順）</a:t>
            </a:r>
            <a:endParaRPr lang="ja-JP" altLang="en-US" b="1" dirty="0">
              <a:solidFill>
                <a:schemeClr val="tx1"/>
              </a:solidFill>
            </a:endParaRP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2078484" y="1047516"/>
            <a:ext cx="9988368" cy="3046988"/>
          </a:xfrm>
          <a:prstGeom prst="rect">
            <a:avLst/>
          </a:prstGeom>
          <a:noFill/>
        </p:spPr>
        <p:txBody>
          <a:bodyPr wrap="square" rtlCol="0">
            <a:spAutoFit/>
          </a:bodyPr>
          <a:lstStyle/>
          <a:p>
            <a:endParaRPr lang="ja-JP" altLang="en-US" sz="2400" b="1" dirty="0" smtClean="0">
              <a:latin typeface="+mn-ea"/>
            </a:endParaRPr>
          </a:p>
          <a:p>
            <a:r>
              <a:rPr lang="ja-JP" altLang="en-US" sz="2400" dirty="0" smtClean="0">
                <a:latin typeface="+mn-ea"/>
              </a:rPr>
              <a:t>　①大項目Ｂ、Ｃ及びＤ</a:t>
            </a:r>
            <a:r>
              <a:rPr lang="en-US" altLang="ja-JP" sz="2400" dirty="0" smtClean="0">
                <a:latin typeface="+mn-ea"/>
              </a:rPr>
              <a:t>(1)</a:t>
            </a:r>
            <a:r>
              <a:rPr lang="ja-JP" altLang="en-US" sz="2400" dirty="0" smtClean="0">
                <a:latin typeface="+mn-ea"/>
              </a:rPr>
              <a:t>で生徒が表現した問いや、大項目Ｂ、Ｃ及　</a:t>
            </a:r>
            <a:endParaRPr lang="en-US" altLang="ja-JP" sz="2400" dirty="0" smtClean="0">
              <a:latin typeface="+mn-ea"/>
            </a:endParaRPr>
          </a:p>
          <a:p>
            <a:r>
              <a:rPr lang="ja-JP" altLang="en-US" sz="2400" dirty="0" smtClean="0">
                <a:latin typeface="+mn-ea"/>
              </a:rPr>
              <a:t>　　</a:t>
            </a:r>
            <a:r>
              <a:rPr lang="ja-JP" altLang="en-US" sz="2400" dirty="0" err="1" smtClean="0">
                <a:latin typeface="+mn-ea"/>
              </a:rPr>
              <a:t>び</a:t>
            </a:r>
            <a:r>
              <a:rPr lang="ja-JP" altLang="en-US" sz="2400" dirty="0" smtClean="0">
                <a:latin typeface="+mn-ea"/>
              </a:rPr>
              <a:t>Ｄの</a:t>
            </a:r>
            <a:r>
              <a:rPr lang="en-US" altLang="ja-JP" sz="2400" dirty="0" smtClean="0">
                <a:latin typeface="+mn-ea"/>
              </a:rPr>
              <a:t>(2)</a:t>
            </a:r>
            <a:r>
              <a:rPr lang="ja-JP" altLang="en-US" sz="2400" dirty="0" smtClean="0">
                <a:latin typeface="+mn-ea"/>
              </a:rPr>
              <a:t>及び</a:t>
            </a:r>
            <a:r>
              <a:rPr lang="en-US" altLang="ja-JP" sz="2400" dirty="0" smtClean="0">
                <a:latin typeface="+mn-ea"/>
              </a:rPr>
              <a:t>(3)</a:t>
            </a:r>
            <a:r>
              <a:rPr lang="ja-JP" altLang="en-US" sz="2400" dirty="0" smtClean="0">
                <a:latin typeface="+mn-ea"/>
              </a:rPr>
              <a:t>の学習が進む中で見直した問いや新たに生まれて</a:t>
            </a:r>
            <a:endParaRPr lang="en-US" altLang="ja-JP" sz="2400" dirty="0" smtClean="0">
              <a:latin typeface="+mn-ea"/>
            </a:endParaRPr>
          </a:p>
          <a:p>
            <a:r>
              <a:rPr lang="ja-JP" altLang="en-US" sz="2400" dirty="0" smtClean="0">
                <a:latin typeface="+mn-ea"/>
              </a:rPr>
              <a:t>　　きた問いを振り返らせる。</a:t>
            </a:r>
            <a:endParaRPr lang="en-US" altLang="ja-JP" sz="2400" dirty="0" smtClean="0">
              <a:latin typeface="+mn-ea"/>
            </a:endParaRPr>
          </a:p>
          <a:p>
            <a:r>
              <a:rPr lang="ja-JP" altLang="en-US" sz="2400" dirty="0" smtClean="0">
                <a:latin typeface="+mn-ea"/>
              </a:rPr>
              <a:t>　②振り返る中で</a:t>
            </a:r>
            <a:r>
              <a:rPr lang="ja-JP" altLang="en-US" sz="2400" b="1" u="sng" dirty="0" smtClean="0">
                <a:solidFill>
                  <a:srgbClr val="FF0000"/>
                </a:solidFill>
                <a:latin typeface="+mn-ea"/>
              </a:rPr>
              <a:t>生徒自身の興味・関心に基づいて主題を設定</a:t>
            </a:r>
            <a:endParaRPr lang="en-US" altLang="ja-JP" sz="2400" b="1" u="sng" dirty="0" smtClean="0">
              <a:solidFill>
                <a:srgbClr val="FF0000"/>
              </a:solidFill>
              <a:latin typeface="+mn-ea"/>
            </a:endParaRPr>
          </a:p>
          <a:p>
            <a:r>
              <a:rPr lang="ja-JP" altLang="en-US" sz="2400" dirty="0" smtClean="0">
                <a:latin typeface="+mn-ea"/>
              </a:rPr>
              <a:t>　③設定した</a:t>
            </a:r>
            <a:r>
              <a:rPr lang="ja-JP" altLang="en-US" sz="2400" b="1" u="sng" dirty="0" smtClean="0">
                <a:solidFill>
                  <a:srgbClr val="FF0000"/>
                </a:solidFill>
                <a:latin typeface="+mn-ea"/>
              </a:rPr>
              <a:t>主題を「問い」の形で表現し、これまでの学習内容を</a:t>
            </a:r>
            <a:r>
              <a:rPr lang="ja-JP" altLang="en-US" sz="2400" b="1" u="sng" dirty="0" err="1" smtClean="0">
                <a:solidFill>
                  <a:srgbClr val="FF0000"/>
                </a:solidFill>
                <a:latin typeface="+mn-ea"/>
              </a:rPr>
              <a:t>踏ま</a:t>
            </a:r>
            <a:endParaRPr lang="en-US" altLang="ja-JP" sz="2400" b="1" u="sng" dirty="0" smtClean="0">
              <a:solidFill>
                <a:srgbClr val="FF0000"/>
              </a:solidFill>
              <a:latin typeface="+mn-ea"/>
            </a:endParaRPr>
          </a:p>
          <a:p>
            <a:r>
              <a:rPr lang="ja-JP" altLang="en-US" sz="2400" dirty="0" smtClean="0">
                <a:solidFill>
                  <a:srgbClr val="FF0000"/>
                </a:solidFill>
                <a:latin typeface="+mn-ea"/>
              </a:rPr>
              <a:t>　　</a:t>
            </a:r>
            <a:r>
              <a:rPr lang="ja-JP" altLang="en-US" sz="2400" b="1" u="sng" dirty="0" smtClean="0">
                <a:solidFill>
                  <a:srgbClr val="FF0000"/>
                </a:solidFill>
                <a:latin typeface="+mn-ea"/>
              </a:rPr>
              <a:t>えて、予想（仮説）を表現</a:t>
            </a:r>
            <a:endParaRPr lang="en-US" altLang="ja-JP" sz="2400" b="1" u="sng" dirty="0" smtClean="0">
              <a:solidFill>
                <a:srgbClr val="FF0000"/>
              </a:solidFill>
              <a:latin typeface="+mn-ea"/>
            </a:endParaRPr>
          </a:p>
          <a:p>
            <a:r>
              <a:rPr lang="ja-JP" altLang="en-US" sz="2400" dirty="0" smtClean="0">
                <a:latin typeface="+mn-ea"/>
              </a:rPr>
              <a:t>　</a:t>
            </a:r>
            <a:endParaRPr kumimoji="1" lang="en-US" altLang="ja-JP" sz="2400" b="1" dirty="0">
              <a:latin typeface="+mn-ea"/>
            </a:endParaRPr>
          </a:p>
        </p:txBody>
      </p:sp>
      <p:sp>
        <p:nvSpPr>
          <p:cNvPr id="5" name="フローチャート: 磁気ディスク 4"/>
          <p:cNvSpPr/>
          <p:nvPr/>
        </p:nvSpPr>
        <p:spPr>
          <a:xfrm>
            <a:off x="2712204" y="3952068"/>
            <a:ext cx="4591380" cy="2735451"/>
          </a:xfrm>
          <a:prstGeom prst="flowChartMagneticDisk">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3167095" y="4081875"/>
            <a:ext cx="3905573" cy="707886"/>
          </a:xfrm>
          <a:prstGeom prst="rect">
            <a:avLst/>
          </a:prstGeom>
          <a:noFill/>
        </p:spPr>
        <p:txBody>
          <a:bodyPr wrap="square" rtlCol="0">
            <a:spAutoFit/>
          </a:bodyPr>
          <a:lstStyle/>
          <a:p>
            <a:r>
              <a:rPr kumimoji="1" lang="ja-JP" altLang="en-US" sz="2000" b="1" dirty="0" smtClean="0">
                <a:solidFill>
                  <a:schemeClr val="bg1"/>
                </a:solidFill>
              </a:rPr>
              <a:t>（例）現代的な諸課題</a:t>
            </a:r>
            <a:endParaRPr kumimoji="1" lang="en-US" altLang="ja-JP" sz="2000" b="1" dirty="0" smtClean="0">
              <a:solidFill>
                <a:schemeClr val="bg1"/>
              </a:solidFill>
            </a:endParaRPr>
          </a:p>
          <a:p>
            <a:r>
              <a:rPr kumimoji="1" lang="ja-JP" altLang="en-US" sz="2000" b="1" dirty="0" smtClean="0">
                <a:solidFill>
                  <a:schemeClr val="bg1"/>
                </a:solidFill>
              </a:rPr>
              <a:t>＝ジェンダー平等を主題に設定</a:t>
            </a:r>
            <a:endParaRPr kumimoji="1" lang="ja-JP" altLang="en-US" sz="2000" b="1" dirty="0">
              <a:solidFill>
                <a:schemeClr val="bg1"/>
              </a:solidFill>
            </a:endParaRPr>
          </a:p>
        </p:txBody>
      </p:sp>
      <p:pic>
        <p:nvPicPr>
          <p:cNvPr id="12" name="図 11"/>
          <p:cNvPicPr>
            <a:picLocks noChangeAspect="1"/>
          </p:cNvPicPr>
          <p:nvPr/>
        </p:nvPicPr>
        <p:blipFill>
          <a:blip r:embed="rId3"/>
          <a:stretch>
            <a:fillRect/>
          </a:stretch>
        </p:blipFill>
        <p:spPr>
          <a:xfrm>
            <a:off x="6379659" y="4789761"/>
            <a:ext cx="923925" cy="838200"/>
          </a:xfrm>
          <a:prstGeom prst="rect">
            <a:avLst/>
          </a:prstGeom>
          <a:ln>
            <a:solidFill>
              <a:schemeClr val="tx1"/>
            </a:solidFill>
          </a:ln>
        </p:spPr>
      </p:pic>
      <p:pic>
        <p:nvPicPr>
          <p:cNvPr id="14" name="図 13"/>
          <p:cNvPicPr>
            <a:picLocks noChangeAspect="1"/>
          </p:cNvPicPr>
          <p:nvPr/>
        </p:nvPicPr>
        <p:blipFill>
          <a:blip r:embed="rId4"/>
          <a:stretch>
            <a:fillRect/>
          </a:stretch>
        </p:blipFill>
        <p:spPr>
          <a:xfrm>
            <a:off x="5341434" y="4781893"/>
            <a:ext cx="1038225" cy="628650"/>
          </a:xfrm>
          <a:prstGeom prst="rect">
            <a:avLst/>
          </a:prstGeom>
        </p:spPr>
      </p:pic>
      <p:pic>
        <p:nvPicPr>
          <p:cNvPr id="15" name="図 14"/>
          <p:cNvPicPr>
            <a:picLocks noChangeAspect="1"/>
          </p:cNvPicPr>
          <p:nvPr/>
        </p:nvPicPr>
        <p:blipFill>
          <a:blip r:embed="rId5"/>
          <a:stretch>
            <a:fillRect/>
          </a:stretch>
        </p:blipFill>
        <p:spPr>
          <a:xfrm>
            <a:off x="4417509" y="4738514"/>
            <a:ext cx="923925" cy="1000125"/>
          </a:xfrm>
          <a:prstGeom prst="rect">
            <a:avLst/>
          </a:prstGeom>
        </p:spPr>
      </p:pic>
      <p:sp>
        <p:nvSpPr>
          <p:cNvPr id="16" name="雲形吹き出し 15"/>
          <p:cNvSpPr/>
          <p:nvPr/>
        </p:nvSpPr>
        <p:spPr>
          <a:xfrm>
            <a:off x="7862708" y="3608614"/>
            <a:ext cx="3918857" cy="1556441"/>
          </a:xfrm>
          <a:prstGeom prst="cloudCallout">
            <a:avLst>
              <a:gd name="adj1" fmla="val -65000"/>
              <a:gd name="adj2" fmla="val 3227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参政権の平等が達成されたのに、日本は女性の議員や大臣が少ないのは、なぜだろう？</a:t>
            </a:r>
            <a:endParaRPr kumimoji="1" lang="ja-JP" altLang="en-US" b="1" dirty="0">
              <a:solidFill>
                <a:schemeClr val="bg1"/>
              </a:solidFill>
            </a:endParaRPr>
          </a:p>
        </p:txBody>
      </p:sp>
      <p:sp>
        <p:nvSpPr>
          <p:cNvPr id="17" name="角丸四角形吹き出し 16"/>
          <p:cNvSpPr/>
          <p:nvPr/>
        </p:nvSpPr>
        <p:spPr>
          <a:xfrm>
            <a:off x="5591338" y="5825455"/>
            <a:ext cx="1712246" cy="869932"/>
          </a:xfrm>
          <a:prstGeom prst="wedgeRoundRectCallout">
            <a:avLst>
              <a:gd name="adj1" fmla="val 44202"/>
              <a:gd name="adj2" fmla="val -85553"/>
              <a:gd name="adj3" fmla="val 16667"/>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女性の議員や大臣が少ない</a:t>
            </a:r>
            <a:endParaRPr kumimoji="1" lang="ja-JP" altLang="en-US" dirty="0"/>
          </a:p>
        </p:txBody>
      </p:sp>
      <p:sp>
        <p:nvSpPr>
          <p:cNvPr id="18" name="角丸四角形吹き出し 17"/>
          <p:cNvSpPr/>
          <p:nvPr/>
        </p:nvSpPr>
        <p:spPr>
          <a:xfrm>
            <a:off x="2377055" y="5180578"/>
            <a:ext cx="1481330" cy="978201"/>
          </a:xfrm>
          <a:prstGeom prst="wedgeRoundRectCallout">
            <a:avLst>
              <a:gd name="adj1" fmla="val 99316"/>
              <a:gd name="adj2" fmla="val -60515"/>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002060"/>
                </a:solidFill>
              </a:rPr>
              <a:t>家事・育児は女性が担うもの</a:t>
            </a:r>
            <a:endParaRPr kumimoji="1" lang="ja-JP" altLang="en-US" dirty="0">
              <a:solidFill>
                <a:srgbClr val="002060"/>
              </a:solidFill>
            </a:endParaRPr>
          </a:p>
        </p:txBody>
      </p:sp>
      <p:sp>
        <p:nvSpPr>
          <p:cNvPr id="19" name="角丸四角形吹き出し 18"/>
          <p:cNvSpPr/>
          <p:nvPr/>
        </p:nvSpPr>
        <p:spPr>
          <a:xfrm>
            <a:off x="3916152" y="5825454"/>
            <a:ext cx="1481330" cy="991871"/>
          </a:xfrm>
          <a:prstGeom prst="wedgeRoundRectCallout">
            <a:avLst>
              <a:gd name="adj1" fmla="val 64044"/>
              <a:gd name="adj2" fmla="val -112107"/>
              <a:gd name="adj3" fmla="val 1666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女性の給与が男性と比べ低い</a:t>
            </a:r>
            <a:endParaRPr kumimoji="1" lang="ja-JP" altLang="en-US" dirty="0"/>
          </a:p>
        </p:txBody>
      </p:sp>
      <p:sp>
        <p:nvSpPr>
          <p:cNvPr id="21" name="雲形吹き出し 20"/>
          <p:cNvSpPr/>
          <p:nvPr/>
        </p:nvSpPr>
        <p:spPr>
          <a:xfrm>
            <a:off x="7937304" y="5260884"/>
            <a:ext cx="4129548" cy="1556441"/>
          </a:xfrm>
          <a:prstGeom prst="cloudCallout">
            <a:avLst>
              <a:gd name="adj1" fmla="val -66667"/>
              <a:gd name="adj2" fmla="val -36968"/>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政治は、先に参政権を得ていた男性が担うもの、という考えが残っているのでは？</a:t>
            </a:r>
            <a:endParaRPr kumimoji="1" lang="ja-JP" altLang="en-US" b="1" dirty="0">
              <a:solidFill>
                <a:schemeClr val="bg1"/>
              </a:solidFill>
            </a:endParaRPr>
          </a:p>
        </p:txBody>
      </p:sp>
      <p:sp>
        <p:nvSpPr>
          <p:cNvPr id="20" name="下矢印 19"/>
          <p:cNvSpPr/>
          <p:nvPr/>
        </p:nvSpPr>
        <p:spPr>
          <a:xfrm>
            <a:off x="9601200" y="5020361"/>
            <a:ext cx="582623" cy="3670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7479671" y="3805147"/>
            <a:ext cx="915265" cy="553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問い</a:t>
            </a:r>
            <a:endParaRPr kumimoji="1" lang="ja-JP" altLang="en-US" b="1" dirty="0"/>
          </a:p>
        </p:txBody>
      </p:sp>
      <p:sp>
        <p:nvSpPr>
          <p:cNvPr id="23" name="円/楕円 22"/>
          <p:cNvSpPr/>
          <p:nvPr/>
        </p:nvSpPr>
        <p:spPr>
          <a:xfrm>
            <a:off x="7405075" y="5767933"/>
            <a:ext cx="915265" cy="553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予想</a:t>
            </a:r>
            <a:endParaRPr kumimoji="1" lang="ja-JP" altLang="en-US" b="1" dirty="0"/>
          </a:p>
        </p:txBody>
      </p:sp>
    </p:spTree>
    <p:extLst>
      <p:ext uri="{BB962C8B-B14F-4D97-AF65-F5344CB8AC3E}">
        <p14:creationId xmlns:p14="http://schemas.microsoft.com/office/powerpoint/2010/main" val="1980732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091E6639-F11A-4FE6-AB95-00074402CE15}"/>
              </a:ext>
            </a:extLst>
          </p:cNvPr>
          <p:cNvSpPr txBox="1"/>
          <p:nvPr/>
        </p:nvSpPr>
        <p:spPr>
          <a:xfrm>
            <a:off x="2078484" y="1297696"/>
            <a:ext cx="9988368" cy="2677656"/>
          </a:xfrm>
          <a:prstGeom prst="rect">
            <a:avLst/>
          </a:prstGeom>
          <a:noFill/>
        </p:spPr>
        <p:txBody>
          <a:bodyPr wrap="square" rtlCol="0">
            <a:spAutoFit/>
          </a:bodyPr>
          <a:lstStyle/>
          <a:p>
            <a:r>
              <a:rPr lang="ja-JP" altLang="en-US" sz="2400" dirty="0" smtClean="0">
                <a:latin typeface="+mn-ea"/>
              </a:rPr>
              <a:t>　④</a:t>
            </a:r>
            <a:r>
              <a:rPr lang="ja-JP" altLang="en-US" sz="2400" dirty="0">
                <a:latin typeface="+mn-ea"/>
              </a:rPr>
              <a:t>設定した</a:t>
            </a:r>
            <a:r>
              <a:rPr lang="ja-JP" altLang="en-US" sz="2400" b="1" u="sng" dirty="0">
                <a:solidFill>
                  <a:srgbClr val="FF0000"/>
                </a:solidFill>
                <a:latin typeface="+mn-ea"/>
              </a:rPr>
              <a:t>主題が「近代化」、「大衆化」等の各局面でどのような現</a:t>
            </a:r>
            <a:endParaRPr lang="en-US" altLang="ja-JP" sz="2400" b="1" u="sng" dirty="0">
              <a:solidFill>
                <a:srgbClr val="FF0000"/>
              </a:solidFill>
              <a:latin typeface="+mn-ea"/>
            </a:endParaRPr>
          </a:p>
          <a:p>
            <a:r>
              <a:rPr lang="ja-JP" altLang="en-US" sz="2400" dirty="0">
                <a:latin typeface="+mn-ea"/>
              </a:rPr>
              <a:t>　</a:t>
            </a:r>
            <a:r>
              <a:rPr lang="ja-JP" altLang="en-US" sz="2400" dirty="0" smtClean="0">
                <a:latin typeface="+mn-ea"/>
              </a:rPr>
              <a:t>　</a:t>
            </a:r>
            <a:r>
              <a:rPr lang="ja-JP" altLang="en-US" sz="2400" b="1" u="sng" dirty="0" err="1" smtClean="0">
                <a:solidFill>
                  <a:srgbClr val="FF0000"/>
                </a:solidFill>
                <a:latin typeface="+mn-ea"/>
              </a:rPr>
              <a:t>れ</a:t>
            </a:r>
            <a:r>
              <a:rPr lang="ja-JP" altLang="en-US" sz="2400" b="1" u="sng" dirty="0">
                <a:solidFill>
                  <a:srgbClr val="FF0000"/>
                </a:solidFill>
                <a:latin typeface="+mn-ea"/>
              </a:rPr>
              <a:t>方をしたのか</a:t>
            </a:r>
            <a:r>
              <a:rPr lang="ja-JP" altLang="en-US" sz="2400" dirty="0">
                <a:latin typeface="+mn-ea"/>
              </a:rPr>
              <a:t>（何が課題で、歴史的にどういう位置付けなのか）</a:t>
            </a:r>
            <a:endParaRPr lang="en-US" altLang="ja-JP" sz="2400" dirty="0">
              <a:latin typeface="+mn-ea"/>
            </a:endParaRPr>
          </a:p>
          <a:p>
            <a:r>
              <a:rPr lang="ja-JP" altLang="en-US" sz="2400" dirty="0">
                <a:latin typeface="+mn-ea"/>
              </a:rPr>
              <a:t>　</a:t>
            </a:r>
            <a:r>
              <a:rPr lang="ja-JP" altLang="en-US" sz="2400" dirty="0" smtClean="0">
                <a:latin typeface="+mn-ea"/>
              </a:rPr>
              <a:t>　に</a:t>
            </a:r>
            <a:r>
              <a:rPr lang="ja-JP" altLang="en-US" sz="2400" dirty="0">
                <a:latin typeface="+mn-ea"/>
              </a:rPr>
              <a:t>ついて</a:t>
            </a:r>
            <a:r>
              <a:rPr lang="ja-JP" altLang="en-US" sz="2400" dirty="0" smtClean="0">
                <a:latin typeface="+mn-ea"/>
              </a:rPr>
              <a:t>、</a:t>
            </a:r>
            <a:r>
              <a:rPr lang="ja-JP" altLang="en-US" sz="2400" b="1" u="sng" dirty="0" smtClean="0">
                <a:solidFill>
                  <a:srgbClr val="FF0000"/>
                </a:solidFill>
                <a:latin typeface="+mn-ea"/>
              </a:rPr>
              <a:t>諸資料を</a:t>
            </a:r>
            <a:r>
              <a:rPr lang="ja-JP" altLang="en-US" sz="2400" b="1" u="sng" dirty="0">
                <a:solidFill>
                  <a:srgbClr val="FF0000"/>
                </a:solidFill>
                <a:latin typeface="+mn-ea"/>
              </a:rPr>
              <a:t>もとに考察</a:t>
            </a:r>
            <a:endParaRPr lang="en-US" altLang="ja-JP" sz="2400" b="1" u="sng" dirty="0">
              <a:solidFill>
                <a:srgbClr val="FF0000"/>
              </a:solidFill>
              <a:latin typeface="+mn-ea"/>
            </a:endParaRPr>
          </a:p>
          <a:p>
            <a:r>
              <a:rPr lang="ja-JP" altLang="en-US" sz="2400" dirty="0" smtClean="0">
                <a:latin typeface="+mn-ea"/>
              </a:rPr>
              <a:t>　⑤</a:t>
            </a:r>
            <a:r>
              <a:rPr lang="ja-JP" altLang="en-US" sz="2400" dirty="0">
                <a:latin typeface="+mn-ea"/>
              </a:rPr>
              <a:t>考察した結果に基づき</a:t>
            </a:r>
            <a:r>
              <a:rPr lang="ja-JP" altLang="en-US" sz="2400" dirty="0" smtClean="0">
                <a:latin typeface="+mn-ea"/>
              </a:rPr>
              <a:t>、現代的</a:t>
            </a:r>
            <a:r>
              <a:rPr lang="ja-JP" altLang="en-US" sz="2400" dirty="0">
                <a:latin typeface="+mn-ea"/>
              </a:rPr>
              <a:t>な</a:t>
            </a:r>
            <a:r>
              <a:rPr lang="ja-JP" altLang="en-US" sz="2400" dirty="0" smtClean="0">
                <a:latin typeface="+mn-ea"/>
              </a:rPr>
              <a:t>諸課題が歴史の中でどの</a:t>
            </a:r>
            <a:r>
              <a:rPr lang="ja-JP" altLang="en-US" sz="2400" dirty="0">
                <a:latin typeface="+mn-ea"/>
              </a:rPr>
              <a:t>部分に</a:t>
            </a:r>
            <a:r>
              <a:rPr lang="ja-JP" altLang="en-US" sz="2400" dirty="0" smtClean="0">
                <a:latin typeface="+mn-ea"/>
              </a:rPr>
              <a:t>位</a:t>
            </a:r>
            <a:endParaRPr lang="en-US" altLang="ja-JP" sz="2400" dirty="0" smtClean="0">
              <a:latin typeface="+mn-ea"/>
            </a:endParaRPr>
          </a:p>
          <a:p>
            <a:r>
              <a:rPr lang="ja-JP" altLang="en-US" sz="2400" dirty="0" smtClean="0">
                <a:latin typeface="+mn-ea"/>
              </a:rPr>
              <a:t>　　置</a:t>
            </a:r>
            <a:r>
              <a:rPr lang="ja-JP" altLang="en-US" sz="2400" dirty="0">
                <a:latin typeface="+mn-ea"/>
              </a:rPr>
              <a:t>付いているのかについて</a:t>
            </a:r>
            <a:r>
              <a:rPr lang="ja-JP" altLang="en-US" sz="2400" dirty="0" smtClean="0">
                <a:latin typeface="+mn-ea"/>
              </a:rPr>
              <a:t>、</a:t>
            </a:r>
            <a:r>
              <a:rPr lang="ja-JP" altLang="en-US" sz="2400" b="1" u="sng" dirty="0">
                <a:solidFill>
                  <a:srgbClr val="FF0000"/>
                </a:solidFill>
                <a:latin typeface="+mn-ea"/>
              </a:rPr>
              <a:t>諸資料を根拠と</a:t>
            </a:r>
            <a:r>
              <a:rPr lang="ja-JP" altLang="en-US" sz="2400" b="1" u="sng" dirty="0" smtClean="0">
                <a:solidFill>
                  <a:srgbClr val="FF0000"/>
                </a:solidFill>
                <a:latin typeface="+mn-ea"/>
              </a:rPr>
              <a:t>しながら「</a:t>
            </a:r>
            <a:r>
              <a:rPr lang="ja-JP" altLang="en-US" sz="2400" b="1" u="sng" dirty="0">
                <a:solidFill>
                  <a:srgbClr val="FF0000"/>
                </a:solidFill>
                <a:latin typeface="+mn-ea"/>
              </a:rPr>
              <a:t>問い」に</a:t>
            </a:r>
            <a:r>
              <a:rPr lang="ja-JP" altLang="en-US" sz="2400" b="1" u="sng" dirty="0" smtClean="0">
                <a:solidFill>
                  <a:srgbClr val="FF0000"/>
                </a:solidFill>
                <a:latin typeface="+mn-ea"/>
              </a:rPr>
              <a:t>対</a:t>
            </a:r>
            <a:endParaRPr lang="en-US" altLang="ja-JP" sz="2400" b="1" u="sng" dirty="0" smtClean="0">
              <a:solidFill>
                <a:srgbClr val="FF0000"/>
              </a:solidFill>
              <a:latin typeface="+mn-ea"/>
            </a:endParaRPr>
          </a:p>
          <a:p>
            <a:r>
              <a:rPr lang="ja-JP" altLang="en-US" sz="2400" b="1" dirty="0" smtClean="0">
                <a:solidFill>
                  <a:srgbClr val="FF0000"/>
                </a:solidFill>
                <a:latin typeface="+mn-ea"/>
              </a:rPr>
              <a:t>　　</a:t>
            </a:r>
            <a:r>
              <a:rPr lang="ja-JP" altLang="en-US" sz="2400" b="1" u="sng" dirty="0" smtClean="0">
                <a:solidFill>
                  <a:srgbClr val="FF0000"/>
                </a:solidFill>
                <a:latin typeface="+mn-ea"/>
              </a:rPr>
              <a:t>する</a:t>
            </a:r>
            <a:r>
              <a:rPr lang="ja-JP" altLang="en-US" sz="2400" b="1" u="sng" dirty="0">
                <a:solidFill>
                  <a:srgbClr val="FF0000"/>
                </a:solidFill>
                <a:latin typeface="+mn-ea"/>
              </a:rPr>
              <a:t>予想（仮説）をブラッシュアップ</a:t>
            </a:r>
            <a:r>
              <a:rPr lang="ja-JP" altLang="en-US" sz="2400" dirty="0">
                <a:latin typeface="+mn-ea"/>
              </a:rPr>
              <a:t>して表現</a:t>
            </a:r>
            <a:endParaRPr lang="en-US" altLang="ja-JP" sz="2400" dirty="0">
              <a:latin typeface="+mn-ea"/>
            </a:endParaRPr>
          </a:p>
          <a:p>
            <a:r>
              <a:rPr lang="ja-JP" altLang="en-US" sz="2400" dirty="0">
                <a:latin typeface="+mn-ea"/>
              </a:rPr>
              <a:t>　</a:t>
            </a:r>
            <a:endParaRPr kumimoji="1" lang="en-US" altLang="ja-JP" sz="2400" b="1" dirty="0">
              <a:latin typeface="+mn-ea"/>
            </a:endParaRPr>
          </a:p>
        </p:txBody>
      </p:sp>
      <p:sp>
        <p:nvSpPr>
          <p:cNvPr id="5" name="フローチャート: 磁気ディスク 4"/>
          <p:cNvSpPr/>
          <p:nvPr/>
        </p:nvSpPr>
        <p:spPr>
          <a:xfrm>
            <a:off x="2712204" y="3952068"/>
            <a:ext cx="4591380" cy="2735451"/>
          </a:xfrm>
          <a:prstGeom prst="flowChartMagneticDisk">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3167095" y="4081875"/>
            <a:ext cx="3905573" cy="707886"/>
          </a:xfrm>
          <a:prstGeom prst="rect">
            <a:avLst/>
          </a:prstGeom>
          <a:noFill/>
        </p:spPr>
        <p:txBody>
          <a:bodyPr wrap="square" rtlCol="0">
            <a:spAutoFit/>
          </a:bodyPr>
          <a:lstStyle/>
          <a:p>
            <a:r>
              <a:rPr kumimoji="1" lang="ja-JP" altLang="en-US" sz="2000" b="1" dirty="0" smtClean="0">
                <a:solidFill>
                  <a:schemeClr val="bg1"/>
                </a:solidFill>
              </a:rPr>
              <a:t>（例）現代的な諸課題</a:t>
            </a:r>
            <a:endParaRPr kumimoji="1" lang="en-US" altLang="ja-JP" sz="2000" b="1" dirty="0" smtClean="0">
              <a:solidFill>
                <a:schemeClr val="bg1"/>
              </a:solidFill>
            </a:endParaRPr>
          </a:p>
          <a:p>
            <a:r>
              <a:rPr kumimoji="1" lang="ja-JP" altLang="en-US" sz="2000" b="1" dirty="0" smtClean="0">
                <a:solidFill>
                  <a:schemeClr val="bg1"/>
                </a:solidFill>
              </a:rPr>
              <a:t>＝ジェンダー平等を主題に設定</a:t>
            </a:r>
            <a:endParaRPr kumimoji="1" lang="ja-JP" altLang="en-US" sz="2000" b="1" dirty="0">
              <a:solidFill>
                <a:schemeClr val="bg1"/>
              </a:solidFill>
            </a:endParaRPr>
          </a:p>
        </p:txBody>
      </p:sp>
      <p:pic>
        <p:nvPicPr>
          <p:cNvPr id="12" name="図 11"/>
          <p:cNvPicPr>
            <a:picLocks noChangeAspect="1"/>
          </p:cNvPicPr>
          <p:nvPr/>
        </p:nvPicPr>
        <p:blipFill>
          <a:blip r:embed="rId3"/>
          <a:stretch>
            <a:fillRect/>
          </a:stretch>
        </p:blipFill>
        <p:spPr>
          <a:xfrm>
            <a:off x="6379659" y="4789761"/>
            <a:ext cx="923925" cy="838200"/>
          </a:xfrm>
          <a:prstGeom prst="rect">
            <a:avLst/>
          </a:prstGeom>
          <a:ln>
            <a:solidFill>
              <a:schemeClr val="tx1"/>
            </a:solidFill>
          </a:ln>
        </p:spPr>
      </p:pic>
      <p:pic>
        <p:nvPicPr>
          <p:cNvPr id="14" name="図 13"/>
          <p:cNvPicPr>
            <a:picLocks noChangeAspect="1"/>
          </p:cNvPicPr>
          <p:nvPr/>
        </p:nvPicPr>
        <p:blipFill>
          <a:blip r:embed="rId4"/>
          <a:stretch>
            <a:fillRect/>
          </a:stretch>
        </p:blipFill>
        <p:spPr>
          <a:xfrm>
            <a:off x="5341434" y="4781893"/>
            <a:ext cx="1038225" cy="628650"/>
          </a:xfrm>
          <a:prstGeom prst="rect">
            <a:avLst/>
          </a:prstGeom>
        </p:spPr>
      </p:pic>
      <p:pic>
        <p:nvPicPr>
          <p:cNvPr id="15" name="図 14"/>
          <p:cNvPicPr>
            <a:picLocks noChangeAspect="1"/>
          </p:cNvPicPr>
          <p:nvPr/>
        </p:nvPicPr>
        <p:blipFill>
          <a:blip r:embed="rId5"/>
          <a:stretch>
            <a:fillRect/>
          </a:stretch>
        </p:blipFill>
        <p:spPr>
          <a:xfrm>
            <a:off x="4417509" y="4738514"/>
            <a:ext cx="923925" cy="1000125"/>
          </a:xfrm>
          <a:prstGeom prst="rect">
            <a:avLst/>
          </a:prstGeom>
        </p:spPr>
      </p:pic>
      <p:sp>
        <p:nvSpPr>
          <p:cNvPr id="16" name="雲形吹き出し 15"/>
          <p:cNvSpPr/>
          <p:nvPr/>
        </p:nvSpPr>
        <p:spPr>
          <a:xfrm>
            <a:off x="7862708" y="3608614"/>
            <a:ext cx="3918857" cy="1556441"/>
          </a:xfrm>
          <a:prstGeom prst="cloudCallout">
            <a:avLst>
              <a:gd name="adj1" fmla="val -65000"/>
              <a:gd name="adj2" fmla="val 3227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近代化の局面で男性にだけ参政権が与えられたのはなぜ？日本だけ？世界は？</a:t>
            </a:r>
            <a:endParaRPr kumimoji="1" lang="ja-JP" altLang="en-US" b="1" dirty="0">
              <a:solidFill>
                <a:schemeClr val="bg1"/>
              </a:solidFill>
            </a:endParaRPr>
          </a:p>
        </p:txBody>
      </p:sp>
      <p:sp>
        <p:nvSpPr>
          <p:cNvPr id="17" name="角丸四角形吹き出し 16"/>
          <p:cNvSpPr/>
          <p:nvPr/>
        </p:nvSpPr>
        <p:spPr>
          <a:xfrm>
            <a:off x="5591338" y="5825455"/>
            <a:ext cx="1712246" cy="869932"/>
          </a:xfrm>
          <a:prstGeom prst="wedgeRoundRectCallout">
            <a:avLst>
              <a:gd name="adj1" fmla="val 44202"/>
              <a:gd name="adj2" fmla="val -85553"/>
              <a:gd name="adj3" fmla="val 16667"/>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女性の議員や大臣が少ない</a:t>
            </a:r>
            <a:endParaRPr kumimoji="1" lang="ja-JP" altLang="en-US" dirty="0"/>
          </a:p>
        </p:txBody>
      </p:sp>
      <p:sp>
        <p:nvSpPr>
          <p:cNvPr id="18" name="角丸四角形吹き出し 17"/>
          <p:cNvSpPr/>
          <p:nvPr/>
        </p:nvSpPr>
        <p:spPr>
          <a:xfrm>
            <a:off x="2377055" y="5180578"/>
            <a:ext cx="1481330" cy="978201"/>
          </a:xfrm>
          <a:prstGeom prst="wedgeRoundRectCallout">
            <a:avLst>
              <a:gd name="adj1" fmla="val 99316"/>
              <a:gd name="adj2" fmla="val -60515"/>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002060"/>
                </a:solidFill>
              </a:rPr>
              <a:t>家事・育児は女性が担うもの</a:t>
            </a:r>
            <a:endParaRPr kumimoji="1" lang="ja-JP" altLang="en-US" dirty="0">
              <a:solidFill>
                <a:srgbClr val="002060"/>
              </a:solidFill>
            </a:endParaRPr>
          </a:p>
        </p:txBody>
      </p:sp>
      <p:sp>
        <p:nvSpPr>
          <p:cNvPr id="19" name="角丸四角形吹き出し 18"/>
          <p:cNvSpPr/>
          <p:nvPr/>
        </p:nvSpPr>
        <p:spPr>
          <a:xfrm>
            <a:off x="3916152" y="5825454"/>
            <a:ext cx="1481330" cy="991871"/>
          </a:xfrm>
          <a:prstGeom prst="wedgeRoundRectCallout">
            <a:avLst>
              <a:gd name="adj1" fmla="val 64044"/>
              <a:gd name="adj2" fmla="val -112107"/>
              <a:gd name="adj3" fmla="val 1666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女性の給与が男性と比べ低い</a:t>
            </a:r>
            <a:endParaRPr kumimoji="1" lang="ja-JP" altLang="en-US" dirty="0"/>
          </a:p>
        </p:txBody>
      </p:sp>
      <p:sp>
        <p:nvSpPr>
          <p:cNvPr id="21" name="雲形吹き出し 20"/>
          <p:cNvSpPr/>
          <p:nvPr/>
        </p:nvSpPr>
        <p:spPr>
          <a:xfrm>
            <a:off x="8313692" y="4946442"/>
            <a:ext cx="3850191" cy="1911558"/>
          </a:xfrm>
          <a:prstGeom prst="cloudCallout">
            <a:avLst>
              <a:gd name="adj1" fmla="val -75149"/>
              <a:gd name="adj2" fmla="val -2415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女性が参政権を得た背景には総力戦の影響があった？女性参政権が達成された国と遅れた国の違いは？</a:t>
            </a:r>
            <a:endParaRPr kumimoji="1" lang="ja-JP" altLang="en-US" b="1" dirty="0">
              <a:solidFill>
                <a:schemeClr val="bg1"/>
              </a:solidFill>
            </a:endParaRPr>
          </a:p>
        </p:txBody>
      </p:sp>
      <p:sp>
        <p:nvSpPr>
          <p:cNvPr id="22" name="円/楕円 21"/>
          <p:cNvSpPr/>
          <p:nvPr/>
        </p:nvSpPr>
        <p:spPr>
          <a:xfrm>
            <a:off x="7072669" y="3805147"/>
            <a:ext cx="1322268" cy="553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近代化</a:t>
            </a:r>
            <a:endParaRPr kumimoji="1" lang="ja-JP" altLang="en-US" b="1" dirty="0"/>
          </a:p>
        </p:txBody>
      </p:sp>
      <p:sp>
        <p:nvSpPr>
          <p:cNvPr id="23" name="円/楕円 22"/>
          <p:cNvSpPr/>
          <p:nvPr/>
        </p:nvSpPr>
        <p:spPr>
          <a:xfrm>
            <a:off x="7325823" y="5820818"/>
            <a:ext cx="1247672" cy="553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大衆化</a:t>
            </a:r>
            <a:endParaRPr kumimoji="1" lang="ja-JP" altLang="en-US" b="1" dirty="0"/>
          </a:p>
        </p:txBody>
      </p:sp>
      <p:sp>
        <p:nvSpPr>
          <p:cNvPr id="24" name="タイトル 7">
            <a:extLst>
              <a:ext uri="{FF2B5EF4-FFF2-40B4-BE49-F238E27FC236}">
                <a16:creationId xmlns:a16="http://schemas.microsoft.com/office/drawing/2014/main" id="{E7DE078A-8C7A-4B2F-A262-2496C2061A56}"/>
              </a:ext>
            </a:extLst>
          </p:cNvPr>
          <p:cNvSpPr txBox="1">
            <a:spLocks/>
          </p:cNvSpPr>
          <p:nvPr/>
        </p:nvSpPr>
        <p:spPr>
          <a:xfrm>
            <a:off x="1587154" y="728430"/>
            <a:ext cx="10479697" cy="66040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b="1" dirty="0" smtClean="0">
                <a:solidFill>
                  <a:schemeClr val="tx1"/>
                </a:solidFill>
              </a:rPr>
              <a:t>２　</a:t>
            </a:r>
            <a:r>
              <a:rPr lang="en-US" altLang="ja-JP" b="1" dirty="0" smtClean="0">
                <a:solidFill>
                  <a:schemeClr val="tx1"/>
                </a:solidFill>
              </a:rPr>
              <a:t>D(4)</a:t>
            </a:r>
            <a:r>
              <a:rPr lang="ja-JP" altLang="en-US" b="1" dirty="0" smtClean="0">
                <a:solidFill>
                  <a:schemeClr val="tx1"/>
                </a:solidFill>
              </a:rPr>
              <a:t>で期待される生徒の探究する姿（</a:t>
            </a:r>
            <a:r>
              <a:rPr lang="en-US" altLang="ja-JP" b="1" dirty="0" smtClean="0">
                <a:solidFill>
                  <a:schemeClr val="tx1"/>
                </a:solidFill>
              </a:rPr>
              <a:t>D(4)</a:t>
            </a:r>
            <a:r>
              <a:rPr lang="ja-JP" altLang="en-US" b="1" dirty="0" smtClean="0">
                <a:solidFill>
                  <a:schemeClr val="tx1"/>
                </a:solidFill>
              </a:rPr>
              <a:t>の手順）</a:t>
            </a:r>
            <a:endParaRPr lang="ja-JP" altLang="en-US" b="1" dirty="0">
              <a:solidFill>
                <a:schemeClr val="tx1"/>
              </a:solidFill>
            </a:endParaRPr>
          </a:p>
        </p:txBody>
      </p:sp>
    </p:spTree>
    <p:extLst>
      <p:ext uri="{BB962C8B-B14F-4D97-AF65-F5344CB8AC3E}">
        <p14:creationId xmlns:p14="http://schemas.microsoft.com/office/powerpoint/2010/main" val="1213988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87155" y="398769"/>
            <a:ext cx="10479696" cy="660400"/>
          </a:xfrm>
        </p:spPr>
        <p:txBody>
          <a:bodyPr>
            <a:normAutofit fontScale="90000"/>
          </a:bodyPr>
          <a:lstStyle/>
          <a:p>
            <a:r>
              <a:rPr lang="ja-JP" altLang="en-US" b="1" dirty="0" smtClean="0">
                <a:solidFill>
                  <a:schemeClr val="tx1"/>
                </a:solidFill>
              </a:rPr>
              <a:t>２</a:t>
            </a:r>
            <a:r>
              <a:rPr lang="ja-JP" altLang="en-US" b="1" dirty="0">
                <a:solidFill>
                  <a:schemeClr val="tx1"/>
                </a:solidFill>
              </a:rPr>
              <a:t>　</a:t>
            </a:r>
            <a:r>
              <a:rPr lang="en-US" altLang="ja-JP" b="1" dirty="0">
                <a:solidFill>
                  <a:schemeClr val="tx1"/>
                </a:solidFill>
              </a:rPr>
              <a:t>D(4)</a:t>
            </a:r>
            <a:r>
              <a:rPr lang="ja-JP" altLang="en-US" b="1" dirty="0">
                <a:solidFill>
                  <a:schemeClr val="tx1"/>
                </a:solidFill>
              </a:rPr>
              <a:t>で期待される生徒の探究する姿（</a:t>
            </a:r>
            <a:r>
              <a:rPr lang="en-US" altLang="ja-JP" b="1" dirty="0">
                <a:solidFill>
                  <a:schemeClr val="tx1"/>
                </a:solidFill>
              </a:rPr>
              <a:t>D(4)</a:t>
            </a:r>
            <a:r>
              <a:rPr lang="ja-JP" altLang="en-US" b="1" dirty="0">
                <a:solidFill>
                  <a:schemeClr val="tx1"/>
                </a:solidFill>
              </a:rPr>
              <a:t>の手順）</a:t>
            </a: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865870" y="1004677"/>
            <a:ext cx="10200982" cy="2677656"/>
          </a:xfrm>
          <a:prstGeom prst="rect">
            <a:avLst/>
          </a:prstGeom>
          <a:noFill/>
        </p:spPr>
        <p:txBody>
          <a:bodyPr wrap="square" rtlCol="0">
            <a:spAutoFit/>
          </a:bodyPr>
          <a:lstStyle/>
          <a:p>
            <a:r>
              <a:rPr lang="ja-JP" altLang="en-US" sz="2400" dirty="0">
                <a:latin typeface="+mn-ea"/>
              </a:rPr>
              <a:t>　 ⑤考察した結果に基づき、現代的な諸課題が歴史の中でどの部分に位</a:t>
            </a:r>
            <a:endParaRPr lang="en-US" altLang="ja-JP" sz="2400" dirty="0">
              <a:latin typeface="+mn-ea"/>
            </a:endParaRPr>
          </a:p>
          <a:p>
            <a:r>
              <a:rPr lang="ja-JP" altLang="en-US" sz="2400" dirty="0">
                <a:latin typeface="+mn-ea"/>
              </a:rPr>
              <a:t>　　置付いているのかについて、</a:t>
            </a:r>
            <a:r>
              <a:rPr lang="ja-JP" altLang="en-US" sz="2400" b="1" u="sng" dirty="0">
                <a:solidFill>
                  <a:srgbClr val="FF0000"/>
                </a:solidFill>
                <a:latin typeface="+mn-ea"/>
              </a:rPr>
              <a:t>諸資料を根拠としながら「問い」に対</a:t>
            </a:r>
            <a:endParaRPr lang="en-US" altLang="ja-JP" sz="2400" b="1" u="sng" dirty="0">
              <a:solidFill>
                <a:srgbClr val="FF0000"/>
              </a:solidFill>
              <a:latin typeface="+mn-ea"/>
            </a:endParaRPr>
          </a:p>
          <a:p>
            <a:r>
              <a:rPr lang="ja-JP" altLang="en-US" sz="2400" b="1" dirty="0">
                <a:solidFill>
                  <a:srgbClr val="FF0000"/>
                </a:solidFill>
                <a:latin typeface="+mn-ea"/>
              </a:rPr>
              <a:t>　　</a:t>
            </a:r>
            <a:r>
              <a:rPr lang="ja-JP" altLang="en-US" sz="2400" b="1" u="sng" dirty="0">
                <a:solidFill>
                  <a:srgbClr val="FF0000"/>
                </a:solidFill>
                <a:latin typeface="+mn-ea"/>
              </a:rPr>
              <a:t>する予想（仮説）をブラッシュアップ</a:t>
            </a:r>
            <a:r>
              <a:rPr lang="ja-JP" altLang="en-US" sz="2400" dirty="0">
                <a:latin typeface="+mn-ea"/>
              </a:rPr>
              <a:t>して</a:t>
            </a:r>
            <a:r>
              <a:rPr lang="ja-JP" altLang="en-US" sz="2400" dirty="0" smtClean="0">
                <a:latin typeface="+mn-ea"/>
              </a:rPr>
              <a:t>表現</a:t>
            </a:r>
            <a:endParaRPr lang="en-US" altLang="ja-JP" sz="2400" dirty="0" smtClean="0">
              <a:latin typeface="+mn-ea"/>
            </a:endParaRPr>
          </a:p>
          <a:p>
            <a:r>
              <a:rPr lang="ja-JP" altLang="en-US" sz="2400" dirty="0" smtClean="0">
                <a:latin typeface="+mn-ea"/>
              </a:rPr>
              <a:t>　⑥</a:t>
            </a:r>
            <a:r>
              <a:rPr lang="ja-JP" altLang="en-US" sz="2400" dirty="0">
                <a:latin typeface="+mn-ea"/>
              </a:rPr>
              <a:t>これにより、歴史的に形成された現代的な諸課題を理解し、自分事</a:t>
            </a:r>
            <a:endParaRPr lang="en-US" altLang="ja-JP" sz="2400" dirty="0">
              <a:latin typeface="+mn-ea"/>
            </a:endParaRPr>
          </a:p>
          <a:p>
            <a:r>
              <a:rPr lang="ja-JP" altLang="en-US" sz="2400" dirty="0">
                <a:latin typeface="+mn-ea"/>
              </a:rPr>
              <a:t>　　として捉え、未来を展望（</a:t>
            </a:r>
            <a:r>
              <a:rPr lang="ja-JP" altLang="en-US" sz="2400" b="1" u="sng" dirty="0">
                <a:solidFill>
                  <a:srgbClr val="FF0000"/>
                </a:solidFill>
                <a:latin typeface="+mn-ea"/>
              </a:rPr>
              <a:t>生徒の思考・行動の変容</a:t>
            </a:r>
            <a:r>
              <a:rPr lang="ja-JP" altLang="en-US" sz="2400" dirty="0">
                <a:latin typeface="+mn-ea"/>
              </a:rPr>
              <a:t>）</a:t>
            </a:r>
            <a:endParaRPr lang="en-US" altLang="ja-JP" sz="2400" b="1" dirty="0">
              <a:latin typeface="+mn-ea"/>
            </a:endParaRPr>
          </a:p>
          <a:p>
            <a:endParaRPr lang="en-US" altLang="ja-JP" sz="2400" dirty="0">
              <a:latin typeface="+mn-ea"/>
            </a:endParaRPr>
          </a:p>
          <a:p>
            <a:r>
              <a:rPr lang="ja-JP" altLang="en-US" sz="2400" dirty="0">
                <a:latin typeface="+mn-ea"/>
              </a:rPr>
              <a:t>　</a:t>
            </a:r>
            <a:endParaRPr kumimoji="1" lang="en-US" altLang="ja-JP" sz="2400" b="1" dirty="0">
              <a:latin typeface="+mn-ea"/>
            </a:endParaRPr>
          </a:p>
        </p:txBody>
      </p:sp>
      <p:sp>
        <p:nvSpPr>
          <p:cNvPr id="5" name="フローチャート: 磁気ディスク 4"/>
          <p:cNvSpPr/>
          <p:nvPr/>
        </p:nvSpPr>
        <p:spPr>
          <a:xfrm>
            <a:off x="2712204" y="3952068"/>
            <a:ext cx="4591380" cy="2735451"/>
          </a:xfrm>
          <a:prstGeom prst="flowChartMagneticDisk">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3167095" y="4081875"/>
            <a:ext cx="3905573" cy="707886"/>
          </a:xfrm>
          <a:prstGeom prst="rect">
            <a:avLst/>
          </a:prstGeom>
          <a:noFill/>
        </p:spPr>
        <p:txBody>
          <a:bodyPr wrap="square" rtlCol="0">
            <a:spAutoFit/>
          </a:bodyPr>
          <a:lstStyle/>
          <a:p>
            <a:r>
              <a:rPr kumimoji="1" lang="ja-JP" altLang="en-US" sz="2000" b="1" dirty="0" smtClean="0">
                <a:solidFill>
                  <a:schemeClr val="bg1"/>
                </a:solidFill>
              </a:rPr>
              <a:t>（例）現代的な諸課題</a:t>
            </a:r>
            <a:endParaRPr kumimoji="1" lang="en-US" altLang="ja-JP" sz="2000" b="1" dirty="0" smtClean="0">
              <a:solidFill>
                <a:schemeClr val="bg1"/>
              </a:solidFill>
            </a:endParaRPr>
          </a:p>
          <a:p>
            <a:r>
              <a:rPr kumimoji="1" lang="ja-JP" altLang="en-US" sz="2000" b="1" dirty="0" smtClean="0">
                <a:solidFill>
                  <a:schemeClr val="bg1"/>
                </a:solidFill>
              </a:rPr>
              <a:t>＝ジェンダー平等を主題に設定</a:t>
            </a:r>
            <a:endParaRPr kumimoji="1" lang="ja-JP" altLang="en-US" sz="2000" b="1" dirty="0">
              <a:solidFill>
                <a:schemeClr val="bg1"/>
              </a:solidFill>
            </a:endParaRPr>
          </a:p>
        </p:txBody>
      </p:sp>
      <p:pic>
        <p:nvPicPr>
          <p:cNvPr id="12" name="図 11"/>
          <p:cNvPicPr>
            <a:picLocks noChangeAspect="1"/>
          </p:cNvPicPr>
          <p:nvPr/>
        </p:nvPicPr>
        <p:blipFill>
          <a:blip r:embed="rId3"/>
          <a:stretch>
            <a:fillRect/>
          </a:stretch>
        </p:blipFill>
        <p:spPr>
          <a:xfrm>
            <a:off x="6379659" y="4789761"/>
            <a:ext cx="923925" cy="838200"/>
          </a:xfrm>
          <a:prstGeom prst="rect">
            <a:avLst/>
          </a:prstGeom>
          <a:ln>
            <a:solidFill>
              <a:schemeClr val="tx1"/>
            </a:solidFill>
          </a:ln>
        </p:spPr>
      </p:pic>
      <p:pic>
        <p:nvPicPr>
          <p:cNvPr id="14" name="図 13"/>
          <p:cNvPicPr>
            <a:picLocks noChangeAspect="1"/>
          </p:cNvPicPr>
          <p:nvPr/>
        </p:nvPicPr>
        <p:blipFill>
          <a:blip r:embed="rId4"/>
          <a:stretch>
            <a:fillRect/>
          </a:stretch>
        </p:blipFill>
        <p:spPr>
          <a:xfrm>
            <a:off x="5341434" y="4781893"/>
            <a:ext cx="1038225" cy="628650"/>
          </a:xfrm>
          <a:prstGeom prst="rect">
            <a:avLst/>
          </a:prstGeom>
        </p:spPr>
      </p:pic>
      <p:pic>
        <p:nvPicPr>
          <p:cNvPr id="15" name="図 14"/>
          <p:cNvPicPr>
            <a:picLocks noChangeAspect="1"/>
          </p:cNvPicPr>
          <p:nvPr/>
        </p:nvPicPr>
        <p:blipFill>
          <a:blip r:embed="rId5"/>
          <a:stretch>
            <a:fillRect/>
          </a:stretch>
        </p:blipFill>
        <p:spPr>
          <a:xfrm>
            <a:off x="4417509" y="4738514"/>
            <a:ext cx="923925" cy="1000125"/>
          </a:xfrm>
          <a:prstGeom prst="rect">
            <a:avLst/>
          </a:prstGeom>
        </p:spPr>
      </p:pic>
      <p:sp>
        <p:nvSpPr>
          <p:cNvPr id="16" name="雲形吹き出し 15"/>
          <p:cNvSpPr/>
          <p:nvPr/>
        </p:nvSpPr>
        <p:spPr>
          <a:xfrm>
            <a:off x="7794913" y="2809536"/>
            <a:ext cx="4271939" cy="1272339"/>
          </a:xfrm>
          <a:prstGeom prst="cloudCallout">
            <a:avLst>
              <a:gd name="adj1" fmla="val -60417"/>
              <a:gd name="adj2" fmla="val 5640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女性の議員や大臣が少ないことは、私にとってどのような意味があるの？</a:t>
            </a:r>
            <a:endParaRPr kumimoji="1" lang="ja-JP" altLang="en-US" b="1" dirty="0">
              <a:solidFill>
                <a:schemeClr val="bg1"/>
              </a:solidFill>
            </a:endParaRPr>
          </a:p>
        </p:txBody>
      </p:sp>
      <p:sp>
        <p:nvSpPr>
          <p:cNvPr id="17" name="角丸四角形吹き出し 16"/>
          <p:cNvSpPr/>
          <p:nvPr/>
        </p:nvSpPr>
        <p:spPr>
          <a:xfrm>
            <a:off x="5591338" y="5825455"/>
            <a:ext cx="1712246" cy="869932"/>
          </a:xfrm>
          <a:prstGeom prst="wedgeRoundRectCallout">
            <a:avLst>
              <a:gd name="adj1" fmla="val 44202"/>
              <a:gd name="adj2" fmla="val -85553"/>
              <a:gd name="adj3" fmla="val 16667"/>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女性の議員や大臣が少ない</a:t>
            </a:r>
            <a:endParaRPr kumimoji="1" lang="ja-JP" altLang="en-US" dirty="0"/>
          </a:p>
        </p:txBody>
      </p:sp>
      <p:sp>
        <p:nvSpPr>
          <p:cNvPr id="18" name="角丸四角形吹き出し 17"/>
          <p:cNvSpPr/>
          <p:nvPr/>
        </p:nvSpPr>
        <p:spPr>
          <a:xfrm>
            <a:off x="2377055" y="5180578"/>
            <a:ext cx="1481330" cy="978201"/>
          </a:xfrm>
          <a:prstGeom prst="wedgeRoundRectCallout">
            <a:avLst>
              <a:gd name="adj1" fmla="val 99316"/>
              <a:gd name="adj2" fmla="val -60515"/>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002060"/>
                </a:solidFill>
              </a:rPr>
              <a:t>家事・育児は女性が担うもの</a:t>
            </a:r>
            <a:endParaRPr kumimoji="1" lang="ja-JP" altLang="en-US" dirty="0">
              <a:solidFill>
                <a:srgbClr val="002060"/>
              </a:solidFill>
            </a:endParaRPr>
          </a:p>
        </p:txBody>
      </p:sp>
      <p:sp>
        <p:nvSpPr>
          <p:cNvPr id="19" name="角丸四角形吹き出し 18"/>
          <p:cNvSpPr/>
          <p:nvPr/>
        </p:nvSpPr>
        <p:spPr>
          <a:xfrm>
            <a:off x="3916152" y="5825454"/>
            <a:ext cx="1481330" cy="991871"/>
          </a:xfrm>
          <a:prstGeom prst="wedgeRoundRectCallout">
            <a:avLst>
              <a:gd name="adj1" fmla="val 64044"/>
              <a:gd name="adj2" fmla="val -112107"/>
              <a:gd name="adj3" fmla="val 1666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女性の給与が男性と比べ低い</a:t>
            </a:r>
            <a:endParaRPr kumimoji="1" lang="ja-JP" altLang="en-US" dirty="0"/>
          </a:p>
        </p:txBody>
      </p:sp>
      <p:sp>
        <p:nvSpPr>
          <p:cNvPr id="21" name="雲形吹き出し 20"/>
          <p:cNvSpPr/>
          <p:nvPr/>
        </p:nvSpPr>
        <p:spPr>
          <a:xfrm>
            <a:off x="7996593" y="4185215"/>
            <a:ext cx="4195407" cy="1442746"/>
          </a:xfrm>
          <a:prstGeom prst="cloudCallout">
            <a:avLst>
              <a:gd name="adj1" fmla="val -75149"/>
              <a:gd name="adj2" fmla="val -2415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世の中が男性中心のルールで構成されることにより、人権が保障されない社会となるのでは？</a:t>
            </a:r>
            <a:endParaRPr kumimoji="1" lang="ja-JP" altLang="en-US" b="1" dirty="0">
              <a:solidFill>
                <a:schemeClr val="bg1"/>
              </a:solidFill>
            </a:endParaRPr>
          </a:p>
        </p:txBody>
      </p:sp>
      <p:sp>
        <p:nvSpPr>
          <p:cNvPr id="20" name="円/楕円 19"/>
          <p:cNvSpPr/>
          <p:nvPr/>
        </p:nvSpPr>
        <p:spPr>
          <a:xfrm>
            <a:off x="7072668" y="3055158"/>
            <a:ext cx="1322987" cy="553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自分事</a:t>
            </a:r>
            <a:endParaRPr kumimoji="1" lang="ja-JP" altLang="en-US" b="1" dirty="0"/>
          </a:p>
        </p:txBody>
      </p:sp>
      <p:sp>
        <p:nvSpPr>
          <p:cNvPr id="24" name="円/楕円 23"/>
          <p:cNvSpPr/>
          <p:nvPr/>
        </p:nvSpPr>
        <p:spPr>
          <a:xfrm>
            <a:off x="7303584" y="4185215"/>
            <a:ext cx="1321231" cy="676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課題の自覚</a:t>
            </a:r>
            <a:endParaRPr kumimoji="1" lang="ja-JP" altLang="en-US" b="1" dirty="0"/>
          </a:p>
        </p:txBody>
      </p:sp>
      <p:sp>
        <p:nvSpPr>
          <p:cNvPr id="25" name="下矢印 24"/>
          <p:cNvSpPr/>
          <p:nvPr/>
        </p:nvSpPr>
        <p:spPr>
          <a:xfrm>
            <a:off x="9511673" y="3953719"/>
            <a:ext cx="582623" cy="3670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雲形吹き出し 26"/>
          <p:cNvSpPr/>
          <p:nvPr/>
        </p:nvSpPr>
        <p:spPr>
          <a:xfrm>
            <a:off x="7794912" y="5678323"/>
            <a:ext cx="4271939" cy="1179678"/>
          </a:xfrm>
          <a:prstGeom prst="cloudCallout">
            <a:avLst>
              <a:gd name="adj1" fmla="val -62328"/>
              <a:gd name="adj2" fmla="val -27016"/>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自分の権利を守るには、他者の権利を守る必要があるのでは？</a:t>
            </a:r>
            <a:endParaRPr kumimoji="1" lang="ja-JP" altLang="en-US" b="1" dirty="0">
              <a:solidFill>
                <a:schemeClr val="bg1"/>
              </a:solidFill>
            </a:endParaRPr>
          </a:p>
        </p:txBody>
      </p:sp>
      <p:sp>
        <p:nvSpPr>
          <p:cNvPr id="26" name="下矢印 25"/>
          <p:cNvSpPr/>
          <p:nvPr/>
        </p:nvSpPr>
        <p:spPr>
          <a:xfrm>
            <a:off x="9639569" y="5435320"/>
            <a:ext cx="582623" cy="3670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7175713" y="5277560"/>
            <a:ext cx="1449102" cy="716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思考の変容</a:t>
            </a:r>
            <a:endParaRPr kumimoji="1" lang="ja-JP" altLang="en-US" b="1" dirty="0"/>
          </a:p>
        </p:txBody>
      </p:sp>
    </p:spTree>
    <p:extLst>
      <p:ext uri="{BB962C8B-B14F-4D97-AF65-F5344CB8AC3E}">
        <p14:creationId xmlns:p14="http://schemas.microsoft.com/office/powerpoint/2010/main" val="4261436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7DE078A-8C7A-4B2F-A262-2496C2061A56}"/>
              </a:ext>
            </a:extLst>
          </p:cNvPr>
          <p:cNvSpPr>
            <a:spLocks noGrp="1"/>
          </p:cNvSpPr>
          <p:nvPr>
            <p:ph type="title"/>
          </p:nvPr>
        </p:nvSpPr>
        <p:spPr>
          <a:xfrm>
            <a:off x="1587155" y="728430"/>
            <a:ext cx="8596668" cy="660400"/>
          </a:xfrm>
        </p:spPr>
        <p:txBody>
          <a:bodyPr/>
          <a:lstStyle/>
          <a:p>
            <a:r>
              <a:rPr lang="ja-JP" altLang="en-US" b="1" dirty="0" smtClean="0">
                <a:solidFill>
                  <a:schemeClr val="tx1"/>
                </a:solidFill>
              </a:rPr>
              <a:t>３　研究</a:t>
            </a:r>
            <a:r>
              <a:rPr lang="ja-JP" altLang="en-US" b="1" dirty="0">
                <a:solidFill>
                  <a:schemeClr val="tx1"/>
                </a:solidFill>
              </a:rPr>
              <a:t>授業の概要</a:t>
            </a:r>
          </a:p>
        </p:txBody>
      </p:sp>
      <p:sp>
        <p:nvSpPr>
          <p:cNvPr id="10" name="テキスト ボックス 9">
            <a:extLst>
              <a:ext uri="{FF2B5EF4-FFF2-40B4-BE49-F238E27FC236}">
                <a16:creationId xmlns:a16="http://schemas.microsoft.com/office/drawing/2014/main" id="{091E6639-F11A-4FE6-AB95-00074402CE15}"/>
              </a:ext>
            </a:extLst>
          </p:cNvPr>
          <p:cNvSpPr txBox="1"/>
          <p:nvPr/>
        </p:nvSpPr>
        <p:spPr>
          <a:xfrm>
            <a:off x="1804682" y="1388830"/>
            <a:ext cx="10113516" cy="4401205"/>
          </a:xfrm>
          <a:prstGeom prst="rect">
            <a:avLst/>
          </a:prstGeom>
          <a:noFill/>
        </p:spPr>
        <p:txBody>
          <a:bodyPr wrap="square" rtlCol="0">
            <a:spAutoFit/>
          </a:bodyPr>
          <a:lstStyle/>
          <a:p>
            <a:r>
              <a:rPr kumimoji="1" lang="ja-JP" altLang="en-US" sz="2800" dirty="0">
                <a:latin typeface="+mj-ea"/>
                <a:ea typeface="+mj-ea"/>
              </a:rPr>
              <a:t>１　科目名　</a:t>
            </a:r>
            <a:r>
              <a:rPr kumimoji="1" lang="ja-JP" altLang="en-US" sz="2800" dirty="0" smtClean="0">
                <a:latin typeface="+mj-ea"/>
                <a:ea typeface="+mj-ea"/>
              </a:rPr>
              <a:t>歴史総合</a:t>
            </a:r>
            <a:endParaRPr kumimoji="1" lang="en-US" altLang="ja-JP" sz="2800" dirty="0">
              <a:latin typeface="+mj-ea"/>
              <a:ea typeface="+mj-ea"/>
            </a:endParaRPr>
          </a:p>
          <a:p>
            <a:r>
              <a:rPr kumimoji="1" lang="ja-JP" altLang="en-US" sz="2800" dirty="0">
                <a:latin typeface="+mj-ea"/>
                <a:ea typeface="+mj-ea"/>
              </a:rPr>
              <a:t>２　単元名　</a:t>
            </a:r>
            <a:r>
              <a:rPr kumimoji="1" lang="ja-JP" altLang="en-US" sz="2800" dirty="0" smtClean="0">
                <a:latin typeface="+mj-ea"/>
                <a:ea typeface="+mj-ea"/>
              </a:rPr>
              <a:t>国際秩序の変化や大衆化と私たち</a:t>
            </a:r>
            <a:endParaRPr kumimoji="1" lang="en-US" altLang="ja-JP" sz="2800" dirty="0" smtClean="0">
              <a:latin typeface="+mj-ea"/>
              <a:ea typeface="+mj-ea"/>
            </a:endParaRPr>
          </a:p>
          <a:p>
            <a:r>
              <a:rPr kumimoji="1" lang="ja-JP" altLang="en-US" sz="2800" dirty="0" smtClean="0">
                <a:latin typeface="+mj-ea"/>
                <a:ea typeface="+mj-ea"/>
              </a:rPr>
              <a:t>　　　　　　～国際秩序の変化や大衆化と現代的な諸課題</a:t>
            </a:r>
            <a:endParaRPr kumimoji="1" lang="en-US" altLang="ja-JP" sz="2800" dirty="0" smtClean="0">
              <a:latin typeface="+mj-ea"/>
              <a:ea typeface="+mj-ea"/>
            </a:endParaRPr>
          </a:p>
          <a:p>
            <a:r>
              <a:rPr kumimoji="1" lang="ja-JP" altLang="en-US" sz="2800" dirty="0" smtClean="0">
                <a:latin typeface="+mj-ea"/>
                <a:ea typeface="+mj-ea"/>
              </a:rPr>
              <a:t>　　　　　　　　　　　　　　　　</a:t>
            </a:r>
            <a:r>
              <a:rPr kumimoji="1" lang="en-US" altLang="ja-JP" sz="2800" dirty="0" smtClean="0">
                <a:latin typeface="+mj-ea"/>
                <a:ea typeface="+mj-ea"/>
              </a:rPr>
              <a:t>【</a:t>
            </a:r>
            <a:r>
              <a:rPr kumimoji="1" lang="ja-JP" altLang="en-US" sz="2800" dirty="0" smtClean="0">
                <a:latin typeface="+mj-ea"/>
                <a:ea typeface="+mj-ea"/>
              </a:rPr>
              <a:t>大項目</a:t>
            </a:r>
            <a:r>
              <a:rPr kumimoji="1" lang="en-US" altLang="ja-JP" sz="2800" dirty="0" smtClean="0">
                <a:latin typeface="+mj-ea"/>
                <a:ea typeface="+mj-ea"/>
              </a:rPr>
              <a:t>C</a:t>
            </a:r>
            <a:r>
              <a:rPr kumimoji="1" lang="ja-JP" altLang="en-US" sz="2800" dirty="0" smtClean="0">
                <a:latin typeface="+mj-ea"/>
                <a:ea typeface="+mj-ea"/>
              </a:rPr>
              <a:t>の中項目</a:t>
            </a:r>
            <a:r>
              <a:rPr kumimoji="1" lang="en-US" altLang="ja-JP" sz="2800" dirty="0" smtClean="0">
                <a:latin typeface="+mj-ea"/>
                <a:ea typeface="+mj-ea"/>
              </a:rPr>
              <a:t>(4)】</a:t>
            </a:r>
            <a:endParaRPr kumimoji="1" lang="en-US" altLang="ja-JP" sz="2800" dirty="0">
              <a:latin typeface="+mj-ea"/>
              <a:ea typeface="+mj-ea"/>
            </a:endParaRPr>
          </a:p>
          <a:p>
            <a:r>
              <a:rPr kumimoji="1" lang="ja-JP" altLang="en-US" sz="2800" dirty="0">
                <a:latin typeface="+mj-ea"/>
                <a:ea typeface="+mj-ea"/>
              </a:rPr>
              <a:t>３　本　時　</a:t>
            </a:r>
            <a:r>
              <a:rPr lang="ja-JP" altLang="en-US" sz="2800" dirty="0">
                <a:latin typeface="+mj-ea"/>
                <a:ea typeface="+mj-ea"/>
              </a:rPr>
              <a:t>国際秩序の変化や大衆化</a:t>
            </a:r>
            <a:r>
              <a:rPr lang="ja-JP" altLang="en-US" sz="2800" dirty="0" smtClean="0">
                <a:latin typeface="+mj-ea"/>
                <a:ea typeface="+mj-ea"/>
              </a:rPr>
              <a:t>と現代的</a:t>
            </a:r>
            <a:r>
              <a:rPr lang="ja-JP" altLang="en-US" sz="2800" dirty="0">
                <a:latin typeface="+mj-ea"/>
                <a:ea typeface="+mj-ea"/>
              </a:rPr>
              <a:t>な諸課題</a:t>
            </a:r>
            <a:endParaRPr kumimoji="1" lang="en-US" altLang="ja-JP" sz="2800" dirty="0">
              <a:latin typeface="+mj-ea"/>
              <a:ea typeface="+mj-ea"/>
            </a:endParaRPr>
          </a:p>
          <a:p>
            <a:r>
              <a:rPr kumimoji="1" lang="ja-JP" altLang="en-US" sz="2800" dirty="0">
                <a:latin typeface="+mj-ea"/>
                <a:ea typeface="+mj-ea"/>
              </a:rPr>
              <a:t>４　ねらい　</a:t>
            </a:r>
            <a:endParaRPr kumimoji="1" lang="en-US" altLang="ja-JP" sz="2800" dirty="0">
              <a:latin typeface="+mj-ea"/>
              <a:ea typeface="+mj-ea"/>
            </a:endParaRPr>
          </a:p>
          <a:p>
            <a:r>
              <a:rPr kumimoji="1" lang="ja-JP" altLang="en-US" sz="2800" dirty="0">
                <a:latin typeface="+mj-ea"/>
                <a:ea typeface="+mj-ea"/>
              </a:rPr>
              <a:t>　 </a:t>
            </a:r>
            <a:r>
              <a:rPr lang="ja-JP" altLang="ja-JP" sz="2800" dirty="0">
                <a:latin typeface="+mj-ea"/>
                <a:ea typeface="+mj-ea"/>
              </a:rPr>
              <a:t>「近代化」の局面で生じた性別役割分業の課題に対し</a:t>
            </a:r>
            <a:r>
              <a:rPr lang="ja-JP" altLang="ja-JP" sz="2800" dirty="0" smtClean="0">
                <a:latin typeface="+mj-ea"/>
                <a:ea typeface="+mj-ea"/>
              </a:rPr>
              <a:t>、</a:t>
            </a:r>
            <a:endParaRPr lang="en-US" altLang="ja-JP" sz="2800" dirty="0" smtClean="0">
              <a:latin typeface="+mj-ea"/>
              <a:ea typeface="+mj-ea"/>
            </a:endParaRPr>
          </a:p>
          <a:p>
            <a:r>
              <a:rPr lang="ja-JP" altLang="en-US" sz="2800" dirty="0" smtClean="0">
                <a:latin typeface="+mj-ea"/>
                <a:ea typeface="+mj-ea"/>
              </a:rPr>
              <a:t>　</a:t>
            </a:r>
            <a:r>
              <a:rPr lang="ja-JP" altLang="ja-JP" sz="2800" dirty="0" smtClean="0">
                <a:latin typeface="+mj-ea"/>
                <a:ea typeface="+mj-ea"/>
              </a:rPr>
              <a:t>「大衆化</a:t>
            </a:r>
            <a:r>
              <a:rPr lang="ja-JP" altLang="ja-JP" sz="2800" dirty="0">
                <a:latin typeface="+mj-ea"/>
                <a:ea typeface="+mj-ea"/>
              </a:rPr>
              <a:t>」の局面では人々はどのように対応し、その結果</a:t>
            </a:r>
            <a:r>
              <a:rPr lang="ja-JP" altLang="ja-JP" sz="2800" dirty="0" smtClean="0">
                <a:latin typeface="+mj-ea"/>
                <a:ea typeface="+mj-ea"/>
              </a:rPr>
              <a:t>、</a:t>
            </a:r>
            <a:endParaRPr lang="en-US" altLang="ja-JP" sz="2800" dirty="0" smtClean="0">
              <a:latin typeface="+mj-ea"/>
              <a:ea typeface="+mj-ea"/>
            </a:endParaRPr>
          </a:p>
          <a:p>
            <a:r>
              <a:rPr lang="ja-JP" altLang="en-US" sz="2800" dirty="0" smtClean="0">
                <a:latin typeface="+mj-ea"/>
                <a:ea typeface="+mj-ea"/>
              </a:rPr>
              <a:t>　</a:t>
            </a:r>
            <a:r>
              <a:rPr lang="ja-JP" altLang="ja-JP" sz="2800" dirty="0" smtClean="0">
                <a:latin typeface="+mj-ea"/>
                <a:ea typeface="+mj-ea"/>
              </a:rPr>
              <a:t>課題</a:t>
            </a:r>
            <a:r>
              <a:rPr lang="ja-JP" altLang="ja-JP" sz="2800" dirty="0">
                <a:latin typeface="+mj-ea"/>
                <a:ea typeface="+mj-ea"/>
              </a:rPr>
              <a:t>はどのように変化し、今の私たちにどう関わるのか</a:t>
            </a:r>
            <a:r>
              <a:rPr lang="ja-JP" altLang="ja-JP" sz="2800" dirty="0" smtClean="0">
                <a:latin typeface="+mj-ea"/>
                <a:ea typeface="+mj-ea"/>
              </a:rPr>
              <a:t>に</a:t>
            </a:r>
            <a:endParaRPr lang="en-US" altLang="ja-JP" sz="2800" dirty="0" smtClean="0">
              <a:latin typeface="+mj-ea"/>
              <a:ea typeface="+mj-ea"/>
            </a:endParaRPr>
          </a:p>
          <a:p>
            <a:r>
              <a:rPr lang="ja-JP" altLang="en-US" sz="2800" dirty="0" smtClean="0">
                <a:latin typeface="+mj-ea"/>
                <a:ea typeface="+mj-ea"/>
              </a:rPr>
              <a:t>　</a:t>
            </a:r>
            <a:r>
              <a:rPr lang="ja-JP" altLang="ja-JP" sz="2800" dirty="0" smtClean="0">
                <a:latin typeface="+mj-ea"/>
                <a:ea typeface="+mj-ea"/>
              </a:rPr>
              <a:t>ついて</a:t>
            </a:r>
            <a:r>
              <a:rPr lang="ja-JP" altLang="ja-JP" sz="2800" dirty="0">
                <a:latin typeface="+mj-ea"/>
                <a:ea typeface="+mj-ea"/>
              </a:rPr>
              <a:t>理解する</a:t>
            </a:r>
            <a:r>
              <a:rPr lang="ja-JP" altLang="ja-JP" sz="2800" dirty="0" smtClean="0">
                <a:latin typeface="+mj-ea"/>
                <a:ea typeface="+mj-ea"/>
              </a:rPr>
              <a:t>。</a:t>
            </a:r>
            <a:r>
              <a:rPr kumimoji="1" lang="ja-JP" altLang="en-US" sz="2800" dirty="0">
                <a:latin typeface="+mj-ea"/>
                <a:ea typeface="+mj-ea"/>
              </a:rPr>
              <a:t>　</a:t>
            </a:r>
            <a:endParaRPr kumimoji="1" lang="en-US" altLang="ja-JP" sz="2800" dirty="0">
              <a:latin typeface="+mj-ea"/>
              <a:ea typeface="+mj-ea"/>
            </a:endParaRPr>
          </a:p>
        </p:txBody>
      </p:sp>
    </p:spTree>
    <p:extLst>
      <p:ext uri="{BB962C8B-B14F-4D97-AF65-F5344CB8AC3E}">
        <p14:creationId xmlns:p14="http://schemas.microsoft.com/office/powerpoint/2010/main" val="2363599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914</TotalTime>
  <Words>7321</Words>
  <Application>Microsoft Office PowerPoint</Application>
  <PresentationFormat>ワイド画面</PresentationFormat>
  <Paragraphs>492</Paragraphs>
  <Slides>25</Slides>
  <Notes>25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25</vt:i4>
      </vt:variant>
    </vt:vector>
  </HeadingPairs>
  <TitlesOfParts>
    <vt:vector size="33" baseType="lpstr">
      <vt:lpstr>ＭＳ Ｐゴシック</vt:lpstr>
      <vt:lpstr>メイリオ</vt:lpstr>
      <vt:lpstr>Arial</vt:lpstr>
      <vt:lpstr>Calibri</vt:lpstr>
      <vt:lpstr>Century Gothic</vt:lpstr>
      <vt:lpstr>Times New Roman</vt:lpstr>
      <vt:lpstr>Wingdings 3</vt:lpstr>
      <vt:lpstr>ウィスプ</vt:lpstr>
      <vt:lpstr>高等学校地理歴史 「歴史総合」における 探究的な学びのための 授業づくり</vt:lpstr>
      <vt:lpstr>令和５年度　地理歴史（歴史総合）ツールキットの構成（60分）</vt:lpstr>
      <vt:lpstr>１　研修のねらい</vt:lpstr>
      <vt:lpstr>１　研修のねらい</vt:lpstr>
      <vt:lpstr>PowerPoint プレゼンテーション</vt:lpstr>
      <vt:lpstr>２　D(4)で期待される生徒の探究する姿（D(4)の手順）</vt:lpstr>
      <vt:lpstr>PowerPoint プレゼンテーション</vt:lpstr>
      <vt:lpstr>２　D(4)で期待される生徒の探究する姿（D(4)の手順）</vt:lpstr>
      <vt:lpstr>３　研究授業の概要</vt:lpstr>
      <vt:lpstr>４　研究授業の内容</vt:lpstr>
      <vt:lpstr>５　研究授業の流れ</vt:lpstr>
      <vt:lpstr>５　研究授業の流れ</vt:lpstr>
      <vt:lpstr>５　研究授業の流れ</vt:lpstr>
      <vt:lpstr>５　研究授業の流れ</vt:lpstr>
      <vt:lpstr>６　研究授業の考察</vt:lpstr>
      <vt:lpstr>６　研究授業の考察</vt:lpstr>
      <vt:lpstr>６　研究授業の考察</vt:lpstr>
      <vt:lpstr>６　研究授業の考察</vt:lpstr>
      <vt:lpstr>６　研究授業の考察</vt:lpstr>
      <vt:lpstr>６　研究授業の考察</vt:lpstr>
      <vt:lpstr>６　研究授業の考察</vt:lpstr>
      <vt:lpstr>６　研究授業の考察</vt:lpstr>
      <vt:lpstr>６　研究授業の考察</vt:lpstr>
      <vt:lpstr>７　最後に</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前野＿文繁</dc:creator>
  <cp:lastModifiedBy>前野＿文繁</cp:lastModifiedBy>
  <cp:revision>120</cp:revision>
  <cp:lastPrinted>2024-01-22T06:58:57Z</cp:lastPrinted>
  <dcterms:created xsi:type="dcterms:W3CDTF">2024-01-03T13:47:52Z</dcterms:created>
  <dcterms:modified xsi:type="dcterms:W3CDTF">2024-03-18T06:03:34Z</dcterms:modified>
</cp:coreProperties>
</file>