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7" r:id="rId1"/>
  </p:sldMasterIdLst>
  <p:notesMasterIdLst>
    <p:notesMasterId r:id="rId32"/>
  </p:notesMasterIdLst>
  <p:sldIdLst>
    <p:sldId id="256" r:id="rId2"/>
    <p:sldId id="257" r:id="rId3"/>
    <p:sldId id="283" r:id="rId4"/>
    <p:sldId id="284" r:id="rId5"/>
    <p:sldId id="285" r:id="rId6"/>
    <p:sldId id="286" r:id="rId7"/>
    <p:sldId id="259" r:id="rId8"/>
    <p:sldId id="271" r:id="rId9"/>
    <p:sldId id="272" r:id="rId10"/>
    <p:sldId id="258" r:id="rId11"/>
    <p:sldId id="262" r:id="rId12"/>
    <p:sldId id="273" r:id="rId13"/>
    <p:sldId id="260" r:id="rId14"/>
    <p:sldId id="263" r:id="rId15"/>
    <p:sldId id="275" r:id="rId16"/>
    <p:sldId id="274" r:id="rId17"/>
    <p:sldId id="261" r:id="rId18"/>
    <p:sldId id="264" r:id="rId19"/>
    <p:sldId id="287" r:id="rId20"/>
    <p:sldId id="266" r:id="rId21"/>
    <p:sldId id="288" r:id="rId22"/>
    <p:sldId id="289" r:id="rId23"/>
    <p:sldId id="290" r:id="rId24"/>
    <p:sldId id="281" r:id="rId25"/>
    <p:sldId id="291" r:id="rId26"/>
    <p:sldId id="292" r:id="rId27"/>
    <p:sldId id="293" r:id="rId28"/>
    <p:sldId id="294" r:id="rId29"/>
    <p:sldId id="267" r:id="rId30"/>
    <p:sldId id="270" r:id="rId31"/>
  </p:sldIdLst>
  <p:sldSz cx="12192000" cy="6858000"/>
  <p:notesSz cx="6735763" cy="98663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ser" initials="u" lastIdx="22" clrIdx="0">
    <p:extLst>
      <p:ext uri="{19B8F6BF-5375-455C-9EA6-DF929625EA0E}">
        <p15:presenceInfo xmlns:p15="http://schemas.microsoft.com/office/powerpoint/2012/main" userId="user" providerId="None"/>
      </p:ext>
    </p:extLst>
  </p:cmAuthor>
  <p:cmAuthor id="2" name="千葉＿崇憲" initials="千葉＿崇憲" lastIdx="5" clrIdx="1">
    <p:extLst>
      <p:ext uri="{19B8F6BF-5375-455C-9EA6-DF929625EA0E}">
        <p15:presenceInfo xmlns:p15="http://schemas.microsoft.com/office/powerpoint/2012/main" userId="千葉＿崇憲"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74" autoAdjust="0"/>
    <p:restoredTop sz="76345" autoAdjust="0"/>
  </p:normalViewPr>
  <p:slideViewPr>
    <p:cSldViewPr snapToGrid="0">
      <p:cViewPr varScale="1">
        <p:scale>
          <a:sx n="74" d="100"/>
          <a:sy n="74" d="100"/>
        </p:scale>
        <p:origin x="629" y="67"/>
      </p:cViewPr>
      <p:guideLst/>
    </p:cSldViewPr>
  </p:slideViewPr>
  <p:notesTextViewPr>
    <p:cViewPr>
      <p:scale>
        <a:sx n="100" d="100"/>
        <a:sy n="100" d="100"/>
      </p:scale>
      <p:origin x="0" y="0"/>
    </p:cViewPr>
  </p:notesTextViewPr>
  <p:notesViewPr>
    <p:cSldViewPr snapToGrid="0">
      <p:cViewPr>
        <p:scale>
          <a:sx n="60" d="100"/>
          <a:sy n="60" d="100"/>
        </p:scale>
        <p:origin x="2520" y="2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ommentAuthors" Target="commentAuthors.xml"/><Relationship Id="rId38"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藤村 祐子" userId="0440c46e-7938-42ab-a980-74554e8fed9f" providerId="ADAL" clId="{89C3BE70-B7C2-4A1D-90FE-98A939373346}"/>
    <pc:docChg chg="modSld">
      <pc:chgData name="藤村 祐子" userId="0440c46e-7938-42ab-a980-74554e8fed9f" providerId="ADAL" clId="{89C3BE70-B7C2-4A1D-90FE-98A939373346}" dt="2024-04-12T08:59:44.966" v="6"/>
      <pc:docMkLst>
        <pc:docMk/>
      </pc:docMkLst>
      <pc:sldChg chg="addSp delSp modSp mod">
        <pc:chgData name="藤村 祐子" userId="0440c46e-7938-42ab-a980-74554e8fed9f" providerId="ADAL" clId="{89C3BE70-B7C2-4A1D-90FE-98A939373346}" dt="2024-04-12T08:59:44.966" v="6"/>
        <pc:sldMkLst>
          <pc:docMk/>
          <pc:sldMk cId="4276264475" sldId="266"/>
        </pc:sldMkLst>
        <pc:spChg chg="mod">
          <ac:chgData name="藤村 祐子" userId="0440c46e-7938-42ab-a980-74554e8fed9f" providerId="ADAL" clId="{89C3BE70-B7C2-4A1D-90FE-98A939373346}" dt="2024-04-12T08:57:35.263" v="2"/>
          <ac:spMkLst>
            <pc:docMk/>
            <pc:sldMk cId="4276264475" sldId="266"/>
            <ac:spMk id="4" creationId="{00000000-0000-0000-0000-000000000000}"/>
          </ac:spMkLst>
        </pc:spChg>
        <pc:spChg chg="del">
          <ac:chgData name="藤村 祐子" userId="0440c46e-7938-42ab-a980-74554e8fed9f" providerId="ADAL" clId="{89C3BE70-B7C2-4A1D-90FE-98A939373346}" dt="2024-04-12T08:59:10.027" v="3" actId="22"/>
          <ac:spMkLst>
            <pc:docMk/>
            <pc:sldMk cId="4276264475" sldId="266"/>
            <ac:spMk id="5" creationId="{00000000-0000-0000-0000-000000000000}"/>
          </ac:spMkLst>
        </pc:spChg>
        <pc:picChg chg="add mod ord">
          <ac:chgData name="藤村 祐子" userId="0440c46e-7938-42ab-a980-74554e8fed9f" providerId="ADAL" clId="{89C3BE70-B7C2-4A1D-90FE-98A939373346}" dt="2024-04-12T08:59:44.966" v="6"/>
          <ac:picMkLst>
            <pc:docMk/>
            <pc:sldMk cId="4276264475" sldId="266"/>
            <ac:picMk id="6" creationId="{0EA50FD1-FB9C-433C-9664-CB97E317F985}"/>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1"/>
            <a:ext cx="2918831" cy="495029"/>
          </a:xfrm>
          <a:prstGeom prst="rect">
            <a:avLst/>
          </a:prstGeom>
        </p:spPr>
        <p:txBody>
          <a:bodyPr vert="horz" lIns="90644" tIns="45322" rIns="90644" bIns="45322"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74" y="1"/>
            <a:ext cx="2918831" cy="495029"/>
          </a:xfrm>
          <a:prstGeom prst="rect">
            <a:avLst/>
          </a:prstGeom>
        </p:spPr>
        <p:txBody>
          <a:bodyPr vert="horz" lIns="90644" tIns="45322" rIns="90644" bIns="45322" rtlCol="0"/>
          <a:lstStyle>
            <a:lvl1pPr algn="r">
              <a:defRPr sz="1200"/>
            </a:lvl1pPr>
          </a:lstStyle>
          <a:p>
            <a:fld id="{D3CA18AB-7FD8-4E5B-B288-BB84201B094B}" type="datetimeFigureOut">
              <a:rPr kumimoji="1" lang="ja-JP" altLang="en-US" smtClean="0"/>
              <a:t>2024/4/12</a:t>
            </a:fld>
            <a:endParaRPr kumimoji="1" lang="ja-JP" altLang="en-US"/>
          </a:p>
        </p:txBody>
      </p:sp>
      <p:sp>
        <p:nvSpPr>
          <p:cNvPr id="4" name="スライド イメージ プレースホルダー 3"/>
          <p:cNvSpPr>
            <a:spLocks noGrp="1" noRot="1" noChangeAspect="1"/>
          </p:cNvSpPr>
          <p:nvPr>
            <p:ph type="sldImg" idx="2"/>
          </p:nvPr>
        </p:nvSpPr>
        <p:spPr>
          <a:xfrm>
            <a:off x="407988" y="1233488"/>
            <a:ext cx="5919787" cy="3330575"/>
          </a:xfrm>
          <a:prstGeom prst="rect">
            <a:avLst/>
          </a:prstGeom>
          <a:noFill/>
          <a:ln w="12700">
            <a:solidFill>
              <a:prstClr val="black"/>
            </a:solidFill>
          </a:ln>
        </p:spPr>
        <p:txBody>
          <a:bodyPr vert="horz" lIns="90644" tIns="45322" rIns="90644" bIns="45322" rtlCol="0" anchor="ctr"/>
          <a:lstStyle/>
          <a:p>
            <a:endParaRPr lang="ja-JP" altLang="en-US"/>
          </a:p>
        </p:txBody>
      </p:sp>
      <p:sp>
        <p:nvSpPr>
          <p:cNvPr id="5" name="ノート プレースホルダー 4"/>
          <p:cNvSpPr>
            <a:spLocks noGrp="1"/>
          </p:cNvSpPr>
          <p:nvPr>
            <p:ph type="body" sz="quarter" idx="3"/>
          </p:nvPr>
        </p:nvSpPr>
        <p:spPr>
          <a:xfrm>
            <a:off x="673577" y="4748164"/>
            <a:ext cx="5388610" cy="3884860"/>
          </a:xfrm>
          <a:prstGeom prst="rect">
            <a:avLst/>
          </a:prstGeom>
        </p:spPr>
        <p:txBody>
          <a:bodyPr vert="horz" lIns="90644" tIns="45322" rIns="90644" bIns="45322"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371286"/>
            <a:ext cx="2918831" cy="495028"/>
          </a:xfrm>
          <a:prstGeom prst="rect">
            <a:avLst/>
          </a:prstGeom>
        </p:spPr>
        <p:txBody>
          <a:bodyPr vert="horz" lIns="90644" tIns="45322" rIns="90644" bIns="45322"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4" y="9371286"/>
            <a:ext cx="2918831" cy="495028"/>
          </a:xfrm>
          <a:prstGeom prst="rect">
            <a:avLst/>
          </a:prstGeom>
        </p:spPr>
        <p:txBody>
          <a:bodyPr vert="horz" lIns="90644" tIns="45322" rIns="90644" bIns="45322" rtlCol="0" anchor="b"/>
          <a:lstStyle>
            <a:lvl1pPr algn="r">
              <a:defRPr sz="1200"/>
            </a:lvl1pPr>
          </a:lstStyle>
          <a:p>
            <a:fld id="{37770ED2-C991-40FB-8F97-5EC781C2F2E0}" type="slidenum">
              <a:rPr kumimoji="1" lang="ja-JP" altLang="en-US" smtClean="0"/>
              <a:t>‹#›</a:t>
            </a:fld>
            <a:endParaRPr kumimoji="1" lang="ja-JP" altLang="en-US"/>
          </a:p>
        </p:txBody>
      </p:sp>
    </p:spTree>
    <p:extLst>
      <p:ext uri="{BB962C8B-B14F-4D97-AF65-F5344CB8AC3E}">
        <p14:creationId xmlns:p14="http://schemas.microsoft.com/office/powerpoint/2010/main" val="337229231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417844" y="4748164"/>
            <a:ext cx="6007575" cy="3884860"/>
          </a:xfrm>
        </p:spPr>
        <p:txBody>
          <a:bodyPr/>
          <a:lstStyle/>
          <a:p>
            <a:r>
              <a:rPr kumimoji="1" lang="ja-JP" altLang="en-US" dirty="0"/>
              <a:t>〇 </a:t>
            </a:r>
            <a:r>
              <a:rPr kumimoji="1" lang="ja-JP" altLang="en-US" u="none" dirty="0"/>
              <a:t>「探究的な学習」を実現する授業づくり</a:t>
            </a:r>
            <a:r>
              <a:rPr kumimoji="1" lang="ja-JP" altLang="en-US" dirty="0"/>
              <a:t>について、ワークショップを始めます。</a:t>
            </a:r>
            <a:endParaRPr kumimoji="1" lang="en-US" altLang="ja-JP" dirty="0"/>
          </a:p>
          <a:p>
            <a:r>
              <a:rPr kumimoji="1" lang="ja-JP" altLang="en-US" dirty="0"/>
              <a:t>〇  皆さんは、「探究的な学習」を実現する授業について、どのような授業をイメー　</a:t>
            </a:r>
            <a:endParaRPr kumimoji="1" lang="en-US" altLang="ja-JP" dirty="0"/>
          </a:p>
          <a:p>
            <a:r>
              <a:rPr lang="ja-JP" altLang="en-US" dirty="0"/>
              <a:t>  </a:t>
            </a:r>
            <a:r>
              <a:rPr kumimoji="1" lang="ja-JP" altLang="en-US" dirty="0" err="1"/>
              <a:t>ジして</a:t>
            </a:r>
            <a:r>
              <a:rPr kumimoji="1" lang="ja-JP" altLang="en-US" dirty="0"/>
              <a:t>いるでしょうか。</a:t>
            </a:r>
            <a:endParaRPr kumimoji="1" lang="en-US" altLang="ja-JP" dirty="0"/>
          </a:p>
          <a:p>
            <a:r>
              <a:rPr lang="ja-JP" altLang="en-US" dirty="0"/>
              <a:t>     </a:t>
            </a:r>
            <a:r>
              <a:rPr kumimoji="1" lang="ja-JP" altLang="en-US" dirty="0"/>
              <a:t> また、日頃から、「探究的な学習」を実現する授業は実践されているでしょうか。</a:t>
            </a:r>
            <a:endParaRPr kumimoji="1" lang="en-US" altLang="ja-JP" dirty="0"/>
          </a:p>
          <a:p>
            <a:r>
              <a:rPr kumimoji="1" lang="ja-JP" altLang="en-US" dirty="0"/>
              <a:t>〇  まずは、「探究的な学習」を実現する授業とはどのような授業であるか考えてみ</a:t>
            </a:r>
            <a:endParaRPr kumimoji="1" lang="en-US" altLang="ja-JP" dirty="0"/>
          </a:p>
          <a:p>
            <a:r>
              <a:rPr lang="en-US" altLang="ja-JP" dirty="0"/>
              <a:t>  </a:t>
            </a:r>
            <a:r>
              <a:rPr kumimoji="1" lang="ja-JP" altLang="en-US" dirty="0"/>
              <a:t>ましょう。</a:t>
            </a:r>
            <a:endParaRPr kumimoji="1" lang="en-US" altLang="ja-JP" dirty="0"/>
          </a:p>
          <a:p>
            <a:endParaRPr kumimoji="1"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fld id="{37770ED2-C991-40FB-8F97-5EC781C2F2E0}" type="slidenum">
              <a:rPr kumimoji="1" lang="ja-JP" altLang="en-US" smtClean="0"/>
              <a:t>1</a:t>
            </a:fld>
            <a:endParaRPr kumimoji="1" lang="ja-JP" altLang="en-US"/>
          </a:p>
        </p:txBody>
      </p:sp>
    </p:spTree>
    <p:extLst>
      <p:ext uri="{BB962C8B-B14F-4D97-AF65-F5344CB8AC3E}">
        <p14:creationId xmlns:p14="http://schemas.microsoft.com/office/powerpoint/2010/main" val="14877883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407987" y="4748164"/>
            <a:ext cx="5919787" cy="3884860"/>
          </a:xfrm>
        </p:spPr>
        <p:txBody>
          <a:bodyPr/>
          <a:lstStyle/>
          <a:p>
            <a:r>
              <a:rPr kumimoji="1" lang="ja-JP" altLang="en-US" dirty="0"/>
              <a:t>〇　第１回目の指導案検討会では、生徒観について話し合い、どのような授業改善</a:t>
            </a:r>
            <a:endParaRPr kumimoji="1" lang="en-US" altLang="ja-JP" dirty="0"/>
          </a:p>
          <a:p>
            <a:r>
              <a:rPr kumimoji="1" lang="ja-JP" altLang="en-US" dirty="0"/>
              <a:t>　を目指すのか、話し合いました。</a:t>
            </a:r>
            <a:endParaRPr kumimoji="1" lang="en-US" altLang="ja-JP" dirty="0"/>
          </a:p>
          <a:p>
            <a:r>
              <a:rPr kumimoji="1" lang="ja-JP" altLang="en-US" dirty="0"/>
              <a:t>〇　次のスライドで、具体的にどのような意見が出されたのか、見てみましょう。</a:t>
            </a:r>
            <a:endParaRPr kumimoji="1" lang="en-US" altLang="ja-JP" dirty="0"/>
          </a:p>
          <a:p>
            <a:endParaRPr kumimoji="1" lang="en-US" altLang="ja-JP" dirty="0"/>
          </a:p>
        </p:txBody>
      </p:sp>
      <p:sp>
        <p:nvSpPr>
          <p:cNvPr id="4" name="スライド番号プレースホルダー 3"/>
          <p:cNvSpPr>
            <a:spLocks noGrp="1"/>
          </p:cNvSpPr>
          <p:nvPr>
            <p:ph type="sldNum" sz="quarter" idx="10"/>
          </p:nvPr>
        </p:nvSpPr>
        <p:spPr/>
        <p:txBody>
          <a:bodyPr/>
          <a:lstStyle/>
          <a:p>
            <a:fld id="{37770ED2-C991-40FB-8F97-5EC781C2F2E0}" type="slidenum">
              <a:rPr kumimoji="1" lang="ja-JP" altLang="en-US" smtClean="0"/>
              <a:t>10</a:t>
            </a:fld>
            <a:endParaRPr kumimoji="1" lang="ja-JP" altLang="en-US"/>
          </a:p>
        </p:txBody>
      </p:sp>
    </p:spTree>
    <p:extLst>
      <p:ext uri="{BB962C8B-B14F-4D97-AF65-F5344CB8AC3E}">
        <p14:creationId xmlns:p14="http://schemas.microsoft.com/office/powerpoint/2010/main" val="27122573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417844" y="4748164"/>
            <a:ext cx="5900076" cy="4736453"/>
          </a:xfrm>
        </p:spPr>
        <p:txBody>
          <a:bodyPr/>
          <a:lstStyle/>
          <a:p>
            <a:pPr defTabSz="906445">
              <a:defRPr/>
            </a:pPr>
            <a:r>
              <a:rPr kumimoji="1" lang="ja-JP" altLang="en-US" u="none" dirty="0">
                <a:latin typeface="+mn-ea"/>
              </a:rPr>
              <a:t>○　授業研究チームから、吹き出しに示した意見が出されました。</a:t>
            </a:r>
            <a:endParaRPr kumimoji="1" lang="en-US" altLang="ja-JP" u="none" dirty="0">
              <a:latin typeface="+mn-ea"/>
            </a:endParaRPr>
          </a:p>
          <a:p>
            <a:r>
              <a:rPr kumimoji="1" lang="ja-JP" altLang="en-US" u="none" dirty="0">
                <a:latin typeface="+mn-ea"/>
              </a:rPr>
              <a:t>○　授業者は、授業に対する考え方が「</a:t>
            </a:r>
            <a:r>
              <a:rPr lang="ja-JP" altLang="en-US" dirty="0">
                <a:latin typeface="+mn-ea"/>
              </a:rPr>
              <a:t>自分が面白いと思った題材で授業案を作成</a:t>
            </a:r>
            <a:endParaRPr lang="en-US" altLang="ja-JP" dirty="0">
              <a:latin typeface="+mn-ea"/>
            </a:endParaRPr>
          </a:p>
          <a:p>
            <a:r>
              <a:rPr lang="ja-JP" altLang="en-US" dirty="0">
                <a:latin typeface="+mn-ea"/>
              </a:rPr>
              <a:t>　することが重要である</a:t>
            </a:r>
            <a:r>
              <a:rPr kumimoji="1" lang="ja-JP" altLang="en-US" u="none" dirty="0">
                <a:latin typeface="+mn-ea"/>
              </a:rPr>
              <a:t>」と考えているようで、生徒観や指導観が十分に深まって</a:t>
            </a:r>
            <a:endParaRPr kumimoji="1" lang="en-US" altLang="ja-JP" u="none" dirty="0">
              <a:latin typeface="+mn-ea"/>
            </a:endParaRPr>
          </a:p>
          <a:p>
            <a:r>
              <a:rPr kumimoji="1" lang="ja-JP" altLang="en-US" u="none" dirty="0">
                <a:latin typeface="+mn-ea"/>
              </a:rPr>
              <a:t>　いないようです。</a:t>
            </a:r>
            <a:endParaRPr kumimoji="1" lang="en-US" altLang="ja-JP" u="none" dirty="0">
              <a:latin typeface="+mn-ea"/>
            </a:endParaRPr>
          </a:p>
          <a:p>
            <a:r>
              <a:rPr kumimoji="1" lang="ja-JP" altLang="en-US" u="none" dirty="0">
                <a:latin typeface="+mn-ea"/>
              </a:rPr>
              <a:t>○　授業研究チームからは、スライド以外にも、「</a:t>
            </a:r>
            <a:r>
              <a:rPr kumimoji="1" lang="ja-JP" altLang="en-US" u="none" baseline="0" dirty="0">
                <a:latin typeface="+mn-ea"/>
              </a:rPr>
              <a:t>授業者は、教科書などに紹介さ</a:t>
            </a:r>
            <a:endParaRPr kumimoji="1" lang="en-US" altLang="ja-JP" u="none" baseline="0" dirty="0">
              <a:latin typeface="+mn-ea"/>
            </a:endParaRPr>
          </a:p>
          <a:p>
            <a:r>
              <a:rPr kumimoji="1" lang="ja-JP" altLang="en-US" u="none" baseline="0" dirty="0">
                <a:latin typeface="+mn-ea"/>
              </a:rPr>
              <a:t>　</a:t>
            </a:r>
            <a:r>
              <a:rPr kumimoji="1" lang="ja-JP" altLang="en-US" u="none" baseline="0" dirty="0" err="1">
                <a:latin typeface="+mn-ea"/>
              </a:rPr>
              <a:t>れて</a:t>
            </a:r>
            <a:r>
              <a:rPr kumimoji="1" lang="ja-JP" altLang="en-US" u="none" baseline="0" dirty="0">
                <a:latin typeface="+mn-ea"/>
              </a:rPr>
              <a:t>いる問題だからと安易に生徒に取り組ませるのではなく、生徒がこの授業を　</a:t>
            </a:r>
            <a:endParaRPr kumimoji="1" lang="en-US" altLang="ja-JP" u="none" baseline="0" dirty="0">
              <a:latin typeface="+mn-ea"/>
            </a:endParaRPr>
          </a:p>
          <a:p>
            <a:r>
              <a:rPr kumimoji="1" lang="ja-JP" altLang="en-US" u="none" baseline="0" dirty="0">
                <a:latin typeface="+mn-ea"/>
              </a:rPr>
              <a:t>　通して、導出した加法定理に対して有用性</a:t>
            </a:r>
            <a:r>
              <a:rPr kumimoji="1" lang="ja-JP" altLang="en-US" u="none" baseline="0" dirty="0">
                <a:uFill>
                  <a:solidFill>
                    <a:srgbClr val="FF0000"/>
                  </a:solidFill>
                </a:uFill>
                <a:latin typeface="+mn-ea"/>
              </a:rPr>
              <a:t>など感じることが大切だと思う。</a:t>
            </a:r>
            <a:endParaRPr kumimoji="1" lang="en-US" altLang="ja-JP" u="none" baseline="0" dirty="0">
              <a:uFill>
                <a:solidFill>
                  <a:srgbClr val="FF0000"/>
                </a:solidFill>
              </a:uFill>
              <a:latin typeface="+mn-ea"/>
            </a:endParaRPr>
          </a:p>
          <a:p>
            <a:r>
              <a:rPr kumimoji="1" lang="ja-JP" altLang="en-US" u="none" baseline="0" dirty="0">
                <a:uFill>
                  <a:solidFill>
                    <a:srgbClr val="FF0000"/>
                  </a:solidFill>
                </a:uFill>
                <a:latin typeface="+mn-ea"/>
              </a:rPr>
              <a:t>　　教師は、何のために取り組ませる問題なのかという視点で吟味する姿勢を持つ</a:t>
            </a:r>
            <a:endParaRPr kumimoji="1" lang="en-US" altLang="ja-JP" u="none" baseline="0" dirty="0">
              <a:uFill>
                <a:solidFill>
                  <a:srgbClr val="FF0000"/>
                </a:solidFill>
              </a:uFill>
              <a:latin typeface="+mn-ea"/>
            </a:endParaRPr>
          </a:p>
          <a:p>
            <a:r>
              <a:rPr kumimoji="1" lang="ja-JP" altLang="en-US" u="none" baseline="0" dirty="0">
                <a:uFill>
                  <a:solidFill>
                    <a:srgbClr val="FF0000"/>
                  </a:solidFill>
                </a:uFill>
                <a:latin typeface="+mn-ea"/>
              </a:rPr>
              <a:t>　ことが大事だと思う</a:t>
            </a:r>
            <a:r>
              <a:rPr kumimoji="1" lang="ja-JP" altLang="en-US" u="none" dirty="0">
                <a:latin typeface="+mn-ea"/>
              </a:rPr>
              <a:t>」という意見もありました。</a:t>
            </a:r>
            <a:endParaRPr kumimoji="1" lang="en-US" altLang="ja-JP" u="none" dirty="0">
              <a:latin typeface="+mn-ea"/>
            </a:endParaRPr>
          </a:p>
          <a:p>
            <a:r>
              <a:rPr kumimoji="1" lang="ja-JP" altLang="en-US" u="none" dirty="0">
                <a:latin typeface="+mn-ea"/>
              </a:rPr>
              <a:t>〇　また、スライド６枚目「授業における生徒の数学的活動の場面の想定</a:t>
            </a:r>
            <a:r>
              <a:rPr lang="ja-JP" altLang="en-US" dirty="0">
                <a:latin typeface="+mn-ea"/>
              </a:rPr>
              <a:t>」におけ</a:t>
            </a:r>
            <a:endParaRPr lang="en-US" altLang="ja-JP" dirty="0">
              <a:latin typeface="+mn-ea"/>
            </a:endParaRPr>
          </a:p>
          <a:p>
            <a:r>
              <a:rPr lang="ja-JP" altLang="en-US" dirty="0">
                <a:latin typeface="+mn-ea"/>
              </a:rPr>
              <a:t>　る 「生徒の疑問や興味・関心などから、生徒が自ら見いだした問題を解決する場</a:t>
            </a:r>
            <a:endParaRPr lang="en-US" altLang="ja-JP" dirty="0">
              <a:latin typeface="+mn-ea"/>
            </a:endParaRPr>
          </a:p>
          <a:p>
            <a:r>
              <a:rPr lang="ja-JP" altLang="en-US" dirty="0">
                <a:latin typeface="+mn-ea"/>
              </a:rPr>
              <a:t>　面が 設定されているか」</a:t>
            </a:r>
            <a:r>
              <a:rPr lang="en-US" altLang="ja-JP" dirty="0">
                <a:latin typeface="+mn-ea"/>
              </a:rPr>
              <a:t> </a:t>
            </a:r>
            <a:r>
              <a:rPr lang="ja-JP" altLang="en-US" dirty="0">
                <a:latin typeface="+mn-ea"/>
              </a:rPr>
              <a:t>について、</a:t>
            </a:r>
            <a:r>
              <a:rPr kumimoji="1" lang="ja-JP" altLang="en-US" u="none" dirty="0">
                <a:latin typeface="+mn-ea"/>
              </a:rPr>
              <a:t>生徒像に対して、課題の難易度が高いため　　</a:t>
            </a:r>
            <a:endParaRPr kumimoji="1" lang="en-US" altLang="ja-JP" u="none" dirty="0">
              <a:latin typeface="+mn-ea"/>
            </a:endParaRPr>
          </a:p>
          <a:p>
            <a:r>
              <a:rPr lang="ja-JP" altLang="en-US" dirty="0">
                <a:latin typeface="+mn-ea"/>
              </a:rPr>
              <a:t>　課題解決に向けた問題を自ら見いだすことは難しいのではないか、と指摘があり</a:t>
            </a:r>
            <a:endParaRPr lang="en-US" altLang="ja-JP" dirty="0">
              <a:latin typeface="+mn-ea"/>
            </a:endParaRPr>
          </a:p>
          <a:p>
            <a:r>
              <a:rPr lang="ja-JP" altLang="en-US" dirty="0">
                <a:latin typeface="+mn-ea"/>
              </a:rPr>
              <a:t>　ました。</a:t>
            </a:r>
            <a:endParaRPr lang="en-US" altLang="ja-JP" dirty="0">
              <a:latin typeface="+mn-ea"/>
            </a:endParaRPr>
          </a:p>
          <a:p>
            <a:r>
              <a:rPr lang="ja-JP" altLang="en-US" dirty="0">
                <a:latin typeface="+mn-ea"/>
              </a:rPr>
              <a:t>〇　授業者は、改めて、生徒に身に付けさせたい資質・能力を言語化し、生徒が自</a:t>
            </a:r>
            <a:endParaRPr lang="en-US" altLang="ja-JP" dirty="0">
              <a:latin typeface="+mn-ea"/>
            </a:endParaRPr>
          </a:p>
          <a:p>
            <a:r>
              <a:rPr lang="ja-JP" altLang="en-US" dirty="0">
                <a:latin typeface="+mn-ea"/>
              </a:rPr>
              <a:t>　ら見いだした問題を解決するような数学的活動を充実させる授業について再考し</a:t>
            </a:r>
            <a:endParaRPr lang="en-US" altLang="ja-JP" dirty="0">
              <a:latin typeface="+mn-ea"/>
            </a:endParaRPr>
          </a:p>
          <a:p>
            <a:r>
              <a:rPr lang="ja-JP" altLang="en-US" dirty="0">
                <a:latin typeface="+mn-ea"/>
              </a:rPr>
              <a:t>　ました。</a:t>
            </a:r>
            <a:endParaRPr lang="en-US" altLang="ja-JP" dirty="0">
              <a:latin typeface="+mn-ea"/>
            </a:endParaRPr>
          </a:p>
          <a:p>
            <a:endParaRPr lang="en-US" altLang="ja-JP" dirty="0">
              <a:latin typeface="+mn-ea"/>
            </a:endParaRPr>
          </a:p>
          <a:p>
            <a:endParaRPr lang="en-US" altLang="ja-JP" dirty="0">
              <a:latin typeface="+mn-ea"/>
            </a:endParaRPr>
          </a:p>
          <a:p>
            <a:endParaRPr lang="en-US" altLang="ja-JP" dirty="0">
              <a:latin typeface="+mn-ea"/>
            </a:endParaRPr>
          </a:p>
          <a:p>
            <a:endParaRPr lang="en-US" altLang="ja-JP" dirty="0">
              <a:latin typeface="+mn-ea"/>
            </a:endParaRPr>
          </a:p>
          <a:p>
            <a:endParaRPr lang="en-US" altLang="ja-JP" dirty="0">
              <a:latin typeface="+mn-ea"/>
            </a:endParaRPr>
          </a:p>
        </p:txBody>
      </p:sp>
      <p:sp>
        <p:nvSpPr>
          <p:cNvPr id="4" name="スライド番号プレースホルダー 3"/>
          <p:cNvSpPr>
            <a:spLocks noGrp="1"/>
          </p:cNvSpPr>
          <p:nvPr>
            <p:ph type="sldNum" sz="quarter" idx="10"/>
          </p:nvPr>
        </p:nvSpPr>
        <p:spPr/>
        <p:txBody>
          <a:bodyPr/>
          <a:lstStyle/>
          <a:p>
            <a:fld id="{37770ED2-C991-40FB-8F97-5EC781C2F2E0}" type="slidenum">
              <a:rPr kumimoji="1" lang="ja-JP" altLang="en-US" smtClean="0"/>
              <a:t>11</a:t>
            </a:fld>
            <a:endParaRPr kumimoji="1" lang="ja-JP" altLang="en-US"/>
          </a:p>
        </p:txBody>
      </p:sp>
    </p:spTree>
    <p:extLst>
      <p:ext uri="{BB962C8B-B14F-4D97-AF65-F5344CB8AC3E}">
        <p14:creationId xmlns:p14="http://schemas.microsoft.com/office/powerpoint/2010/main" val="14786974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417844" y="4748164"/>
            <a:ext cx="5900076" cy="3884860"/>
          </a:xfrm>
        </p:spPr>
        <p:txBody>
          <a:bodyPr/>
          <a:lstStyle/>
          <a:p>
            <a:r>
              <a:rPr lang="ja-JP" altLang="en-US" dirty="0">
                <a:latin typeface="+mn-ea"/>
              </a:rPr>
              <a:t>○　授業者は、第１回目の指導案検討会を踏まえて、６枚目のスライドで示した　</a:t>
            </a:r>
            <a:endParaRPr lang="en-US" altLang="ja-JP" dirty="0">
              <a:latin typeface="+mn-ea"/>
            </a:endParaRPr>
          </a:p>
          <a:p>
            <a:r>
              <a:rPr lang="ja-JP" altLang="en-US" dirty="0">
                <a:latin typeface="+mn-ea"/>
              </a:rPr>
              <a:t>　「授業における“生徒を主語にする学び”の場面（数学的活動）の想定」における</a:t>
            </a:r>
            <a:endParaRPr lang="en-US" altLang="ja-JP" dirty="0">
              <a:latin typeface="+mn-ea"/>
            </a:endParaRPr>
          </a:p>
          <a:p>
            <a:r>
              <a:rPr lang="ja-JP" altLang="en-US" dirty="0">
                <a:latin typeface="+mn-ea"/>
              </a:rPr>
              <a:t>　・授業者の発問による生徒の反応が、生徒観を踏まえて予想されているか。</a:t>
            </a:r>
            <a:endParaRPr lang="en-US" altLang="ja-JP" dirty="0">
              <a:latin typeface="+mn-ea"/>
            </a:endParaRPr>
          </a:p>
          <a:p>
            <a:r>
              <a:rPr lang="ja-JP" altLang="en-US" dirty="0">
                <a:latin typeface="+mn-ea"/>
              </a:rPr>
              <a:t>    ・生徒の疑問や興味・関心などから、生徒が自ら見いだした問題を解決する場面</a:t>
            </a:r>
            <a:endParaRPr lang="en-US" altLang="ja-JP" dirty="0">
              <a:latin typeface="+mn-ea"/>
            </a:endParaRPr>
          </a:p>
          <a:p>
            <a:r>
              <a:rPr lang="ja-JP" altLang="en-US" dirty="0">
                <a:latin typeface="+mn-ea"/>
              </a:rPr>
              <a:t>　　が設定されているか。</a:t>
            </a:r>
            <a:endParaRPr lang="en-US" altLang="ja-JP" dirty="0">
              <a:latin typeface="+mn-ea"/>
            </a:endParaRPr>
          </a:p>
          <a:p>
            <a:r>
              <a:rPr lang="ja-JP" altLang="en-US" dirty="0">
                <a:latin typeface="+mn-ea"/>
              </a:rPr>
              <a:t>　について再度、協力員と話し合い、第２案の指導案を作成しました。</a:t>
            </a:r>
            <a:endParaRPr lang="en-US" altLang="ja-JP" dirty="0">
              <a:latin typeface="+mn-ea"/>
            </a:endParaRPr>
          </a:p>
          <a:p>
            <a:r>
              <a:rPr kumimoji="1" lang="ja-JP" altLang="en-US" u="none" dirty="0">
                <a:latin typeface="+mn-ea"/>
              </a:rPr>
              <a:t>○　１回目の指導案検討会の協議を踏まえて、授業者は、本時を通して</a:t>
            </a:r>
            <a:endParaRPr kumimoji="1" lang="en-US" altLang="ja-JP" u="none" dirty="0">
              <a:latin typeface="+mn-ea"/>
            </a:endParaRPr>
          </a:p>
          <a:p>
            <a:r>
              <a:rPr lang="ja-JP" altLang="en-US" dirty="0">
                <a:latin typeface="+mn-ea"/>
              </a:rPr>
              <a:t>　「</a:t>
            </a:r>
            <a:r>
              <a:rPr lang="ja-JP" altLang="ja-JP" dirty="0">
                <a:latin typeface="+mn-ea"/>
              </a:rPr>
              <a:t>図形的なアプローチをせずに、公</a:t>
            </a:r>
            <a:r>
              <a:rPr lang="ja-JP" altLang="en-US" dirty="0">
                <a:latin typeface="+mn-ea"/>
              </a:rPr>
              <a:t>　</a:t>
            </a:r>
            <a:r>
              <a:rPr lang="ja-JP" altLang="ja-JP" dirty="0">
                <a:latin typeface="+mn-ea"/>
              </a:rPr>
              <a:t>式・定理をそのまま使うだけの生徒が多</a:t>
            </a:r>
            <a:endParaRPr lang="en-US" altLang="ja-JP" dirty="0">
              <a:latin typeface="+mn-ea"/>
            </a:endParaRPr>
          </a:p>
          <a:p>
            <a:r>
              <a:rPr lang="ja-JP" altLang="en-US" dirty="0">
                <a:latin typeface="+mn-ea"/>
              </a:rPr>
              <a:t>　</a:t>
            </a:r>
            <a:r>
              <a:rPr lang="ja-JP" altLang="ja-JP" dirty="0">
                <a:latin typeface="+mn-ea"/>
              </a:rPr>
              <a:t>い</a:t>
            </a:r>
            <a:r>
              <a:rPr lang="ja-JP" altLang="en-US" dirty="0">
                <a:latin typeface="+mn-ea"/>
              </a:rPr>
              <a:t>」という現状を改善することを意識して第２回の指導案を</a:t>
            </a:r>
            <a:r>
              <a:rPr kumimoji="1" lang="ja-JP" altLang="en-US" u="none" dirty="0">
                <a:latin typeface="+mn-ea"/>
              </a:rPr>
              <a:t>作成することとしま</a:t>
            </a:r>
            <a:endParaRPr kumimoji="1" lang="en-US" altLang="ja-JP" u="none" dirty="0">
              <a:latin typeface="+mn-ea"/>
            </a:endParaRPr>
          </a:p>
          <a:p>
            <a:r>
              <a:rPr kumimoji="1" lang="ja-JP" altLang="en-US" u="none" dirty="0">
                <a:latin typeface="+mn-ea"/>
              </a:rPr>
              <a:t>　した。</a:t>
            </a:r>
            <a:endParaRPr kumimoji="1" lang="en-US" altLang="ja-JP" u="none" dirty="0">
              <a:latin typeface="+mn-ea"/>
            </a:endParaRPr>
          </a:p>
          <a:p>
            <a:endParaRPr kumimoji="1" lang="en-US" altLang="ja-JP" u="none" dirty="0">
              <a:latin typeface="+mn-ea"/>
            </a:endParaRPr>
          </a:p>
        </p:txBody>
      </p:sp>
      <p:sp>
        <p:nvSpPr>
          <p:cNvPr id="4" name="スライド番号プレースホルダー 3"/>
          <p:cNvSpPr>
            <a:spLocks noGrp="1"/>
          </p:cNvSpPr>
          <p:nvPr>
            <p:ph type="sldNum" sz="quarter" idx="10"/>
          </p:nvPr>
        </p:nvSpPr>
        <p:spPr/>
        <p:txBody>
          <a:bodyPr/>
          <a:lstStyle/>
          <a:p>
            <a:fld id="{37770ED2-C991-40FB-8F97-5EC781C2F2E0}" type="slidenum">
              <a:rPr kumimoji="1" lang="ja-JP" altLang="en-US" smtClean="0"/>
              <a:t>12</a:t>
            </a:fld>
            <a:endParaRPr kumimoji="1" lang="ja-JP" altLang="en-US"/>
          </a:p>
        </p:txBody>
      </p:sp>
    </p:spTree>
    <p:extLst>
      <p:ext uri="{BB962C8B-B14F-4D97-AF65-F5344CB8AC3E}">
        <p14:creationId xmlns:p14="http://schemas.microsoft.com/office/powerpoint/2010/main" val="22257133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417844" y="4748164"/>
            <a:ext cx="5900076" cy="3884860"/>
          </a:xfrm>
        </p:spPr>
        <p:txBody>
          <a:bodyPr/>
          <a:lstStyle/>
          <a:p>
            <a:r>
              <a:rPr kumimoji="1" lang="ja-JP" altLang="en-US" u="none" dirty="0"/>
              <a:t>〇　第２回目の指導案検討会では、主に「</a:t>
            </a:r>
            <a:r>
              <a:rPr lang="ja-JP" altLang="en-US" u="none" dirty="0"/>
              <a:t>目標を達成するために、疑問や問いを、</a:t>
            </a:r>
            <a:endParaRPr lang="en-US" altLang="ja-JP" u="none" dirty="0"/>
          </a:p>
          <a:p>
            <a:r>
              <a:rPr lang="ja-JP" altLang="en-US" u="none" dirty="0"/>
              <a:t>　生徒から自然に発生させるためには、どのような授業展開が適切か」について話</a:t>
            </a:r>
            <a:endParaRPr lang="en-US" altLang="ja-JP" u="none" dirty="0"/>
          </a:p>
          <a:p>
            <a:r>
              <a:rPr lang="ja-JP" altLang="en-US" u="none" dirty="0"/>
              <a:t>　し合われました。</a:t>
            </a:r>
          </a:p>
          <a:p>
            <a:endParaRPr kumimoji="1" lang="en-US" altLang="ja-JP" u="none" dirty="0"/>
          </a:p>
        </p:txBody>
      </p:sp>
      <p:sp>
        <p:nvSpPr>
          <p:cNvPr id="4" name="スライド番号プレースホルダー 3"/>
          <p:cNvSpPr>
            <a:spLocks noGrp="1"/>
          </p:cNvSpPr>
          <p:nvPr>
            <p:ph type="sldNum" sz="quarter" idx="10"/>
          </p:nvPr>
        </p:nvSpPr>
        <p:spPr/>
        <p:txBody>
          <a:bodyPr/>
          <a:lstStyle/>
          <a:p>
            <a:fld id="{37770ED2-C991-40FB-8F97-5EC781C2F2E0}" type="slidenum">
              <a:rPr kumimoji="1" lang="ja-JP" altLang="en-US" smtClean="0"/>
              <a:t>13</a:t>
            </a:fld>
            <a:endParaRPr kumimoji="1" lang="ja-JP" altLang="en-US"/>
          </a:p>
        </p:txBody>
      </p:sp>
    </p:spTree>
    <p:extLst>
      <p:ext uri="{BB962C8B-B14F-4D97-AF65-F5344CB8AC3E}">
        <p14:creationId xmlns:p14="http://schemas.microsoft.com/office/powerpoint/2010/main" val="19107417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417844" y="4748164"/>
            <a:ext cx="5900076" cy="3884860"/>
          </a:xfrm>
        </p:spPr>
        <p:txBody>
          <a:bodyPr/>
          <a:lstStyle/>
          <a:p>
            <a:pPr defTabSz="906445">
              <a:defRPr/>
            </a:pPr>
            <a:r>
              <a:rPr kumimoji="1" lang="ja-JP" altLang="en-US" u="none" baseline="0" dirty="0"/>
              <a:t>〇　授業者は、</a:t>
            </a:r>
            <a:r>
              <a:rPr lang="ja-JP" altLang="ja-JP" dirty="0"/>
              <a:t>今回の</a:t>
            </a:r>
            <a:r>
              <a:rPr lang="ja-JP" altLang="en-US" dirty="0"/>
              <a:t>授業案</a:t>
            </a:r>
            <a:r>
              <a:rPr lang="ja-JP" altLang="ja-JP" dirty="0"/>
              <a:t>を考える上で、 生徒</a:t>
            </a:r>
            <a:r>
              <a:rPr lang="ja-JP" altLang="en-US" dirty="0"/>
              <a:t>に</a:t>
            </a:r>
            <a:r>
              <a:rPr lang="ja-JP" altLang="ja-JP" dirty="0"/>
              <a:t>自然と「なぜなのだろう」とい</a:t>
            </a:r>
            <a:endParaRPr lang="en-US" altLang="ja-JP" dirty="0"/>
          </a:p>
          <a:p>
            <a:pPr defTabSz="906445">
              <a:defRPr/>
            </a:pPr>
            <a:r>
              <a:rPr lang="ja-JP" altLang="en-US" dirty="0"/>
              <a:t>　</a:t>
            </a:r>
            <a:r>
              <a:rPr lang="ja-JP" altLang="ja-JP" dirty="0" err="1"/>
              <a:t>う</a:t>
            </a:r>
            <a:r>
              <a:rPr lang="ja-JP" altLang="ja-JP" dirty="0"/>
              <a:t>気持を持たせ、</a:t>
            </a:r>
            <a:r>
              <a:rPr lang="ja-JP" altLang="en-US" dirty="0"/>
              <a:t>生徒から、「あれ、解が</a:t>
            </a:r>
            <a:r>
              <a:rPr lang="en-US" altLang="ja-JP" dirty="0"/>
              <a:t>2</a:t>
            </a:r>
            <a:r>
              <a:rPr lang="ja-JP" altLang="en-US" dirty="0"/>
              <a:t>つ出てきた」、「これまで解いた問</a:t>
            </a:r>
            <a:endParaRPr lang="en-US" altLang="ja-JP" dirty="0"/>
          </a:p>
          <a:p>
            <a:pPr defTabSz="906445">
              <a:defRPr/>
            </a:pPr>
            <a:r>
              <a:rPr lang="en-US" altLang="ja-JP" dirty="0"/>
              <a:t>   </a:t>
            </a:r>
            <a:r>
              <a:rPr lang="ja-JP" altLang="en-US" dirty="0"/>
              <a:t>題と違う」などという反応を引き出した上で、 「（条件を満たす三角形が）</a:t>
            </a:r>
            <a:r>
              <a:rPr lang="en-US" altLang="ja-JP" dirty="0"/>
              <a:t>1</a:t>
            </a:r>
            <a:r>
              <a:rPr lang="ja-JP" altLang="en-US" dirty="0"/>
              <a:t>つ</a:t>
            </a:r>
            <a:endParaRPr lang="en-US" altLang="ja-JP" dirty="0"/>
          </a:p>
          <a:p>
            <a:pPr defTabSz="906445">
              <a:defRPr/>
            </a:pPr>
            <a:r>
              <a:rPr lang="en-US" altLang="ja-JP" dirty="0"/>
              <a:t>   </a:t>
            </a:r>
            <a:r>
              <a:rPr lang="ja-JP" altLang="en-US" dirty="0"/>
              <a:t>になる時と、</a:t>
            </a:r>
            <a:r>
              <a:rPr lang="en-US" altLang="ja-JP" dirty="0"/>
              <a:t>2</a:t>
            </a:r>
            <a:r>
              <a:rPr lang="ja-JP" altLang="en-US" dirty="0" err="1"/>
              <a:t>つに</a:t>
            </a:r>
            <a:r>
              <a:rPr lang="ja-JP" altLang="en-US" dirty="0"/>
              <a:t>なる時があるから、どういうことを考えるべきか」とか、 </a:t>
            </a:r>
            <a:endParaRPr lang="en-US" altLang="ja-JP" dirty="0"/>
          </a:p>
          <a:p>
            <a:pPr defTabSz="906445">
              <a:defRPr/>
            </a:pPr>
            <a:r>
              <a:rPr lang="en-US" altLang="ja-JP" dirty="0"/>
              <a:t>  </a:t>
            </a:r>
            <a:r>
              <a:rPr lang="ja-JP" altLang="en-US" dirty="0"/>
              <a:t>「今回の問題解決は、どんなところがポイントになるのだろうか」というような</a:t>
            </a:r>
            <a:endParaRPr lang="en-US" altLang="ja-JP" dirty="0"/>
          </a:p>
          <a:p>
            <a:pPr defTabSz="906445">
              <a:defRPr/>
            </a:pPr>
            <a:r>
              <a:rPr lang="en-US" altLang="ja-JP" dirty="0"/>
              <a:t>   </a:t>
            </a:r>
            <a:r>
              <a:rPr lang="ja-JP" altLang="en-US" dirty="0"/>
              <a:t>自然な疑問を生徒の中に生み出すことができればよいと考えました。</a:t>
            </a:r>
            <a:endParaRPr lang="en-US" altLang="ja-JP" dirty="0"/>
          </a:p>
          <a:p>
            <a:pPr defTabSz="906445">
              <a:defRPr/>
            </a:pPr>
            <a:r>
              <a:rPr kumimoji="1" lang="ja-JP" altLang="en-US" u="none" dirty="0"/>
              <a:t>○　それに対して授業研究チームから、吹き出しに示した意見が出されました。</a:t>
            </a:r>
            <a:endParaRPr kumimoji="1" lang="en-US" altLang="ja-JP" u="none" dirty="0"/>
          </a:p>
          <a:p>
            <a:pPr defTabSz="906445">
              <a:defRPr/>
            </a:pPr>
            <a:endParaRPr kumimoji="1" lang="en-US" altLang="ja-JP" u="none" dirty="0"/>
          </a:p>
        </p:txBody>
      </p:sp>
      <p:sp>
        <p:nvSpPr>
          <p:cNvPr id="4" name="スライド番号プレースホルダー 3"/>
          <p:cNvSpPr>
            <a:spLocks noGrp="1"/>
          </p:cNvSpPr>
          <p:nvPr>
            <p:ph type="sldNum" sz="quarter" idx="10"/>
          </p:nvPr>
        </p:nvSpPr>
        <p:spPr/>
        <p:txBody>
          <a:bodyPr/>
          <a:lstStyle/>
          <a:p>
            <a:fld id="{37770ED2-C991-40FB-8F97-5EC781C2F2E0}" type="slidenum">
              <a:rPr kumimoji="1" lang="ja-JP" altLang="en-US" smtClean="0"/>
              <a:t>14</a:t>
            </a:fld>
            <a:endParaRPr kumimoji="1" lang="ja-JP" altLang="en-US"/>
          </a:p>
        </p:txBody>
      </p:sp>
    </p:spTree>
    <p:extLst>
      <p:ext uri="{BB962C8B-B14F-4D97-AF65-F5344CB8AC3E}">
        <p14:creationId xmlns:p14="http://schemas.microsoft.com/office/powerpoint/2010/main" val="27014111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ノート プレースホルダー 2"/>
              <p:cNvSpPr>
                <a:spLocks noGrp="1"/>
              </p:cNvSpPr>
              <p:nvPr>
                <p:ph type="body" idx="1"/>
              </p:nvPr>
            </p:nvSpPr>
            <p:spPr>
              <a:xfrm>
                <a:off x="417844" y="4748164"/>
                <a:ext cx="5900076" cy="3884860"/>
              </a:xfrm>
            </p:spPr>
            <p:txBody>
              <a:bodyPr/>
              <a:lstStyle/>
              <a:p>
                <a:r>
                  <a:rPr kumimoji="1" lang="ja-JP" altLang="en-US" dirty="0"/>
                  <a:t>〇　図形的に考えることについて、協力員からは</a:t>
                </a:r>
                <a:endParaRPr kumimoji="1" lang="en-US" altLang="ja-JP" dirty="0"/>
              </a:p>
              <a:p>
                <a:r>
                  <a:rPr kumimoji="1" lang="ja-JP" altLang="en-US" dirty="0"/>
                  <a:t>　「まず、</a:t>
                </a:r>
                <a14:m>
                  <m:oMath xmlns:m="http://schemas.openxmlformats.org/officeDocument/2006/math">
                    <m:r>
                      <m:rPr>
                        <m:sty m:val="p"/>
                      </m:rPr>
                      <a:rPr lang="en-US" altLang="ja-JP" kern="100">
                        <a:latin typeface="Cambria Math" panose="02040503050406030204" pitchFamily="18" charset="0"/>
                        <a:ea typeface="游明朝" panose="02020400000000000000" pitchFamily="18" charset="-128"/>
                        <a:cs typeface="Times New Roman" panose="02020603050405020304" pitchFamily="18" charset="0"/>
                      </a:rPr>
                      <m:t>B</m:t>
                    </m:r>
                    <m:r>
                      <a:rPr lang="en-US" altLang="ja-JP" kern="100">
                        <a:latin typeface="Cambria Math" panose="02040503050406030204" pitchFamily="18" charset="0"/>
                        <a:ea typeface="游明朝" panose="02020400000000000000" pitchFamily="18" charset="-128"/>
                        <a:cs typeface="Times New Roman" panose="02020603050405020304" pitchFamily="18" charset="0"/>
                      </a:rPr>
                      <m:t>=</m:t>
                    </m:r>
                    <m:sSup>
                      <m:sSupPr>
                        <m:ctrlPr>
                          <a:rPr lang="ja-JP" altLang="ja-JP" i="1" kern="100">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ja-JP" i="1" kern="100">
                            <a:latin typeface="Cambria Math" panose="02040503050406030204" pitchFamily="18" charset="0"/>
                            <a:ea typeface="游明朝" panose="02020400000000000000" pitchFamily="18" charset="-128"/>
                            <a:cs typeface="Times New Roman" panose="02020603050405020304" pitchFamily="18" charset="0"/>
                          </a:rPr>
                          <m:t>45</m:t>
                        </m:r>
                      </m:e>
                      <m:sup>
                        <m:r>
                          <a:rPr lang="en-US" altLang="ja-JP" i="1" kern="100">
                            <a:latin typeface="Cambria Math" panose="02040503050406030204" pitchFamily="18" charset="0"/>
                            <a:ea typeface="游明朝" panose="02020400000000000000" pitchFamily="18" charset="-128"/>
                            <a:cs typeface="Times New Roman" panose="02020603050405020304" pitchFamily="18" charset="0"/>
                          </a:rPr>
                          <m:t>°</m:t>
                        </m:r>
                      </m:sup>
                    </m:sSup>
                  </m:oMath>
                </a14:m>
                <a:r>
                  <a:rPr kumimoji="1" lang="ja-JP" altLang="en-US" dirty="0"/>
                  <a:t>、𝑐</a:t>
                </a:r>
                <a:r>
                  <a:rPr kumimoji="1" lang="en-US" altLang="ja-JP" dirty="0"/>
                  <a:t>=3</a:t>
                </a:r>
                <a14:m>
                  <m:oMath xmlns:m="http://schemas.openxmlformats.org/officeDocument/2006/math">
                    <m:rad>
                      <m:radPr>
                        <m:degHide m:val="on"/>
                        <m:ctrlPr>
                          <a:rPr kumimoji="1" lang="en-US" altLang="ja-JP" i="1" smtClean="0">
                            <a:latin typeface="Cambria Math" panose="02040503050406030204" pitchFamily="18" charset="0"/>
                          </a:rPr>
                        </m:ctrlPr>
                      </m:radPr>
                      <m:deg/>
                      <m:e>
                        <m:r>
                          <a:rPr kumimoji="1" lang="en-US" altLang="ja-JP" i="1" smtClean="0">
                            <a:latin typeface="Cambria Math" panose="02040503050406030204" pitchFamily="18" charset="0"/>
                          </a:rPr>
                          <m:t>2</m:t>
                        </m:r>
                      </m:e>
                    </m:rad>
                  </m:oMath>
                </a14:m>
                <a:r>
                  <a:rPr kumimoji="1" lang="ja-JP" altLang="en-US" dirty="0"/>
                  <a:t>をとり、（クリック）</a:t>
                </a:r>
                <a:endParaRPr kumimoji="1" lang="en-US" altLang="ja-JP" dirty="0"/>
              </a:p>
              <a:p>
                <a:r>
                  <a:rPr kumimoji="1" lang="ja-JP" altLang="en-US" dirty="0"/>
                  <a:t>　次に</a:t>
                </a:r>
                <a14:m>
                  <m:oMath xmlns:m="http://schemas.openxmlformats.org/officeDocument/2006/math">
                    <m:r>
                      <a:rPr lang="en-US" altLang="ja-JP" i="1" kern="100">
                        <a:latin typeface="Cambria Math" panose="02040503050406030204" pitchFamily="18" charset="0"/>
                        <a:ea typeface="游明朝" panose="02020400000000000000" pitchFamily="18" charset="-128"/>
                        <a:cs typeface="Times New Roman" panose="02020603050405020304" pitchFamily="18" charset="0"/>
                      </a:rPr>
                      <m:t>𝑏</m:t>
                    </m:r>
                    <m:r>
                      <a:rPr lang="en-US" altLang="ja-JP" kern="100">
                        <a:latin typeface="Cambria Math" panose="02040503050406030204" pitchFamily="18" charset="0"/>
                        <a:ea typeface="游明朝" panose="02020400000000000000" pitchFamily="18" charset="-128"/>
                        <a:cs typeface="Times New Roman" panose="02020603050405020304" pitchFamily="18" charset="0"/>
                      </a:rPr>
                      <m:t>=</m:t>
                    </m:r>
                    <m:rad>
                      <m:radPr>
                        <m:degHide m:val="on"/>
                        <m:ctrlPr>
                          <a:rPr lang="ja-JP" altLang="ja-JP" i="1" kern="100">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ja-JP" kern="100">
                            <a:latin typeface="Cambria Math" panose="02040503050406030204" pitchFamily="18" charset="0"/>
                            <a:ea typeface="游明朝" panose="02020400000000000000" pitchFamily="18" charset="-128"/>
                            <a:cs typeface="Times New Roman" panose="02020603050405020304" pitchFamily="18" charset="0"/>
                          </a:rPr>
                          <m:t>10</m:t>
                        </m:r>
                      </m:e>
                    </m:rad>
                  </m:oMath>
                </a14:m>
                <a:r>
                  <a:rPr kumimoji="1" lang="ja-JP" altLang="en-US" dirty="0"/>
                  <a:t>をとります。（クリック）</a:t>
                </a:r>
                <a:endParaRPr kumimoji="1" lang="en-US" altLang="ja-JP" dirty="0"/>
              </a:p>
              <a:p>
                <a:r>
                  <a:rPr kumimoji="1" lang="ja-JP" altLang="en-US" dirty="0"/>
                  <a:t>　すると、三角形が２個できます。　</a:t>
                </a:r>
                <a:endParaRPr kumimoji="1" lang="en-US" altLang="ja-JP" dirty="0"/>
              </a:p>
              <a:p>
                <a:r>
                  <a:rPr kumimoji="1" lang="ja-JP" altLang="en-US" dirty="0"/>
                  <a:t>　生徒がこのような図をイメージすることができるとさらによいと思います」</a:t>
                </a:r>
                <a:endParaRPr kumimoji="1" lang="en-US" altLang="ja-JP" dirty="0"/>
              </a:p>
              <a:p>
                <a:r>
                  <a:rPr kumimoji="1" lang="ja-JP" altLang="en-US" dirty="0"/>
                  <a:t>　という意見が出ました。</a:t>
                </a:r>
                <a:endParaRPr kumimoji="1" lang="en-US" altLang="ja-JP" dirty="0"/>
              </a:p>
              <a:p>
                <a:endParaRPr lang="en-US" altLang="ja-JP" dirty="0"/>
              </a:p>
            </p:txBody>
          </p:sp>
        </mc:Choice>
        <mc:Fallback xmlns="">
          <p:sp>
            <p:nvSpPr>
              <p:cNvPr id="3" name="ノート プレースホルダー 2"/>
              <p:cNvSpPr>
                <a:spLocks noGrp="1"/>
              </p:cNvSpPr>
              <p:nvPr>
                <p:ph type="body" idx="1"/>
              </p:nvPr>
            </p:nvSpPr>
            <p:spPr>
              <a:xfrm>
                <a:off x="417844" y="4748164"/>
                <a:ext cx="5900076" cy="3884860"/>
              </a:xfrm>
            </p:spPr>
            <p:txBody>
              <a:bodyPr/>
              <a:lstStyle/>
              <a:p>
                <a:r>
                  <a:rPr kumimoji="1" lang="ja-JP" altLang="en-US" dirty="0" smtClean="0"/>
                  <a:t>〇　図形的に考えることについて、次のような意見がでました。</a:t>
                </a:r>
                <a:endParaRPr kumimoji="1" lang="en-US" altLang="ja-JP" dirty="0" smtClean="0"/>
              </a:p>
              <a:p>
                <a:r>
                  <a:rPr kumimoji="1" lang="ja-JP" altLang="en-US" dirty="0"/>
                  <a:t>　</a:t>
                </a:r>
                <a:r>
                  <a:rPr kumimoji="1" lang="ja-JP" altLang="en-US" dirty="0" smtClean="0"/>
                  <a:t>「まず</a:t>
                </a:r>
                <a:r>
                  <a:rPr kumimoji="1" lang="ja-JP" altLang="en-US" dirty="0"/>
                  <a:t>、</a:t>
                </a:r>
                <a:r>
                  <a:rPr lang="en-US" altLang="ja-JP" i="0" kern="100">
                    <a:latin typeface="Cambria Math" panose="02040503050406030204" pitchFamily="18" charset="0"/>
                    <a:ea typeface="游明朝" panose="02020400000000000000" pitchFamily="18" charset="-128"/>
                    <a:cs typeface="Times New Roman" panose="02020603050405020304" pitchFamily="18" charset="0"/>
                  </a:rPr>
                  <a:t>B</a:t>
                </a:r>
                <a:r>
                  <a:rPr lang="en-US" altLang="ja-JP" i="0" kern="100">
                    <a:latin typeface="Cambria Math" panose="02040503050406030204" pitchFamily="18" charset="0"/>
                    <a:ea typeface="游明朝" panose="02020400000000000000" pitchFamily="18" charset="-128"/>
                    <a:cs typeface="Times New Roman" panose="02020603050405020304" pitchFamily="18" charset="0"/>
                  </a:rPr>
                  <a:t>=</a:t>
                </a:r>
                <a:r>
                  <a:rPr lang="ja-JP" altLang="ja-JP" i="0" kern="100">
                    <a:latin typeface="Cambria Math" panose="02040503050406030204" pitchFamily="18" charset="0"/>
                    <a:cs typeface="Times New Roman" panose="02020603050405020304" pitchFamily="18" charset="0"/>
                  </a:rPr>
                  <a:t>〖</a:t>
                </a:r>
                <a:r>
                  <a:rPr lang="en-US" altLang="ja-JP" i="0" kern="100">
                    <a:latin typeface="Cambria Math" panose="02040503050406030204" pitchFamily="18" charset="0"/>
                    <a:ea typeface="游明朝" panose="02020400000000000000" pitchFamily="18" charset="-128"/>
                    <a:cs typeface="Times New Roman" panose="02020603050405020304" pitchFamily="18" charset="0"/>
                  </a:rPr>
                  <a:t>45</a:t>
                </a:r>
                <a:r>
                  <a:rPr lang="ja-JP" altLang="ja-JP" i="0" kern="100">
                    <a:latin typeface="Cambria Math" panose="02040503050406030204" pitchFamily="18" charset="0"/>
                    <a:ea typeface="游明朝" panose="02020400000000000000" pitchFamily="18" charset="-128"/>
                    <a:cs typeface="Times New Roman" panose="02020603050405020304" pitchFamily="18" charset="0"/>
                  </a:rPr>
                  <a:t>〗^</a:t>
                </a:r>
                <a:r>
                  <a:rPr lang="en-US" altLang="ja-JP" i="0" kern="100">
                    <a:latin typeface="Cambria Math" panose="02040503050406030204" pitchFamily="18" charset="0"/>
                    <a:ea typeface="游明朝" panose="02020400000000000000" pitchFamily="18" charset="-128"/>
                    <a:cs typeface="Times New Roman" panose="02020603050405020304" pitchFamily="18" charset="0"/>
                  </a:rPr>
                  <a:t>°</a:t>
                </a:r>
                <a:r>
                  <a:rPr kumimoji="1" lang="ja-JP" altLang="en-US" dirty="0"/>
                  <a:t>、𝑐</a:t>
                </a:r>
                <a:r>
                  <a:rPr kumimoji="1" lang="en-US" altLang="ja-JP" dirty="0"/>
                  <a:t>=3</a:t>
                </a:r>
                <a:r>
                  <a:rPr kumimoji="1" lang="en-US" altLang="ja-JP" i="0" smtClean="0">
                    <a:latin typeface="Cambria Math" panose="02040503050406030204" pitchFamily="18" charset="0"/>
                  </a:rPr>
                  <a:t>√2</a:t>
                </a:r>
                <a:r>
                  <a:rPr kumimoji="1" lang="ja-JP" altLang="en-US" dirty="0"/>
                  <a:t>をとり</a:t>
                </a:r>
                <a:r>
                  <a:rPr kumimoji="1" lang="ja-JP" altLang="en-US" dirty="0" smtClean="0"/>
                  <a:t>、（</a:t>
                </a:r>
                <a:r>
                  <a:rPr kumimoji="1" lang="ja-JP" altLang="en-US" dirty="0"/>
                  <a:t>クリック）</a:t>
                </a:r>
                <a:endParaRPr kumimoji="1" lang="en-US" altLang="ja-JP" dirty="0"/>
              </a:p>
              <a:p>
                <a:r>
                  <a:rPr kumimoji="1" lang="ja-JP" altLang="en-US" dirty="0"/>
                  <a:t>　</a:t>
                </a:r>
                <a:r>
                  <a:rPr kumimoji="1" lang="ja-JP" altLang="en-US" dirty="0" smtClean="0"/>
                  <a:t>次</a:t>
                </a:r>
                <a:r>
                  <a:rPr kumimoji="1" lang="ja-JP" altLang="en-US" dirty="0"/>
                  <a:t>に</a:t>
                </a:r>
                <a:r>
                  <a:rPr lang="en-US" altLang="ja-JP" i="0" kern="100">
                    <a:latin typeface="Cambria Math" panose="02040503050406030204" pitchFamily="18" charset="0"/>
                    <a:ea typeface="游明朝" panose="02020400000000000000" pitchFamily="18" charset="-128"/>
                    <a:cs typeface="Times New Roman" panose="02020603050405020304" pitchFamily="18" charset="0"/>
                  </a:rPr>
                  <a:t>𝑏</a:t>
                </a:r>
                <a:r>
                  <a:rPr lang="en-US" altLang="ja-JP" i="0" kern="100">
                    <a:latin typeface="Cambria Math" panose="02040503050406030204" pitchFamily="18" charset="0"/>
                    <a:ea typeface="游明朝" panose="02020400000000000000" pitchFamily="18" charset="-128"/>
                    <a:cs typeface="Times New Roman" panose="02020603050405020304" pitchFamily="18" charset="0"/>
                  </a:rPr>
                  <a:t>=</a:t>
                </a:r>
                <a:r>
                  <a:rPr lang="ja-JP" altLang="ja-JP" i="0" kern="100">
                    <a:latin typeface="Cambria Math" panose="02040503050406030204" pitchFamily="18" charset="0"/>
                    <a:cs typeface="Times New Roman" panose="02020603050405020304" pitchFamily="18" charset="0"/>
                  </a:rPr>
                  <a:t>√</a:t>
                </a:r>
                <a:r>
                  <a:rPr lang="en-US" altLang="ja-JP" i="0" kern="100">
                    <a:latin typeface="Cambria Math" panose="02040503050406030204" pitchFamily="18" charset="0"/>
                    <a:ea typeface="游明朝" panose="02020400000000000000" pitchFamily="18" charset="-128"/>
                    <a:cs typeface="Times New Roman" panose="02020603050405020304" pitchFamily="18" charset="0"/>
                  </a:rPr>
                  <a:t>10</a:t>
                </a:r>
                <a:r>
                  <a:rPr kumimoji="1" lang="ja-JP" altLang="en-US" dirty="0"/>
                  <a:t>をとります</a:t>
                </a:r>
                <a:r>
                  <a:rPr kumimoji="1" lang="ja-JP" altLang="en-US" dirty="0" smtClean="0"/>
                  <a:t>。（</a:t>
                </a:r>
                <a:r>
                  <a:rPr kumimoji="1" lang="ja-JP" altLang="en-US" dirty="0"/>
                  <a:t>クリック）</a:t>
                </a:r>
                <a:endParaRPr kumimoji="1" lang="en-US" altLang="ja-JP" dirty="0"/>
              </a:p>
              <a:p>
                <a:r>
                  <a:rPr kumimoji="1" lang="ja-JP" altLang="en-US" dirty="0"/>
                  <a:t>　</a:t>
                </a:r>
                <a:r>
                  <a:rPr kumimoji="1" lang="ja-JP" altLang="en-US" dirty="0" smtClean="0"/>
                  <a:t>する</a:t>
                </a:r>
                <a:r>
                  <a:rPr kumimoji="1" lang="ja-JP" altLang="en-US" dirty="0"/>
                  <a:t>と、三角形が２個できます</a:t>
                </a:r>
                <a:r>
                  <a:rPr kumimoji="1" lang="ja-JP" altLang="en-US" dirty="0" smtClean="0"/>
                  <a:t>。</a:t>
                </a:r>
                <a:r>
                  <a:rPr kumimoji="1" lang="ja-JP" altLang="en-US" dirty="0"/>
                  <a:t>　</a:t>
                </a:r>
                <a:endParaRPr kumimoji="1" lang="en-US" altLang="ja-JP" dirty="0" smtClean="0"/>
              </a:p>
              <a:p>
                <a:r>
                  <a:rPr kumimoji="1" lang="ja-JP" altLang="en-US" dirty="0" smtClean="0"/>
                  <a:t>　生徒</a:t>
                </a:r>
                <a:r>
                  <a:rPr kumimoji="1" lang="ja-JP" altLang="en-US" dirty="0"/>
                  <a:t>がこの</a:t>
                </a:r>
                <a:r>
                  <a:rPr kumimoji="1" lang="ja-JP" altLang="en-US" dirty="0" smtClean="0"/>
                  <a:t>ような図をイメージすることができるとさらによいと思います」</a:t>
                </a:r>
                <a:endParaRPr kumimoji="1" lang="en-US" altLang="ja-JP" dirty="0" smtClean="0"/>
              </a:p>
              <a:p>
                <a:endParaRPr lang="en-US" altLang="ja-JP" dirty="0"/>
              </a:p>
            </p:txBody>
          </p:sp>
        </mc:Fallback>
      </mc:AlternateContent>
      <p:sp>
        <p:nvSpPr>
          <p:cNvPr id="4" name="スライド番号プレースホルダー 3"/>
          <p:cNvSpPr>
            <a:spLocks noGrp="1"/>
          </p:cNvSpPr>
          <p:nvPr>
            <p:ph type="sldNum" sz="quarter" idx="10"/>
          </p:nvPr>
        </p:nvSpPr>
        <p:spPr/>
        <p:txBody>
          <a:bodyPr/>
          <a:lstStyle/>
          <a:p>
            <a:fld id="{37770ED2-C991-40FB-8F97-5EC781C2F2E0}" type="slidenum">
              <a:rPr kumimoji="1" lang="ja-JP" altLang="en-US" smtClean="0"/>
              <a:t>15</a:t>
            </a:fld>
            <a:endParaRPr kumimoji="1" lang="ja-JP" altLang="en-US"/>
          </a:p>
        </p:txBody>
      </p:sp>
    </p:spTree>
    <p:extLst>
      <p:ext uri="{BB962C8B-B14F-4D97-AF65-F5344CB8AC3E}">
        <p14:creationId xmlns:p14="http://schemas.microsoft.com/office/powerpoint/2010/main" val="7131574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417844" y="4748164"/>
            <a:ext cx="5900076" cy="3884860"/>
          </a:xfrm>
        </p:spPr>
        <p:txBody>
          <a:bodyPr/>
          <a:lstStyle/>
          <a:p>
            <a:pPr defTabSz="906445">
              <a:defRPr/>
            </a:pPr>
            <a:r>
              <a:rPr kumimoji="1" lang="ja-JP" altLang="en-US" dirty="0"/>
              <a:t>○　第２回目の指導案検討会で示された「図形的にイメージせずに、余弦定理を適</a:t>
            </a:r>
            <a:endParaRPr kumimoji="1" lang="en-US" altLang="ja-JP" dirty="0"/>
          </a:p>
          <a:p>
            <a:pPr defTabSz="906445">
              <a:defRPr/>
            </a:pPr>
            <a:r>
              <a:rPr kumimoji="1" lang="ja-JP" altLang="en-US" dirty="0"/>
              <a:t>　</a:t>
            </a:r>
            <a:r>
              <a:rPr kumimoji="1" lang="ja-JP" altLang="en-US" dirty="0" err="1"/>
              <a:t>用して</a:t>
            </a:r>
            <a:r>
              <a:rPr kumimoji="1" lang="ja-JP" altLang="en-US" dirty="0"/>
              <a:t>いる生徒がいるので、その改善を図りたい」ことを踏まえて、問題が設定</a:t>
            </a:r>
            <a:endParaRPr kumimoji="1" lang="en-US" altLang="ja-JP" dirty="0"/>
          </a:p>
          <a:p>
            <a:pPr defTabSz="906445">
              <a:defRPr/>
            </a:pPr>
            <a:r>
              <a:rPr kumimoji="1" lang="ja-JP" altLang="en-US" dirty="0"/>
              <a:t>　されました。</a:t>
            </a:r>
            <a:endParaRPr kumimoji="1" lang="en-US" altLang="ja-JP" dirty="0"/>
          </a:p>
          <a:p>
            <a:pPr defTabSz="906445">
              <a:defRPr/>
            </a:pPr>
            <a:r>
              <a:rPr kumimoji="1" lang="ja-JP" altLang="en-US" dirty="0"/>
              <a:t>○　ねらいや問題、復習の問題は指導案第３案から抜粋しました。</a:t>
            </a:r>
            <a:endParaRPr kumimoji="1" lang="en-US" altLang="ja-JP" dirty="0"/>
          </a:p>
          <a:p>
            <a:endParaRPr kumimoji="1" lang="en-US" altLang="ja-JP" dirty="0"/>
          </a:p>
        </p:txBody>
      </p:sp>
      <p:sp>
        <p:nvSpPr>
          <p:cNvPr id="4" name="スライド番号プレースホルダー 3"/>
          <p:cNvSpPr>
            <a:spLocks noGrp="1"/>
          </p:cNvSpPr>
          <p:nvPr>
            <p:ph type="sldNum" sz="quarter" idx="10"/>
          </p:nvPr>
        </p:nvSpPr>
        <p:spPr/>
        <p:txBody>
          <a:bodyPr/>
          <a:lstStyle/>
          <a:p>
            <a:fld id="{37770ED2-C991-40FB-8F97-5EC781C2F2E0}" type="slidenum">
              <a:rPr kumimoji="1" lang="ja-JP" altLang="en-US" smtClean="0"/>
              <a:t>16</a:t>
            </a:fld>
            <a:endParaRPr kumimoji="1" lang="ja-JP" altLang="en-US"/>
          </a:p>
        </p:txBody>
      </p:sp>
    </p:spTree>
    <p:extLst>
      <p:ext uri="{BB962C8B-B14F-4D97-AF65-F5344CB8AC3E}">
        <p14:creationId xmlns:p14="http://schemas.microsoft.com/office/powerpoint/2010/main" val="22976307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417844" y="4748164"/>
            <a:ext cx="5900076" cy="3884860"/>
          </a:xfrm>
        </p:spPr>
        <p:txBody>
          <a:bodyPr/>
          <a:lstStyle/>
          <a:p>
            <a:r>
              <a:rPr kumimoji="1" lang="ja-JP" altLang="en-US" dirty="0"/>
              <a:t>○　第</a:t>
            </a:r>
            <a:r>
              <a:rPr kumimoji="1" lang="en-US" altLang="ja-JP" dirty="0"/>
              <a:t>3</a:t>
            </a:r>
            <a:r>
              <a:rPr kumimoji="1" lang="ja-JP" altLang="en-US" dirty="0"/>
              <a:t>回目の指導案検討会では、どのような手立てが適切か、 ワークシートの記</a:t>
            </a:r>
            <a:endParaRPr kumimoji="1" lang="en-US" altLang="ja-JP" dirty="0"/>
          </a:p>
          <a:p>
            <a:r>
              <a:rPr lang="en-US" altLang="ja-JP" dirty="0"/>
              <a:t>    </a:t>
            </a:r>
            <a:r>
              <a:rPr kumimoji="1" lang="ja-JP" altLang="en-US" dirty="0"/>
              <a:t>載が適切かについて話し合われました。</a:t>
            </a:r>
            <a:endParaRPr kumimoji="1" lang="en-US" altLang="ja-JP" dirty="0"/>
          </a:p>
          <a:p>
            <a:endParaRPr kumimoji="1" lang="en-US" altLang="ja-JP" dirty="0"/>
          </a:p>
        </p:txBody>
      </p:sp>
      <p:sp>
        <p:nvSpPr>
          <p:cNvPr id="4" name="スライド番号プレースホルダー 3"/>
          <p:cNvSpPr>
            <a:spLocks noGrp="1"/>
          </p:cNvSpPr>
          <p:nvPr>
            <p:ph type="sldNum" sz="quarter" idx="10"/>
          </p:nvPr>
        </p:nvSpPr>
        <p:spPr/>
        <p:txBody>
          <a:bodyPr/>
          <a:lstStyle/>
          <a:p>
            <a:fld id="{37770ED2-C991-40FB-8F97-5EC781C2F2E0}" type="slidenum">
              <a:rPr kumimoji="1" lang="ja-JP" altLang="en-US" smtClean="0"/>
              <a:t>17</a:t>
            </a:fld>
            <a:endParaRPr kumimoji="1" lang="ja-JP" altLang="en-US"/>
          </a:p>
        </p:txBody>
      </p:sp>
    </p:spTree>
    <p:extLst>
      <p:ext uri="{BB962C8B-B14F-4D97-AF65-F5344CB8AC3E}">
        <p14:creationId xmlns:p14="http://schemas.microsoft.com/office/powerpoint/2010/main" val="28466952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417844" y="4748164"/>
            <a:ext cx="5900076" cy="3884860"/>
          </a:xfrm>
        </p:spPr>
        <p:txBody>
          <a:bodyPr/>
          <a:lstStyle/>
          <a:p>
            <a:pPr defTabSz="906445">
              <a:defRPr/>
            </a:pPr>
            <a:r>
              <a:rPr kumimoji="1" lang="ja-JP" altLang="en-US" dirty="0"/>
              <a:t>○　授業研究チームから、吹き出しに示した意見が出されました。</a:t>
            </a:r>
            <a:endParaRPr kumimoji="1" lang="en-US" altLang="ja-JP" dirty="0"/>
          </a:p>
          <a:p>
            <a:pPr defTabSz="906445">
              <a:defRPr/>
            </a:pPr>
            <a:endParaRPr kumimoji="1" lang="en-US" altLang="ja-JP" dirty="0"/>
          </a:p>
        </p:txBody>
      </p:sp>
      <p:sp>
        <p:nvSpPr>
          <p:cNvPr id="4" name="スライド番号プレースホルダー 3"/>
          <p:cNvSpPr>
            <a:spLocks noGrp="1"/>
          </p:cNvSpPr>
          <p:nvPr>
            <p:ph type="sldNum" sz="quarter" idx="10"/>
          </p:nvPr>
        </p:nvSpPr>
        <p:spPr/>
        <p:txBody>
          <a:bodyPr/>
          <a:lstStyle/>
          <a:p>
            <a:fld id="{37770ED2-C991-40FB-8F97-5EC781C2F2E0}" type="slidenum">
              <a:rPr kumimoji="1" lang="ja-JP" altLang="en-US" smtClean="0"/>
              <a:t>18</a:t>
            </a:fld>
            <a:endParaRPr kumimoji="1" lang="ja-JP" altLang="en-US"/>
          </a:p>
        </p:txBody>
      </p:sp>
    </p:spTree>
    <p:extLst>
      <p:ext uri="{BB962C8B-B14F-4D97-AF65-F5344CB8AC3E}">
        <p14:creationId xmlns:p14="http://schemas.microsoft.com/office/powerpoint/2010/main" val="24496470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417844" y="4748164"/>
            <a:ext cx="5900076" cy="3884860"/>
          </a:xfrm>
        </p:spPr>
        <p:txBody>
          <a:bodyPr/>
          <a:lstStyle/>
          <a:p>
            <a:r>
              <a:rPr kumimoji="1" lang="ja-JP" altLang="en-US" dirty="0"/>
              <a:t>○　当日の指導案から抜粋したスライドを御覧ください。</a:t>
            </a:r>
            <a:endParaRPr kumimoji="1" lang="en-US" altLang="ja-JP" dirty="0"/>
          </a:p>
          <a:p>
            <a:r>
              <a:rPr kumimoji="1" lang="ja-JP" altLang="en-US" dirty="0"/>
              <a:t>○　授業者は、「</a:t>
            </a:r>
            <a:r>
              <a:rPr lang="ja-JP" altLang="ja-JP" dirty="0"/>
              <a:t>図形的なアプローチをせずに公式・定理をそのまま使うだけの生</a:t>
            </a:r>
            <a:endParaRPr lang="en-US" altLang="ja-JP" dirty="0"/>
          </a:p>
          <a:p>
            <a:r>
              <a:rPr lang="ja-JP" altLang="en-US" dirty="0"/>
              <a:t>　</a:t>
            </a:r>
            <a:r>
              <a:rPr lang="ja-JP" altLang="ja-JP" dirty="0"/>
              <a:t>徒が多いということ</a:t>
            </a:r>
            <a:r>
              <a:rPr lang="ja-JP" altLang="en-US" dirty="0"/>
              <a:t>」に課題と感じ、改善したいと考え、本時</a:t>
            </a:r>
            <a:r>
              <a:rPr lang="ja-JP" altLang="ja-JP" dirty="0"/>
              <a:t>の学習の中で、改</a:t>
            </a:r>
            <a:endParaRPr lang="en-US" altLang="ja-JP" dirty="0"/>
          </a:p>
          <a:p>
            <a:r>
              <a:rPr lang="ja-JP" altLang="en-US" dirty="0"/>
              <a:t>　</a:t>
            </a:r>
            <a:r>
              <a:rPr lang="ja-JP" altLang="ja-JP" dirty="0"/>
              <a:t>善への</a:t>
            </a:r>
            <a:r>
              <a:rPr lang="ja-JP" altLang="en-US" dirty="0"/>
              <a:t>方策を考えましたが、</a:t>
            </a:r>
            <a:r>
              <a:rPr lang="ja-JP" altLang="ja-JP" dirty="0"/>
              <a:t>着目したのは、この思考・判断・表現の部分</a:t>
            </a:r>
            <a:r>
              <a:rPr lang="ja-JP" altLang="en-US" dirty="0"/>
              <a:t>で</a:t>
            </a:r>
            <a:r>
              <a:rPr lang="ja-JP" altLang="ja-JP" dirty="0"/>
              <a:t>す。</a:t>
            </a:r>
            <a:endParaRPr lang="en-US" altLang="ja-JP" dirty="0"/>
          </a:p>
          <a:p>
            <a:r>
              <a:rPr lang="ja-JP" altLang="en-US" dirty="0"/>
              <a:t>〇　右上の緑の吹き出しにある黄色の文字の</a:t>
            </a:r>
            <a:r>
              <a:rPr lang="ja-JP" altLang="ja-JP" dirty="0"/>
              <a:t>部分</a:t>
            </a:r>
            <a:r>
              <a:rPr lang="ja-JP" altLang="en-US" dirty="0"/>
              <a:t>、「</a:t>
            </a:r>
            <a:r>
              <a:rPr lang="ja-JP" altLang="ja-JP" dirty="0"/>
              <a:t>図形の構成要素間の関係に着</a:t>
            </a:r>
            <a:endParaRPr lang="en-US" altLang="ja-JP" dirty="0"/>
          </a:p>
          <a:p>
            <a:r>
              <a:rPr lang="ja-JP" altLang="en-US" dirty="0"/>
              <a:t>　</a:t>
            </a:r>
            <a:r>
              <a:rPr lang="ja-JP" altLang="ja-JP" dirty="0"/>
              <a:t>目し、解決過程を振り返</a:t>
            </a:r>
            <a:r>
              <a:rPr lang="ja-JP" altLang="en-US" dirty="0"/>
              <a:t>る」際に、スライドの枠囲みのとおり、目標について、</a:t>
            </a:r>
            <a:endParaRPr lang="en-US" altLang="ja-JP" dirty="0"/>
          </a:p>
          <a:p>
            <a:r>
              <a:rPr lang="ja-JP" altLang="en-US" dirty="0"/>
              <a:t>　「</a:t>
            </a:r>
            <a:r>
              <a:rPr lang="ja-JP" altLang="ja-JP" dirty="0"/>
              <a:t>図を用いて調べたり、余弦定理と</a:t>
            </a:r>
            <a:r>
              <a:rPr lang="en-US" altLang="ja-JP" dirty="0"/>
              <a:t>2</a:t>
            </a:r>
            <a:r>
              <a:rPr lang="ja-JP" altLang="ja-JP" dirty="0"/>
              <a:t>次方程式を関連付けて考察したりする。</a:t>
            </a:r>
            <a:r>
              <a:rPr lang="ja-JP" altLang="en-US" dirty="0"/>
              <a:t>」</a:t>
            </a:r>
            <a:endParaRPr lang="en-US" altLang="ja-JP" dirty="0"/>
          </a:p>
          <a:p>
            <a:r>
              <a:rPr lang="en-US" altLang="ja-JP" dirty="0"/>
              <a:t>   </a:t>
            </a:r>
            <a:r>
              <a:rPr lang="ja-JP" altLang="en-US" dirty="0"/>
              <a:t>と設定しました。</a:t>
            </a:r>
            <a:endParaRPr lang="en-US" altLang="ja-JP" dirty="0"/>
          </a:p>
          <a:p>
            <a:r>
              <a:rPr lang="ja-JP" altLang="en-US" dirty="0"/>
              <a:t>　</a:t>
            </a:r>
            <a:endParaRPr lang="en-US" altLang="ja-JP" dirty="0"/>
          </a:p>
        </p:txBody>
      </p:sp>
      <p:sp>
        <p:nvSpPr>
          <p:cNvPr id="4" name="スライド番号プレースホルダー 3"/>
          <p:cNvSpPr>
            <a:spLocks noGrp="1"/>
          </p:cNvSpPr>
          <p:nvPr>
            <p:ph type="sldNum" sz="quarter" idx="10"/>
          </p:nvPr>
        </p:nvSpPr>
        <p:spPr/>
        <p:txBody>
          <a:bodyPr/>
          <a:lstStyle/>
          <a:p>
            <a:fld id="{37770ED2-C991-40FB-8F97-5EC781C2F2E0}" type="slidenum">
              <a:rPr kumimoji="1" lang="ja-JP" altLang="en-US" smtClean="0"/>
              <a:t>19</a:t>
            </a:fld>
            <a:endParaRPr kumimoji="1" lang="ja-JP" altLang="en-US"/>
          </a:p>
        </p:txBody>
      </p:sp>
    </p:spTree>
    <p:extLst>
      <p:ext uri="{BB962C8B-B14F-4D97-AF65-F5344CB8AC3E}">
        <p14:creationId xmlns:p14="http://schemas.microsoft.com/office/powerpoint/2010/main" val="36417958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417844" y="4748164"/>
            <a:ext cx="5900076" cy="3884860"/>
          </a:xfrm>
        </p:spPr>
        <p:txBody>
          <a:bodyPr/>
          <a:lstStyle/>
          <a:p>
            <a:r>
              <a:rPr lang="ja-JP" altLang="en-US" dirty="0"/>
              <a:t>○　本ワークショップをご覧になっている方は、「探究的な学習」を実現するため　</a:t>
            </a:r>
            <a:endParaRPr lang="en-US" altLang="ja-JP" dirty="0"/>
          </a:p>
          <a:p>
            <a:r>
              <a:rPr lang="ja-JP" altLang="en-US" dirty="0"/>
              <a:t>　の授業改善に向けて、日頃から試行錯誤を繰り返していると思います。</a:t>
            </a:r>
            <a:endParaRPr lang="en-US" altLang="ja-JP" dirty="0"/>
          </a:p>
          <a:p>
            <a:r>
              <a:rPr lang="ja-JP" altLang="en-US" dirty="0"/>
              <a:t>○　日々の試行錯誤があるからこそ、授業改善が実現するのだと思います</a:t>
            </a:r>
            <a:r>
              <a:rPr kumimoji="1" lang="ja-JP" altLang="en-US" u="none" dirty="0"/>
              <a:t>。</a:t>
            </a:r>
            <a:endParaRPr kumimoji="1" lang="en-US" altLang="ja-JP" u="none" dirty="0"/>
          </a:p>
          <a:p>
            <a:r>
              <a:rPr kumimoji="1" lang="ja-JP" altLang="en-US" u="none" dirty="0"/>
              <a:t>○　しかし、自分一人だけで授業を改善しようとすると、気付いていない点があっ</a:t>
            </a:r>
            <a:endParaRPr kumimoji="1" lang="en-US" altLang="ja-JP" u="none" dirty="0"/>
          </a:p>
          <a:p>
            <a:r>
              <a:rPr kumimoji="1" lang="ja-JP" altLang="en-US" u="none" dirty="0"/>
              <a:t>　たり、客観的に見ることができていない点があったりすると思います。</a:t>
            </a:r>
            <a:endParaRPr kumimoji="1" lang="en-US" altLang="ja-JP" u="none" dirty="0"/>
          </a:p>
          <a:p>
            <a:r>
              <a:rPr kumimoji="1" lang="ja-JP" altLang="en-US" u="none" dirty="0"/>
              <a:t>○　やはり、「授業改善は数学の教員皆で力を合わせてやりましょう。」という</a:t>
            </a:r>
            <a:r>
              <a:rPr kumimoji="1" lang="ja-JP" altLang="en-US" u="none" dirty="0" err="1"/>
              <a:t>こ</a:t>
            </a:r>
            <a:endParaRPr kumimoji="1" lang="en-US" altLang="ja-JP" u="none" dirty="0"/>
          </a:p>
          <a:p>
            <a:r>
              <a:rPr kumimoji="1" lang="ja-JP" altLang="en-US" u="none" dirty="0"/>
              <a:t>　とに尽きるのだと思います。</a:t>
            </a:r>
            <a:endParaRPr kumimoji="1" lang="en-US" altLang="ja-JP" u="none" dirty="0"/>
          </a:p>
          <a:p>
            <a:r>
              <a:rPr kumimoji="1" lang="ja-JP" altLang="en-US" u="none" dirty="0"/>
              <a:t>○　この後、お伝えする「探究的な学習」を実現するための授業づくりの方法に</a:t>
            </a:r>
            <a:r>
              <a:rPr kumimoji="1" lang="ja-JP" altLang="en-US" u="none" dirty="0" err="1"/>
              <a:t>つ</a:t>
            </a:r>
            <a:endParaRPr kumimoji="1" lang="en-US" altLang="ja-JP" u="none" dirty="0"/>
          </a:p>
          <a:p>
            <a:r>
              <a:rPr kumimoji="1" lang="ja-JP" altLang="en-US" u="none" dirty="0"/>
              <a:t>　いては、御覧いただいている方だけでなく、数学科全体で共有していただきたい</a:t>
            </a:r>
            <a:endParaRPr kumimoji="1" lang="en-US" altLang="ja-JP" u="none" dirty="0"/>
          </a:p>
          <a:p>
            <a:r>
              <a:rPr kumimoji="1" lang="ja-JP" altLang="en-US" u="none" dirty="0"/>
              <a:t>　と思います。</a:t>
            </a:r>
            <a:endParaRPr kumimoji="1" lang="en-US" altLang="ja-JP" u="none" dirty="0"/>
          </a:p>
          <a:p>
            <a:endParaRPr kumimoji="1" lang="en-US" altLang="ja-JP" u="none" dirty="0"/>
          </a:p>
          <a:p>
            <a:endParaRPr kumimoji="1" lang="ja-JP" altLang="en-US" u="none" dirty="0"/>
          </a:p>
        </p:txBody>
      </p:sp>
      <p:sp>
        <p:nvSpPr>
          <p:cNvPr id="4" name="スライド番号プレースホルダー 3"/>
          <p:cNvSpPr>
            <a:spLocks noGrp="1"/>
          </p:cNvSpPr>
          <p:nvPr>
            <p:ph type="sldNum" sz="quarter" idx="10"/>
          </p:nvPr>
        </p:nvSpPr>
        <p:spPr/>
        <p:txBody>
          <a:bodyPr/>
          <a:lstStyle/>
          <a:p>
            <a:fld id="{37770ED2-C991-40FB-8F97-5EC781C2F2E0}" type="slidenum">
              <a:rPr kumimoji="1" lang="ja-JP" altLang="en-US" smtClean="0"/>
              <a:t>2</a:t>
            </a:fld>
            <a:endParaRPr kumimoji="1" lang="ja-JP" altLang="en-US"/>
          </a:p>
        </p:txBody>
      </p:sp>
    </p:spTree>
    <p:extLst>
      <p:ext uri="{BB962C8B-B14F-4D97-AF65-F5344CB8AC3E}">
        <p14:creationId xmlns:p14="http://schemas.microsoft.com/office/powerpoint/2010/main" val="15997609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417844" y="4748164"/>
            <a:ext cx="5900076" cy="3884860"/>
          </a:xfrm>
        </p:spPr>
        <p:txBody>
          <a:bodyPr/>
          <a:lstStyle/>
          <a:p>
            <a:r>
              <a:rPr kumimoji="1" lang="ja-JP" altLang="en-US" dirty="0"/>
              <a:t>〇合計３回の指導案検討会を踏まえ、次の研究授業を行いました。</a:t>
            </a:r>
          </a:p>
          <a:p>
            <a:r>
              <a:rPr kumimoji="1" lang="ja-JP" altLang="en-US" dirty="0"/>
              <a:t>〇授業動画を御覧ください。</a:t>
            </a:r>
          </a:p>
          <a:p>
            <a:endParaRPr kumimoji="1" lang="ja-JP" altLang="en-US" dirty="0"/>
          </a:p>
          <a:p>
            <a:r>
              <a:rPr kumimoji="1" lang="en-US" altLang="ja-JP" dirty="0"/>
              <a:t>【</a:t>
            </a:r>
            <a:r>
              <a:rPr kumimoji="1" lang="ja-JP" altLang="en-US" dirty="0"/>
              <a:t>授業動画を挿入</a:t>
            </a:r>
            <a:r>
              <a:rPr kumimoji="1" lang="en-US" altLang="ja-JP" dirty="0"/>
              <a:t>】</a:t>
            </a:r>
          </a:p>
          <a:p>
            <a:endParaRPr kumimoji="1" lang="ja-JP" altLang="en-US" dirty="0"/>
          </a:p>
        </p:txBody>
      </p:sp>
      <p:sp>
        <p:nvSpPr>
          <p:cNvPr id="4" name="スライド番号プレースホルダー 3"/>
          <p:cNvSpPr>
            <a:spLocks noGrp="1"/>
          </p:cNvSpPr>
          <p:nvPr>
            <p:ph type="sldNum" sz="quarter" idx="10"/>
          </p:nvPr>
        </p:nvSpPr>
        <p:spPr/>
        <p:txBody>
          <a:bodyPr/>
          <a:lstStyle/>
          <a:p>
            <a:fld id="{37770ED2-C991-40FB-8F97-5EC781C2F2E0}" type="slidenum">
              <a:rPr kumimoji="1" lang="ja-JP" altLang="en-US" smtClean="0"/>
              <a:t>20</a:t>
            </a:fld>
            <a:endParaRPr kumimoji="1" lang="ja-JP" altLang="en-US"/>
          </a:p>
        </p:txBody>
      </p:sp>
    </p:spTree>
    <p:extLst>
      <p:ext uri="{BB962C8B-B14F-4D97-AF65-F5344CB8AC3E}">
        <p14:creationId xmlns:p14="http://schemas.microsoft.com/office/powerpoint/2010/main" val="11987041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417844" y="4748164"/>
            <a:ext cx="5900076" cy="3884860"/>
          </a:xfrm>
        </p:spPr>
        <p:txBody>
          <a:bodyPr/>
          <a:lstStyle/>
          <a:p>
            <a:r>
              <a:rPr kumimoji="1" lang="ja-JP" altLang="en-US" dirty="0"/>
              <a:t>○　まずは、本時の展開の鍵ともなる部分について、考えていきます。</a:t>
            </a:r>
            <a:endParaRPr kumimoji="1" lang="en-US" altLang="ja-JP" dirty="0"/>
          </a:p>
          <a:p>
            <a:r>
              <a:rPr kumimoji="1" lang="ja-JP" altLang="en-US" dirty="0"/>
              <a:t>○　吹き出しにもあるとおり、この操作はやるべきことだったでしょうか。</a:t>
            </a:r>
            <a:endParaRPr kumimoji="1" lang="en-US" altLang="ja-JP" dirty="0"/>
          </a:p>
          <a:p>
            <a:r>
              <a:rPr kumimoji="1" lang="ja-JP" altLang="en-US" dirty="0"/>
              <a:t> 　（少し時間を取る）</a:t>
            </a:r>
            <a:endParaRPr kumimoji="1" lang="en-US" altLang="ja-JP" dirty="0"/>
          </a:p>
          <a:p>
            <a:r>
              <a:rPr kumimoji="1" lang="ja-JP" altLang="en-US" dirty="0"/>
              <a:t>○　</a:t>
            </a:r>
            <a:r>
              <a:rPr lang="ja-JP" altLang="ja-JP" dirty="0"/>
              <a:t>余弦定理と２次方程式を関連付けて考察させることにつながるのか</a:t>
            </a:r>
            <a:r>
              <a:rPr lang="ja-JP" altLang="en-US" dirty="0"/>
              <a:t>というと、</a:t>
            </a:r>
            <a:endParaRPr lang="en-US" altLang="ja-JP" dirty="0"/>
          </a:p>
          <a:p>
            <a:r>
              <a:rPr kumimoji="1" lang="ja-JP" altLang="en-US" dirty="0"/>
              <a:t>　そうではなかったということが、生徒たちの様子からわかると思います。</a:t>
            </a:r>
            <a:endParaRPr kumimoji="1" lang="en-US" altLang="ja-JP" dirty="0"/>
          </a:p>
          <a:p>
            <a:r>
              <a:rPr kumimoji="1" lang="ja-JP" altLang="en-US" dirty="0"/>
              <a:t>○　それでは、どのように展開していくのがよかったのでしょうか。</a:t>
            </a:r>
          </a:p>
        </p:txBody>
      </p:sp>
      <p:sp>
        <p:nvSpPr>
          <p:cNvPr id="4" name="スライド番号プレースホルダー 3"/>
          <p:cNvSpPr>
            <a:spLocks noGrp="1"/>
          </p:cNvSpPr>
          <p:nvPr>
            <p:ph type="sldNum" sz="quarter" idx="10"/>
          </p:nvPr>
        </p:nvSpPr>
        <p:spPr/>
        <p:txBody>
          <a:bodyPr/>
          <a:lstStyle/>
          <a:p>
            <a:fld id="{37770ED2-C991-40FB-8F97-5EC781C2F2E0}" type="slidenum">
              <a:rPr kumimoji="1" lang="ja-JP" altLang="en-US" smtClean="0"/>
              <a:t>21</a:t>
            </a:fld>
            <a:endParaRPr kumimoji="1" lang="ja-JP" altLang="en-US"/>
          </a:p>
        </p:txBody>
      </p:sp>
    </p:spTree>
    <p:extLst>
      <p:ext uri="{BB962C8B-B14F-4D97-AF65-F5344CB8AC3E}">
        <p14:creationId xmlns:p14="http://schemas.microsoft.com/office/powerpoint/2010/main" val="294236334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417844" y="4748164"/>
            <a:ext cx="5900076" cy="3884860"/>
          </a:xfrm>
        </p:spPr>
        <p:txBody>
          <a:bodyPr/>
          <a:lstStyle/>
          <a:p>
            <a:r>
              <a:rPr kumimoji="1" lang="ja-JP" altLang="en-US" dirty="0"/>
              <a:t>○　改めて本時の目標をスライドに示しましたが、本時の目標に即して授業の展開</a:t>
            </a:r>
            <a:endParaRPr kumimoji="1" lang="en-US" altLang="ja-JP" dirty="0"/>
          </a:p>
          <a:p>
            <a:r>
              <a:rPr kumimoji="1" lang="ja-JP" altLang="en-US" dirty="0"/>
              <a:t>　を考えていく必要がありました。</a:t>
            </a:r>
            <a:endParaRPr kumimoji="1" lang="en-US" altLang="ja-JP" dirty="0"/>
          </a:p>
          <a:p>
            <a:r>
              <a:rPr kumimoji="1" lang="ja-JP" altLang="en-US" dirty="0"/>
              <a:t>○　特に、導入における、「問題」や「復習」の提示にはどのような工夫が考えら</a:t>
            </a:r>
            <a:endParaRPr kumimoji="1" lang="en-US" altLang="ja-JP" dirty="0"/>
          </a:p>
          <a:p>
            <a:r>
              <a:rPr kumimoji="1" lang="ja-JP" altLang="en-US" dirty="0"/>
              <a:t>　</a:t>
            </a:r>
            <a:r>
              <a:rPr kumimoji="1" lang="ja-JP" altLang="en-US" dirty="0" err="1"/>
              <a:t>れるで</a:t>
            </a:r>
            <a:r>
              <a:rPr kumimoji="1" lang="ja-JP" altLang="en-US" dirty="0"/>
              <a:t>しょうか。</a:t>
            </a:r>
            <a:endParaRPr kumimoji="1" lang="en-US" altLang="ja-JP" dirty="0"/>
          </a:p>
          <a:p>
            <a:r>
              <a:rPr kumimoji="1" lang="ja-JP" altLang="en-US" dirty="0"/>
              <a:t> （少し時間を取る）</a:t>
            </a:r>
            <a:endParaRPr kumimoji="1" lang="en-US" altLang="ja-JP" dirty="0"/>
          </a:p>
          <a:p>
            <a:r>
              <a:rPr kumimoji="1" lang="ja-JP" altLang="en-US" dirty="0"/>
              <a:t>　</a:t>
            </a:r>
          </a:p>
        </p:txBody>
      </p:sp>
      <p:sp>
        <p:nvSpPr>
          <p:cNvPr id="4" name="スライド番号プレースホルダー 3"/>
          <p:cNvSpPr>
            <a:spLocks noGrp="1"/>
          </p:cNvSpPr>
          <p:nvPr>
            <p:ph type="sldNum" sz="quarter" idx="10"/>
          </p:nvPr>
        </p:nvSpPr>
        <p:spPr/>
        <p:txBody>
          <a:bodyPr/>
          <a:lstStyle/>
          <a:p>
            <a:fld id="{37770ED2-C991-40FB-8F97-5EC781C2F2E0}" type="slidenum">
              <a:rPr kumimoji="1" lang="ja-JP" altLang="en-US" smtClean="0"/>
              <a:t>22</a:t>
            </a:fld>
            <a:endParaRPr kumimoji="1" lang="ja-JP" altLang="en-US"/>
          </a:p>
        </p:txBody>
      </p:sp>
    </p:spTree>
    <p:extLst>
      <p:ext uri="{BB962C8B-B14F-4D97-AF65-F5344CB8AC3E}">
        <p14:creationId xmlns:p14="http://schemas.microsoft.com/office/powerpoint/2010/main" val="17365251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417844" y="4748164"/>
            <a:ext cx="5900076" cy="3884860"/>
          </a:xfrm>
        </p:spPr>
        <p:txBody>
          <a:bodyPr/>
          <a:lstStyle/>
          <a:p>
            <a:r>
              <a:rPr lang="ja-JP" altLang="en-US" dirty="0"/>
              <a:t>○　３点考えられます。</a:t>
            </a:r>
            <a:endParaRPr lang="en-US" altLang="ja-JP" dirty="0"/>
          </a:p>
          <a:p>
            <a:r>
              <a:rPr lang="ja-JP" altLang="en-US" dirty="0"/>
              <a:t>○　１点目ですが、</a:t>
            </a:r>
            <a:r>
              <a:rPr lang="ja-JP" altLang="ja-JP" dirty="0"/>
              <a:t>もし</a:t>
            </a:r>
            <a:r>
              <a:rPr lang="ja-JP" altLang="en-US" dirty="0"/>
              <a:t>、スライドの赤字部分がない問題だったらどうでしょうか。</a:t>
            </a:r>
            <a:endParaRPr lang="en-US" altLang="ja-JP" dirty="0"/>
          </a:p>
          <a:p>
            <a:r>
              <a:rPr lang="ja-JP" altLang="en-US" dirty="0"/>
              <a:t>○　生徒は、「解が１個だ、解が２個だ」と発言をすると思いますが、授業者が</a:t>
            </a:r>
            <a:endParaRPr lang="en-US" altLang="ja-JP" dirty="0"/>
          </a:p>
          <a:p>
            <a:r>
              <a:rPr lang="ja-JP" altLang="en-US" dirty="0"/>
              <a:t>　「本当に２個あるのか」などと聞きながら時間を取ると、 生徒から「条件を満</a:t>
            </a:r>
            <a:r>
              <a:rPr lang="ja-JP" altLang="en-US" dirty="0" err="1"/>
              <a:t>た</a:t>
            </a:r>
            <a:endParaRPr lang="en-US" altLang="ja-JP" dirty="0"/>
          </a:p>
          <a:p>
            <a:r>
              <a:rPr lang="ja-JP" altLang="en-US" dirty="0"/>
              <a:t>　</a:t>
            </a:r>
            <a:r>
              <a:rPr lang="ja-JP" altLang="en-US" dirty="0" err="1"/>
              <a:t>す</a:t>
            </a:r>
            <a:r>
              <a:rPr lang="ja-JP" altLang="en-US" dirty="0"/>
              <a:t>三角形が２個あるということではないか」など出てくる可能性もあります。</a:t>
            </a:r>
            <a:endParaRPr lang="en-US" altLang="ja-JP" dirty="0"/>
          </a:p>
          <a:p>
            <a:r>
              <a:rPr lang="ja-JP" altLang="en-US" dirty="0"/>
              <a:t>○　このように、こちらですべて準備をせずに、生徒自身の中で問いがつながるよ</a:t>
            </a:r>
            <a:endParaRPr lang="en-US" altLang="ja-JP" dirty="0"/>
          </a:p>
          <a:p>
            <a:r>
              <a:rPr lang="ja-JP" altLang="en-US" dirty="0"/>
              <a:t>　</a:t>
            </a:r>
            <a:r>
              <a:rPr lang="ja-JP" altLang="en-US" dirty="0" err="1"/>
              <a:t>うに</a:t>
            </a:r>
            <a:r>
              <a:rPr lang="ja-JP" altLang="en-US" dirty="0"/>
              <a:t>していくことが大切です。</a:t>
            </a:r>
            <a:endParaRPr lang="en-US" altLang="ja-JP" dirty="0"/>
          </a:p>
          <a:p>
            <a:endParaRPr lang="en-US" altLang="ja-JP" dirty="0"/>
          </a:p>
          <a:p>
            <a:r>
              <a:rPr lang="ja-JP" altLang="en-US" dirty="0"/>
              <a:t>○　２点目は、提示の仕方です。</a:t>
            </a:r>
            <a:endParaRPr lang="en-US" altLang="ja-JP" dirty="0"/>
          </a:p>
          <a:p>
            <a:r>
              <a:rPr lang="ja-JP" altLang="en-US" dirty="0"/>
              <a:t>○　全員にこの２問を考えさせるのではなく、半分ずつにして考えさせる、そして、　</a:t>
            </a:r>
            <a:endParaRPr lang="en-US" altLang="ja-JP" dirty="0"/>
          </a:p>
          <a:p>
            <a:r>
              <a:rPr lang="ja-JP" altLang="en-US" dirty="0"/>
              <a:t>　先ほどの１点目のような議論させることも考えられます。</a:t>
            </a:r>
            <a:endParaRPr lang="en-US" altLang="ja-JP" dirty="0"/>
          </a:p>
          <a:p>
            <a:endParaRPr lang="en-US" altLang="ja-JP" dirty="0"/>
          </a:p>
          <a:p>
            <a:r>
              <a:rPr lang="ja-JP" altLang="en-US" dirty="0"/>
              <a:t>○３点目は、三角形の考察の仕方です。</a:t>
            </a:r>
            <a:endParaRPr lang="en-US" altLang="ja-JP" dirty="0"/>
          </a:p>
          <a:p>
            <a:r>
              <a:rPr lang="ja-JP" altLang="en-US" dirty="0"/>
              <a:t>○次のスライドを御覧ください。</a:t>
            </a:r>
            <a:endParaRPr lang="en-US" altLang="ja-JP" dirty="0"/>
          </a:p>
        </p:txBody>
      </p:sp>
      <p:sp>
        <p:nvSpPr>
          <p:cNvPr id="4" name="スライド番号プレースホルダー 3"/>
          <p:cNvSpPr>
            <a:spLocks noGrp="1"/>
          </p:cNvSpPr>
          <p:nvPr>
            <p:ph type="sldNum" sz="quarter" idx="10"/>
          </p:nvPr>
        </p:nvSpPr>
        <p:spPr/>
        <p:txBody>
          <a:bodyPr/>
          <a:lstStyle/>
          <a:p>
            <a:fld id="{37770ED2-C991-40FB-8F97-5EC781C2F2E0}" type="slidenum">
              <a:rPr kumimoji="1" lang="ja-JP" altLang="en-US" smtClean="0"/>
              <a:t>23</a:t>
            </a:fld>
            <a:endParaRPr kumimoji="1" lang="ja-JP" altLang="en-US"/>
          </a:p>
        </p:txBody>
      </p:sp>
    </p:spTree>
    <p:extLst>
      <p:ext uri="{BB962C8B-B14F-4D97-AF65-F5344CB8AC3E}">
        <p14:creationId xmlns:p14="http://schemas.microsoft.com/office/powerpoint/2010/main" val="399596067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417844" y="4748164"/>
            <a:ext cx="5900076" cy="3884860"/>
          </a:xfrm>
        </p:spPr>
        <p:txBody>
          <a:bodyPr/>
          <a:lstStyle/>
          <a:p>
            <a:r>
              <a:rPr kumimoji="1" lang="ja-JP" altLang="en-US" dirty="0"/>
              <a:t>○　こちらは生徒のノートの記述です。ここから気付いたことはありますか。</a:t>
            </a:r>
          </a:p>
          <a:p>
            <a:r>
              <a:rPr kumimoji="1" lang="ja-JP" altLang="en-US" dirty="0"/>
              <a:t>　（少し時間を取る）</a:t>
            </a:r>
            <a:endParaRPr kumimoji="1" lang="en-US" altLang="ja-JP" dirty="0"/>
          </a:p>
          <a:p>
            <a:r>
              <a:rPr kumimoji="1" lang="ja-JP" altLang="en-US" dirty="0"/>
              <a:t>○　この生徒は、授業者が意図したとおり、</a:t>
            </a:r>
            <a:r>
              <a:rPr lang="ja-JP" altLang="en-US" dirty="0"/>
              <a:t>「</a:t>
            </a:r>
            <a:r>
              <a:rPr lang="ja-JP" altLang="ja-JP" dirty="0"/>
              <a:t>図を用いて調べたり、余弦定理と</a:t>
            </a:r>
            <a:r>
              <a:rPr lang="en-US" altLang="ja-JP" dirty="0"/>
              <a:t>2</a:t>
            </a:r>
          </a:p>
          <a:p>
            <a:r>
              <a:rPr lang="en-US" altLang="ja-JP" dirty="0"/>
              <a:t>     </a:t>
            </a:r>
            <a:r>
              <a:rPr lang="ja-JP" altLang="ja-JP" dirty="0"/>
              <a:t>次方程式を関連付けて考察したり</a:t>
            </a:r>
            <a:r>
              <a:rPr lang="ja-JP" altLang="en-US" dirty="0"/>
              <a:t>」しようとしていました。</a:t>
            </a:r>
            <a:endParaRPr lang="en-US" altLang="ja-JP" dirty="0"/>
          </a:p>
          <a:p>
            <a:r>
              <a:rPr lang="ja-JP" altLang="en-US" dirty="0"/>
              <a:t>○　このような生徒の思考が、本時の課題として示した「Ａさんの思考」になるの　</a:t>
            </a:r>
            <a:endParaRPr lang="en-US" altLang="ja-JP" dirty="0"/>
          </a:p>
          <a:p>
            <a:r>
              <a:rPr lang="ja-JP" altLang="en-US" dirty="0"/>
              <a:t>　で、授業者は、このような考え方を、この時点で全体に共有しておく必要があり　</a:t>
            </a:r>
            <a:endParaRPr lang="en-US" altLang="ja-JP" dirty="0"/>
          </a:p>
          <a:p>
            <a:r>
              <a:rPr lang="ja-JP" altLang="en-US" dirty="0"/>
              <a:t>　ました。</a:t>
            </a:r>
            <a:endParaRPr lang="en-US" altLang="ja-JP" dirty="0"/>
          </a:p>
          <a:p>
            <a:r>
              <a:rPr lang="ja-JP" altLang="en-US" dirty="0"/>
              <a:t>○　そうすることで、多くの生徒が「図を用いて調べたり」する「Ａさんの思考」</a:t>
            </a:r>
            <a:endParaRPr lang="en-US" altLang="ja-JP" dirty="0"/>
          </a:p>
          <a:p>
            <a:r>
              <a:rPr lang="ja-JP" altLang="en-US" dirty="0"/>
              <a:t>　はすでに理解した状態で課題に向き合うことができ、次の「余弦定理と２次方程　</a:t>
            </a:r>
            <a:endParaRPr lang="en-US" altLang="ja-JP" dirty="0"/>
          </a:p>
          <a:p>
            <a:r>
              <a:rPr lang="ja-JP" altLang="en-US" dirty="0"/>
              <a:t>　式を関連付けて考察する」という「Ｂさんの思考」について、考えることができ</a:t>
            </a:r>
            <a:endParaRPr lang="en-US" altLang="ja-JP" dirty="0"/>
          </a:p>
          <a:p>
            <a:r>
              <a:rPr lang="ja-JP" altLang="en-US" dirty="0"/>
              <a:t>　</a:t>
            </a:r>
            <a:r>
              <a:rPr lang="ja-JP" altLang="en-US" dirty="0" err="1"/>
              <a:t>るように</a:t>
            </a:r>
            <a:r>
              <a:rPr lang="ja-JP" altLang="en-US" dirty="0"/>
              <a:t>なります。</a:t>
            </a:r>
            <a:endParaRPr lang="en-US" altLang="ja-JP" dirty="0"/>
          </a:p>
        </p:txBody>
      </p:sp>
      <p:sp>
        <p:nvSpPr>
          <p:cNvPr id="4" name="スライド番号プレースホルダー 3"/>
          <p:cNvSpPr>
            <a:spLocks noGrp="1"/>
          </p:cNvSpPr>
          <p:nvPr>
            <p:ph type="sldNum" sz="quarter" idx="10"/>
          </p:nvPr>
        </p:nvSpPr>
        <p:spPr/>
        <p:txBody>
          <a:bodyPr/>
          <a:lstStyle/>
          <a:p>
            <a:fld id="{37770ED2-C991-40FB-8F97-5EC781C2F2E0}" type="slidenum">
              <a:rPr kumimoji="1" lang="ja-JP" altLang="en-US" smtClean="0"/>
              <a:t>24</a:t>
            </a:fld>
            <a:endParaRPr kumimoji="1" lang="ja-JP" altLang="en-US"/>
          </a:p>
        </p:txBody>
      </p:sp>
    </p:spTree>
    <p:extLst>
      <p:ext uri="{BB962C8B-B14F-4D97-AF65-F5344CB8AC3E}">
        <p14:creationId xmlns:p14="http://schemas.microsoft.com/office/powerpoint/2010/main" val="306415606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417844" y="4748164"/>
            <a:ext cx="5900076" cy="3884860"/>
          </a:xfrm>
        </p:spPr>
        <p:txBody>
          <a:bodyPr/>
          <a:lstStyle/>
          <a:p>
            <a:r>
              <a:rPr kumimoji="1" lang="ja-JP" altLang="en-US" dirty="0"/>
              <a:t>○　導入段階の問題や復習において、スライドのような図形のイメージを共有して</a:t>
            </a:r>
            <a:endParaRPr kumimoji="1" lang="en-US" altLang="ja-JP" dirty="0"/>
          </a:p>
          <a:p>
            <a:r>
              <a:rPr kumimoji="1" lang="ja-JP" altLang="en-US" dirty="0"/>
              <a:t>　おくことができれば、本時の課題で目標を達成することが容易になったかもしれ　</a:t>
            </a:r>
            <a:endParaRPr kumimoji="1" lang="en-US" altLang="ja-JP" dirty="0"/>
          </a:p>
          <a:p>
            <a:r>
              <a:rPr kumimoji="1" lang="ja-JP" altLang="en-US" dirty="0"/>
              <a:t>　ません。</a:t>
            </a:r>
            <a:endParaRPr kumimoji="1" lang="en-US" altLang="ja-JP" dirty="0"/>
          </a:p>
          <a:p>
            <a:r>
              <a:rPr kumimoji="1" lang="ja-JP" altLang="en-US" dirty="0"/>
              <a:t>○　例えば、左の問題では、生徒から</a:t>
            </a:r>
            <a:r>
              <a:rPr lang="ja-JP" altLang="en-US" dirty="0"/>
              <a:t>　「</a:t>
            </a:r>
            <a:r>
              <a:rPr lang="ja-JP" altLang="ja-JP" dirty="0"/>
              <a:t>解で</a:t>
            </a:r>
            <a:r>
              <a:rPr lang="ja-JP" altLang="en-US" dirty="0"/>
              <a:t>－</a:t>
            </a:r>
            <a:r>
              <a:rPr lang="en-US" altLang="ja-JP" dirty="0"/>
              <a:t>1</a:t>
            </a:r>
            <a:r>
              <a:rPr lang="ja-JP" altLang="en-US" dirty="0"/>
              <a:t>と</a:t>
            </a:r>
            <a:r>
              <a:rPr lang="ja-JP" altLang="ja-JP" dirty="0"/>
              <a:t>出てきた</a:t>
            </a:r>
            <a:r>
              <a:rPr lang="ja-JP" altLang="en-US" dirty="0"/>
              <a:t>けれど</a:t>
            </a:r>
            <a:r>
              <a:rPr lang="ja-JP" altLang="ja-JP" dirty="0"/>
              <a:t>、この</a:t>
            </a:r>
            <a:r>
              <a:rPr lang="ja-JP" altLang="en-US" dirty="0"/>
              <a:t>－</a:t>
            </a:r>
            <a:r>
              <a:rPr lang="en-US" altLang="ja-JP" dirty="0"/>
              <a:t>1</a:t>
            </a:r>
            <a:r>
              <a:rPr lang="ja-JP" altLang="en-US" dirty="0"/>
              <a:t>は</a:t>
            </a:r>
            <a:r>
              <a:rPr lang="ja-JP" altLang="ja-JP" dirty="0"/>
              <a:t>一</a:t>
            </a:r>
            <a:endParaRPr lang="en-US" altLang="ja-JP" dirty="0"/>
          </a:p>
          <a:p>
            <a:r>
              <a:rPr lang="ja-JP" altLang="en-US" dirty="0"/>
              <a:t>　</a:t>
            </a:r>
            <a:r>
              <a:rPr lang="ja-JP" altLang="ja-JP" dirty="0"/>
              <a:t>体なんな</a:t>
            </a:r>
            <a:r>
              <a:rPr lang="ja-JP" altLang="en-US" dirty="0"/>
              <a:t>の</a:t>
            </a:r>
            <a:r>
              <a:rPr lang="ja-JP" altLang="ja-JP" dirty="0"/>
              <a:t>だろう</a:t>
            </a:r>
            <a:r>
              <a:rPr lang="ja-JP" altLang="en-US" dirty="0"/>
              <a:t>？</a:t>
            </a:r>
            <a:r>
              <a:rPr lang="ja-JP" altLang="ja-JP" dirty="0"/>
              <a:t>どこに現れる</a:t>
            </a:r>
            <a:r>
              <a:rPr lang="ja-JP" altLang="en-US" dirty="0"/>
              <a:t>の</a:t>
            </a:r>
            <a:r>
              <a:rPr lang="ja-JP" altLang="ja-JP" dirty="0"/>
              <a:t>だろう</a:t>
            </a:r>
            <a:r>
              <a:rPr lang="ja-JP" altLang="en-US" dirty="0"/>
              <a:t>？</a:t>
            </a:r>
            <a:r>
              <a:rPr lang="ja-JP" altLang="ja-JP" dirty="0"/>
              <a:t>本当に無関係なのかな</a:t>
            </a:r>
            <a:r>
              <a:rPr lang="ja-JP" altLang="en-US" dirty="0"/>
              <a:t>？</a:t>
            </a:r>
            <a:r>
              <a:rPr lang="ja-JP" altLang="ja-JP" dirty="0"/>
              <a:t>」</a:t>
            </a:r>
            <a:r>
              <a:rPr lang="ja-JP" altLang="en-US" dirty="0"/>
              <a:t>という発</a:t>
            </a:r>
            <a:endParaRPr lang="en-US" altLang="ja-JP" dirty="0"/>
          </a:p>
          <a:p>
            <a:r>
              <a:rPr lang="ja-JP" altLang="en-US" dirty="0"/>
              <a:t>　言が出たり、</a:t>
            </a:r>
            <a:r>
              <a:rPr kumimoji="1" lang="ja-JP" altLang="en-US" dirty="0"/>
              <a:t>図で言う、点Ｂの左側に飛び出した破線の三角形を求めていること　</a:t>
            </a:r>
            <a:endParaRPr kumimoji="1" lang="en-US" altLang="ja-JP" dirty="0"/>
          </a:p>
          <a:p>
            <a:r>
              <a:rPr kumimoji="1" lang="ja-JP" altLang="en-US" dirty="0"/>
              <a:t>　に気付いたりすることが大切です。</a:t>
            </a:r>
            <a:endParaRPr kumimoji="1" lang="en-US" altLang="ja-JP" dirty="0"/>
          </a:p>
          <a:p>
            <a:r>
              <a:rPr kumimoji="1" lang="ja-JP" altLang="en-US" dirty="0"/>
              <a:t>○　このような思考をしておくと、</a:t>
            </a:r>
            <a:endParaRPr kumimoji="1" lang="en-US" altLang="ja-JP" dirty="0"/>
          </a:p>
          <a:p>
            <a:r>
              <a:rPr kumimoji="1" lang="ja-JP" altLang="en-US" dirty="0"/>
              <a:t>　（次のスライドへ）</a:t>
            </a:r>
            <a:endParaRPr kumimoji="1" lang="en-US" altLang="ja-JP" dirty="0"/>
          </a:p>
          <a:p>
            <a:r>
              <a:rPr kumimoji="1" lang="ja-JP" altLang="en-US" dirty="0"/>
              <a:t>　　</a:t>
            </a:r>
            <a:endParaRPr kumimoji="1" lang="en-US" altLang="ja-JP" dirty="0"/>
          </a:p>
        </p:txBody>
      </p:sp>
      <p:sp>
        <p:nvSpPr>
          <p:cNvPr id="4" name="スライド番号プレースホルダー 3"/>
          <p:cNvSpPr>
            <a:spLocks noGrp="1"/>
          </p:cNvSpPr>
          <p:nvPr>
            <p:ph type="sldNum" sz="quarter" idx="10"/>
          </p:nvPr>
        </p:nvSpPr>
        <p:spPr/>
        <p:txBody>
          <a:bodyPr/>
          <a:lstStyle/>
          <a:p>
            <a:fld id="{37770ED2-C991-40FB-8F97-5EC781C2F2E0}" type="slidenum">
              <a:rPr kumimoji="1" lang="ja-JP" altLang="en-US" smtClean="0"/>
              <a:t>25</a:t>
            </a:fld>
            <a:endParaRPr kumimoji="1" lang="ja-JP" altLang="en-US"/>
          </a:p>
        </p:txBody>
      </p:sp>
    </p:spTree>
    <p:extLst>
      <p:ext uri="{BB962C8B-B14F-4D97-AF65-F5344CB8AC3E}">
        <p14:creationId xmlns:p14="http://schemas.microsoft.com/office/powerpoint/2010/main" val="230163847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417844" y="4748164"/>
            <a:ext cx="5900076" cy="3884860"/>
          </a:xfrm>
        </p:spPr>
        <p:txBody>
          <a:bodyPr/>
          <a:lstStyle/>
          <a:p>
            <a:r>
              <a:rPr kumimoji="1" lang="ja-JP" altLang="en-US" dirty="0"/>
              <a:t>○　例えば、問題に記載のあるＡさんの思考については、スライドの下にある図の</a:t>
            </a:r>
            <a:endParaRPr kumimoji="1" lang="en-US" altLang="ja-JP" dirty="0"/>
          </a:p>
          <a:p>
            <a:r>
              <a:rPr kumimoji="1" lang="ja-JP" altLang="en-US" dirty="0"/>
              <a:t>　ように、すでに自分たちでこれまで扱ってきた思考を用いて考えることができる</a:t>
            </a:r>
            <a:endParaRPr kumimoji="1" lang="en-US" altLang="ja-JP" dirty="0"/>
          </a:p>
          <a:p>
            <a:r>
              <a:rPr kumimoji="1" lang="ja-JP" altLang="en-US" dirty="0"/>
              <a:t>　ようになります。</a:t>
            </a:r>
            <a:endParaRPr kumimoji="1" lang="en-US" altLang="ja-JP" dirty="0"/>
          </a:p>
          <a:p>
            <a:pPr defTabSz="906445">
              <a:defRPr/>
            </a:pPr>
            <a:r>
              <a:rPr kumimoji="1" lang="ja-JP" altLang="en-US" dirty="0"/>
              <a:t>○　また、本時では、生徒はスライドのような図を用いて思考することができた生</a:t>
            </a:r>
            <a:endParaRPr kumimoji="1" lang="en-US" altLang="ja-JP" dirty="0"/>
          </a:p>
          <a:p>
            <a:pPr defTabSz="906445">
              <a:defRPr/>
            </a:pPr>
            <a:r>
              <a:rPr kumimoji="1" lang="ja-JP" altLang="en-US" dirty="0"/>
              <a:t>　徒は少なかったのですが、 本時の中で、</a:t>
            </a:r>
            <a:r>
              <a:rPr kumimoji="1" lang="ja-JP" altLang="en-US" dirty="0" err="1"/>
              <a:t>ｂ</a:t>
            </a:r>
            <a:r>
              <a:rPr kumimoji="1" lang="ja-JP" altLang="en-US" dirty="0"/>
              <a:t>の値が変化すると、</a:t>
            </a:r>
            <a:r>
              <a:rPr kumimoji="1" lang="en-US" altLang="ja-JP" dirty="0"/>
              <a:t>a</a:t>
            </a:r>
            <a:r>
              <a:rPr kumimoji="1" lang="ja-JP" altLang="en-US" dirty="0"/>
              <a:t>の値も変化する</a:t>
            </a:r>
            <a:endParaRPr kumimoji="1" lang="en-US" altLang="ja-JP" dirty="0"/>
          </a:p>
          <a:p>
            <a:pPr defTabSz="906445">
              <a:defRPr/>
            </a:pPr>
            <a:r>
              <a:rPr kumimoji="1" lang="ja-JP" altLang="en-US" dirty="0"/>
              <a:t>　という関係については、理解している生徒が多くいたようです。</a:t>
            </a:r>
            <a:endParaRPr kumimoji="1" lang="en-US" altLang="ja-JP" dirty="0"/>
          </a:p>
          <a:p>
            <a:pPr defTabSz="906445">
              <a:defRPr/>
            </a:pPr>
            <a:r>
              <a:rPr kumimoji="1" lang="ja-JP" altLang="en-US" dirty="0"/>
              <a:t>○　それでは、本時のまとめとして、振り返りではどのようなことを振り返らせる</a:t>
            </a:r>
            <a:endParaRPr kumimoji="1" lang="en-US" altLang="ja-JP" dirty="0"/>
          </a:p>
          <a:p>
            <a:pPr defTabSz="906445">
              <a:defRPr/>
            </a:pPr>
            <a:r>
              <a:rPr kumimoji="1" lang="ja-JP" altLang="en-US" dirty="0"/>
              <a:t>　必要があるのでしょうか。</a:t>
            </a:r>
          </a:p>
          <a:p>
            <a:endParaRPr kumimoji="1" lang="ja-JP" altLang="en-US" dirty="0"/>
          </a:p>
        </p:txBody>
      </p:sp>
      <p:sp>
        <p:nvSpPr>
          <p:cNvPr id="4" name="スライド番号プレースホルダー 3"/>
          <p:cNvSpPr>
            <a:spLocks noGrp="1"/>
          </p:cNvSpPr>
          <p:nvPr>
            <p:ph type="sldNum" sz="quarter" idx="10"/>
          </p:nvPr>
        </p:nvSpPr>
        <p:spPr/>
        <p:txBody>
          <a:bodyPr/>
          <a:lstStyle/>
          <a:p>
            <a:fld id="{37770ED2-C991-40FB-8F97-5EC781C2F2E0}" type="slidenum">
              <a:rPr kumimoji="1" lang="ja-JP" altLang="en-US" smtClean="0"/>
              <a:t>26</a:t>
            </a:fld>
            <a:endParaRPr kumimoji="1" lang="ja-JP" altLang="en-US"/>
          </a:p>
        </p:txBody>
      </p:sp>
    </p:spTree>
    <p:extLst>
      <p:ext uri="{BB962C8B-B14F-4D97-AF65-F5344CB8AC3E}">
        <p14:creationId xmlns:p14="http://schemas.microsoft.com/office/powerpoint/2010/main" val="204099471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417844" y="4748164"/>
            <a:ext cx="5900076" cy="3884860"/>
          </a:xfrm>
        </p:spPr>
        <p:txBody>
          <a:bodyPr/>
          <a:lstStyle/>
          <a:p>
            <a:r>
              <a:rPr kumimoji="1" lang="ja-JP" altLang="en-US" dirty="0"/>
              <a:t>○　例えば、スライドのように</a:t>
            </a:r>
            <a:r>
              <a:rPr lang="ja-JP" altLang="ja-JP" dirty="0"/>
              <a:t>座標に置</a:t>
            </a:r>
            <a:r>
              <a:rPr lang="ja-JP" altLang="en-US" dirty="0"/>
              <a:t>いてしまうと、数学</a:t>
            </a:r>
            <a:r>
              <a:rPr lang="ja-JP" altLang="ja-JP" dirty="0"/>
              <a:t>Ⅱ</a:t>
            </a:r>
            <a:r>
              <a:rPr lang="ja-JP" altLang="en-US" dirty="0"/>
              <a:t>の内容</a:t>
            </a:r>
            <a:r>
              <a:rPr lang="ja-JP" altLang="ja-JP" dirty="0"/>
              <a:t>になってしま</a:t>
            </a:r>
            <a:endParaRPr lang="en-US" altLang="ja-JP" dirty="0"/>
          </a:p>
          <a:p>
            <a:r>
              <a:rPr lang="ja-JP" altLang="en-US" dirty="0"/>
              <a:t>　いますが</a:t>
            </a:r>
            <a:r>
              <a:rPr lang="ja-JP" altLang="ja-JP" dirty="0"/>
              <a:t>、</a:t>
            </a:r>
            <a:r>
              <a:rPr lang="ja-JP" altLang="en-US" dirty="0"/>
              <a:t>授業者が</a:t>
            </a:r>
            <a:r>
              <a:rPr lang="en-US" altLang="ja-JP" dirty="0" err="1"/>
              <a:t>GeoGebra</a:t>
            </a:r>
            <a:r>
              <a:rPr lang="ja-JP" altLang="en-US" dirty="0"/>
              <a:t>等でこのように、図を動かしながら</a:t>
            </a:r>
            <a:r>
              <a:rPr lang="ja-JP" altLang="ja-JP" dirty="0"/>
              <a:t>見せる</a:t>
            </a:r>
            <a:r>
              <a:rPr lang="ja-JP" altLang="en-US" dirty="0"/>
              <a:t>ことで</a:t>
            </a:r>
            <a:endParaRPr lang="en-US" altLang="ja-JP" dirty="0"/>
          </a:p>
          <a:p>
            <a:r>
              <a:rPr lang="ja-JP" altLang="en-US" dirty="0"/>
              <a:t>　図形とグラフの関係の理解も深まるのではないでしょうか。</a:t>
            </a:r>
            <a:endParaRPr lang="ja-JP" altLang="ja-JP" dirty="0"/>
          </a:p>
          <a:p>
            <a:r>
              <a:rPr lang="ja-JP" altLang="en-US" dirty="0"/>
              <a:t>○　グラフ</a:t>
            </a:r>
            <a:r>
              <a:rPr lang="ja-JP" altLang="ja-JP" dirty="0"/>
              <a:t>は</a:t>
            </a:r>
            <a:r>
              <a:rPr lang="ja-JP" altLang="en-US" dirty="0"/>
              <a:t>グラフ</a:t>
            </a:r>
            <a:r>
              <a:rPr lang="ja-JP" altLang="ja-JP" dirty="0"/>
              <a:t>、図形は図形と</a:t>
            </a:r>
            <a:r>
              <a:rPr lang="ja-JP" altLang="en-US" dirty="0"/>
              <a:t>分けて考えさせるのではなく、 </a:t>
            </a:r>
            <a:r>
              <a:rPr lang="ja-JP" altLang="ja-JP" dirty="0"/>
              <a:t>一緒に考え</a:t>
            </a:r>
            <a:r>
              <a:rPr lang="ja-JP" altLang="en-US" dirty="0"/>
              <a:t>て</a:t>
            </a:r>
            <a:r>
              <a:rPr lang="ja-JP" altLang="en-US" dirty="0" err="1"/>
              <a:t>い</a:t>
            </a:r>
            <a:endParaRPr lang="en-US" altLang="ja-JP" dirty="0"/>
          </a:p>
          <a:p>
            <a:r>
              <a:rPr lang="ja-JP" altLang="en-US" dirty="0"/>
              <a:t>　</a:t>
            </a:r>
            <a:r>
              <a:rPr lang="ja-JP" altLang="en-US" dirty="0" err="1"/>
              <a:t>く</a:t>
            </a:r>
            <a:r>
              <a:rPr lang="ja-JP" altLang="en-US" dirty="0"/>
              <a:t>このような</a:t>
            </a:r>
            <a:r>
              <a:rPr lang="ja-JP" altLang="ja-JP" dirty="0"/>
              <a:t>経験</a:t>
            </a:r>
            <a:r>
              <a:rPr lang="ja-JP" altLang="en-US" dirty="0"/>
              <a:t>を重ねていくことが、ここでの数学的な見方・考え方を他の場</a:t>
            </a:r>
            <a:endParaRPr lang="en-US" altLang="ja-JP" dirty="0"/>
          </a:p>
          <a:p>
            <a:r>
              <a:rPr lang="ja-JP" altLang="en-US" dirty="0"/>
              <a:t>　面でも活用できるようにつながるきっかけになるのだと思います。</a:t>
            </a:r>
            <a:endParaRPr lang="en-US" altLang="ja-JP" dirty="0"/>
          </a:p>
          <a:p>
            <a:r>
              <a:rPr lang="ja-JP" altLang="en-US" dirty="0"/>
              <a:t>○　実際、生徒の振り返りの記述で、「</a:t>
            </a:r>
            <a:r>
              <a:rPr lang="ja-JP" altLang="ja-JP" dirty="0"/>
              <a:t>三角比の問題でもグラフや式で形を</a:t>
            </a:r>
            <a:r>
              <a:rPr lang="ja-JP" altLang="ja-JP" dirty="0" err="1"/>
              <a:t>示せそ</a:t>
            </a:r>
            <a:br>
              <a:rPr lang="en-US" altLang="ja-JP" dirty="0"/>
            </a:br>
            <a:r>
              <a:rPr lang="ja-JP" altLang="en-US" dirty="0"/>
              <a:t>　</a:t>
            </a:r>
            <a:r>
              <a:rPr lang="ja-JP" altLang="ja-JP" dirty="0"/>
              <a:t>う</a:t>
            </a:r>
            <a:r>
              <a:rPr lang="ja-JP" altLang="en-US" dirty="0"/>
              <a:t>だ</a:t>
            </a:r>
            <a:r>
              <a:rPr lang="ja-JP" altLang="ja-JP" dirty="0"/>
              <a:t>と思った」</a:t>
            </a:r>
            <a:r>
              <a:rPr lang="ja-JP" altLang="en-US" dirty="0"/>
              <a:t>と書いている生徒がいました。</a:t>
            </a:r>
            <a:endParaRPr lang="ja-JP"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fld id="{37770ED2-C991-40FB-8F97-5EC781C2F2E0}" type="slidenum">
              <a:rPr kumimoji="1" lang="ja-JP" altLang="en-US" smtClean="0"/>
              <a:t>27</a:t>
            </a:fld>
            <a:endParaRPr kumimoji="1" lang="ja-JP" altLang="en-US"/>
          </a:p>
        </p:txBody>
      </p:sp>
    </p:spTree>
    <p:extLst>
      <p:ext uri="{BB962C8B-B14F-4D97-AF65-F5344CB8AC3E}">
        <p14:creationId xmlns:p14="http://schemas.microsoft.com/office/powerpoint/2010/main" val="238204812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417844" y="4748164"/>
            <a:ext cx="5900076" cy="3884860"/>
          </a:xfrm>
        </p:spPr>
        <p:txBody>
          <a:bodyPr/>
          <a:lstStyle/>
          <a:p>
            <a:r>
              <a:rPr kumimoji="1" lang="ja-JP" altLang="en-US" dirty="0"/>
              <a:t>○　一方、十分に振り返りができていない生徒もいましたが、その原因はどのよう　</a:t>
            </a:r>
            <a:endParaRPr kumimoji="1" lang="en-US" altLang="ja-JP" dirty="0"/>
          </a:p>
          <a:p>
            <a:r>
              <a:rPr kumimoji="1" lang="ja-JP" altLang="en-US" dirty="0"/>
              <a:t>　に考えますか？</a:t>
            </a:r>
            <a:endParaRPr kumimoji="1" lang="en-US" altLang="ja-JP" dirty="0"/>
          </a:p>
          <a:p>
            <a:r>
              <a:rPr kumimoji="1" lang="ja-JP" altLang="en-US" dirty="0"/>
              <a:t>  （少し時間を取る）</a:t>
            </a:r>
            <a:endParaRPr kumimoji="1" lang="en-US" altLang="ja-JP" dirty="0"/>
          </a:p>
          <a:p>
            <a:r>
              <a:rPr kumimoji="1" lang="ja-JP" altLang="en-US" dirty="0"/>
              <a:t>○　大きく２つあると思います。</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　１つ目は、ポイントとなる考え方を扱った</a:t>
            </a:r>
            <a:r>
              <a:rPr kumimoji="1" lang="ja-JP" altLang="en-US" sz="1200" dirty="0"/>
              <a:t>導入で扱った問題（前回）と復習</a:t>
            </a:r>
            <a:endParaRPr kumimoji="1" lang="en-US" altLang="ja-JP" sz="1200"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t>　について、違いを比較できるように、黒板に残したり、タブレットで共有したりできて</a:t>
            </a:r>
            <a:endParaRPr kumimoji="1" lang="en-US" altLang="ja-JP" sz="1200"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t>　いなかったことです。</a:t>
            </a:r>
            <a:endParaRPr kumimoji="1" lang="en-US" altLang="ja-JP" sz="1200" dirty="0"/>
          </a:p>
          <a:p>
            <a:r>
              <a:rPr kumimoji="1" lang="ja-JP" altLang="en-US" dirty="0"/>
              <a:t>○　２つ目については、</a:t>
            </a:r>
            <a:r>
              <a:rPr kumimoji="1" lang="ja-JP" altLang="en-US" sz="1200" dirty="0"/>
              <a:t>振り返りそのものが目的となってしまっていたことです。</a:t>
            </a:r>
            <a:endParaRPr kumimoji="1" lang="en-US" altLang="ja-JP" sz="1200" dirty="0"/>
          </a:p>
          <a:p>
            <a:r>
              <a:rPr kumimoji="1" lang="ja-JP" altLang="en-US" dirty="0"/>
              <a:t>　振り返り自身が目的とならないように、本時の目標に照らして考えると、どのように</a:t>
            </a:r>
            <a:endParaRPr kumimoji="1" lang="en-US" altLang="ja-JP" dirty="0"/>
          </a:p>
          <a:p>
            <a:r>
              <a:rPr kumimoji="1" lang="ja-JP" altLang="en-US" dirty="0"/>
              <a:t>　振り返らせるかという視点で考えることも重要です。</a:t>
            </a:r>
            <a:endParaRPr kumimoji="1" lang="en-US" altLang="ja-JP" dirty="0"/>
          </a:p>
          <a:p>
            <a:r>
              <a:rPr kumimoji="1" lang="ja-JP" altLang="en-US" dirty="0"/>
              <a:t>○　本時については、授業者がまとめとして、「</a:t>
            </a:r>
            <a:r>
              <a:rPr lang="ja-JP" altLang="ja-JP" dirty="0"/>
              <a:t>得られた方程式の解の意味を解決</a:t>
            </a:r>
            <a:br>
              <a:rPr lang="en-US" altLang="ja-JP" dirty="0"/>
            </a:br>
            <a:r>
              <a:rPr lang="ja-JP" altLang="en-US" dirty="0"/>
              <a:t>　</a:t>
            </a:r>
            <a:r>
              <a:rPr lang="ja-JP" altLang="ja-JP" dirty="0"/>
              <a:t>の過程を振り返って考察すると、異なる考え方</a:t>
            </a:r>
            <a:r>
              <a:rPr lang="ja-JP" altLang="en-US" dirty="0"/>
              <a:t>の</a:t>
            </a:r>
            <a:r>
              <a:rPr lang="ja-JP" altLang="ja-JP" dirty="0"/>
              <a:t>相互の関連性が見えてくる</a:t>
            </a:r>
            <a:r>
              <a:rPr lang="ja-JP" altLang="en-US" dirty="0"/>
              <a:t>」な　</a:t>
            </a:r>
            <a:endParaRPr lang="en-US" altLang="ja-JP" dirty="0"/>
          </a:p>
          <a:p>
            <a:r>
              <a:rPr lang="ja-JP" altLang="en-US" dirty="0"/>
              <a:t>　</a:t>
            </a:r>
            <a:r>
              <a:rPr lang="ja-JP" altLang="en-US" dirty="0" err="1"/>
              <a:t>どと</a:t>
            </a:r>
            <a:r>
              <a:rPr lang="ja-JP" altLang="en-US" dirty="0"/>
              <a:t>伝えるとともに、</a:t>
            </a:r>
            <a:r>
              <a:rPr kumimoji="1" lang="ja-JP" altLang="en-US" dirty="0"/>
              <a:t>本時の</a:t>
            </a:r>
            <a:r>
              <a:rPr lang="ja-JP" altLang="ja-JP" dirty="0"/>
              <a:t>考え方が</a:t>
            </a:r>
            <a:r>
              <a:rPr lang="ja-JP" altLang="en-US" dirty="0"/>
              <a:t>生かせる</a:t>
            </a:r>
            <a:r>
              <a:rPr lang="ja-JP" altLang="ja-JP" dirty="0"/>
              <a:t>問題を宿題に</a:t>
            </a:r>
            <a:r>
              <a:rPr lang="ja-JP" altLang="en-US" dirty="0"/>
              <a:t>したり</a:t>
            </a:r>
            <a:r>
              <a:rPr lang="ja-JP" altLang="ja-JP" dirty="0"/>
              <a:t>、</a:t>
            </a:r>
            <a:r>
              <a:rPr lang="ja-JP" altLang="en-US" dirty="0"/>
              <a:t>本時の考え</a:t>
            </a:r>
            <a:endParaRPr lang="en-US" altLang="ja-JP" dirty="0"/>
          </a:p>
          <a:p>
            <a:r>
              <a:rPr lang="ja-JP" altLang="en-US" dirty="0"/>
              <a:t>　方を生かせる問題を</a:t>
            </a:r>
            <a:r>
              <a:rPr lang="ja-JP" altLang="ja-JP" dirty="0"/>
              <a:t>探させ</a:t>
            </a:r>
            <a:r>
              <a:rPr lang="ja-JP" altLang="en-US" dirty="0"/>
              <a:t>たりすることも考えられます。</a:t>
            </a:r>
            <a:endParaRPr kumimoji="1" lang="ja-JP" altLang="en-US" dirty="0"/>
          </a:p>
        </p:txBody>
      </p:sp>
      <p:sp>
        <p:nvSpPr>
          <p:cNvPr id="4" name="スライド番号プレースホルダー 3"/>
          <p:cNvSpPr>
            <a:spLocks noGrp="1"/>
          </p:cNvSpPr>
          <p:nvPr>
            <p:ph type="sldNum" sz="quarter" idx="10"/>
          </p:nvPr>
        </p:nvSpPr>
        <p:spPr/>
        <p:txBody>
          <a:bodyPr/>
          <a:lstStyle/>
          <a:p>
            <a:fld id="{37770ED2-C991-40FB-8F97-5EC781C2F2E0}" type="slidenum">
              <a:rPr kumimoji="1" lang="ja-JP" altLang="en-US" smtClean="0"/>
              <a:t>28</a:t>
            </a:fld>
            <a:endParaRPr kumimoji="1" lang="ja-JP" altLang="en-US"/>
          </a:p>
        </p:txBody>
      </p:sp>
    </p:spTree>
    <p:extLst>
      <p:ext uri="{BB962C8B-B14F-4D97-AF65-F5344CB8AC3E}">
        <p14:creationId xmlns:p14="http://schemas.microsoft.com/office/powerpoint/2010/main" val="153653294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417844" y="4748164"/>
            <a:ext cx="5900076" cy="3884860"/>
          </a:xfrm>
        </p:spPr>
        <p:txBody>
          <a:bodyPr/>
          <a:lstStyle/>
          <a:p>
            <a:r>
              <a:rPr kumimoji="1" lang="ja-JP" altLang="en-US" u="none" dirty="0"/>
              <a:t>○　合計３回の指導案検討会を通して、授業者は、単元全体と本時の在り方、</a:t>
            </a:r>
            <a:r>
              <a:rPr lang="ja-JP" altLang="en-US" dirty="0">
                <a:latin typeface="+mn-ea"/>
              </a:rPr>
              <a:t>授業</a:t>
            </a:r>
            <a:endParaRPr lang="en-US" altLang="ja-JP" dirty="0">
              <a:latin typeface="+mn-ea"/>
            </a:endParaRPr>
          </a:p>
          <a:p>
            <a:r>
              <a:rPr lang="ja-JP" altLang="en-US" dirty="0">
                <a:latin typeface="+mn-ea"/>
              </a:rPr>
              <a:t>　づくり（指導案作成）の土台となる３つの視点（教材観、生徒観、指導観）の言</a:t>
            </a:r>
            <a:endParaRPr lang="en-US" altLang="ja-JP" dirty="0">
              <a:latin typeface="+mn-ea"/>
            </a:endParaRPr>
          </a:p>
          <a:p>
            <a:r>
              <a:rPr lang="ja-JP" altLang="en-US" dirty="0">
                <a:latin typeface="+mn-ea"/>
              </a:rPr>
              <a:t>　語化の重要性、「単元の指導と評価の計画」の作成及び本時の位置付け、本時の</a:t>
            </a:r>
            <a:endParaRPr lang="en-US" altLang="ja-JP" dirty="0">
              <a:latin typeface="+mn-ea"/>
            </a:endParaRPr>
          </a:p>
          <a:p>
            <a:r>
              <a:rPr lang="ja-JP" altLang="en-US" dirty="0">
                <a:latin typeface="+mn-ea"/>
              </a:rPr>
              <a:t>　目標（ねらい）の設定、授業における生徒の数学的活動の場面の想定</a:t>
            </a:r>
            <a:r>
              <a:rPr kumimoji="1" lang="ja-JP" altLang="en-US" u="none" dirty="0"/>
              <a:t>などについ</a:t>
            </a:r>
            <a:endParaRPr kumimoji="1" lang="en-US" altLang="ja-JP" u="none" dirty="0"/>
          </a:p>
          <a:p>
            <a:r>
              <a:rPr kumimoji="1" lang="ja-JP" altLang="en-US" u="none" dirty="0"/>
              <a:t>　て、理解を深めることができました。</a:t>
            </a:r>
            <a:endParaRPr kumimoji="1" lang="en-US" altLang="ja-JP" u="none" dirty="0"/>
          </a:p>
          <a:p>
            <a:r>
              <a:rPr kumimoji="1" lang="ja-JP" altLang="en-US" u="none" dirty="0"/>
              <a:t>○　特に、</a:t>
            </a:r>
            <a:r>
              <a:rPr lang="ja-JP" altLang="en-US" sz="1200" dirty="0">
                <a:latin typeface="+mn-ea"/>
                <a:ea typeface="+mn-ea"/>
              </a:rPr>
              <a:t>授業における生徒の数学的活動の場面の想定</a:t>
            </a:r>
            <a:r>
              <a:rPr kumimoji="1" lang="ja-JP" altLang="en-US" u="none" dirty="0"/>
              <a:t>については、スライドの</a:t>
            </a:r>
            <a:r>
              <a:rPr kumimoji="1" lang="ja-JP" altLang="en-US" u="none" dirty="0" err="1"/>
              <a:t>よ</a:t>
            </a:r>
            <a:endParaRPr kumimoji="1" lang="en-US" altLang="ja-JP" u="none" dirty="0"/>
          </a:p>
          <a:p>
            <a:r>
              <a:rPr kumimoji="1" lang="ja-JP" altLang="en-US" u="none" dirty="0"/>
              <a:t>　</a:t>
            </a:r>
            <a:r>
              <a:rPr kumimoji="1" lang="ja-JP" altLang="en-US" u="none" dirty="0" err="1"/>
              <a:t>うな</a:t>
            </a:r>
            <a:r>
              <a:rPr kumimoji="1" lang="ja-JP" altLang="en-US" u="none" dirty="0"/>
              <a:t>点がポイントになると振り返っています。</a:t>
            </a:r>
            <a:endParaRPr kumimoji="1" lang="en-US" altLang="ja-JP" u="none" dirty="0"/>
          </a:p>
          <a:p>
            <a:r>
              <a:rPr kumimoji="1" lang="ja-JP" altLang="en-US" u="none" dirty="0"/>
              <a:t>○　また、授業者は、指導案検討会を通して、日々の授業との向き合い方が変</a:t>
            </a:r>
            <a:r>
              <a:rPr kumimoji="1" lang="ja-JP" altLang="en-US" u="none" dirty="0" err="1"/>
              <a:t>わっ</a:t>
            </a:r>
            <a:endParaRPr kumimoji="1" lang="en-US" altLang="ja-JP" u="none" dirty="0"/>
          </a:p>
          <a:p>
            <a:r>
              <a:rPr kumimoji="1" lang="ja-JP" altLang="en-US" u="none" dirty="0"/>
              <a:t>　</a:t>
            </a:r>
            <a:r>
              <a:rPr kumimoji="1" lang="ja-JP" altLang="en-US" u="none" dirty="0" err="1"/>
              <a:t>たと</a:t>
            </a:r>
            <a:r>
              <a:rPr kumimoji="1" lang="ja-JP" altLang="en-US" u="none" dirty="0"/>
              <a:t>感想を述べています。</a:t>
            </a:r>
            <a:endParaRPr kumimoji="1" lang="en-US" altLang="ja-JP" u="none" dirty="0"/>
          </a:p>
          <a:p>
            <a:r>
              <a:rPr kumimoji="1" lang="ja-JP" altLang="en-US" u="none" dirty="0"/>
              <a:t>○　授業研究が特別なものではなく、日々の授業改善の一部として、多くの先生に</a:t>
            </a:r>
            <a:endParaRPr kumimoji="1" lang="en-US" altLang="ja-JP" u="none" dirty="0"/>
          </a:p>
          <a:p>
            <a:r>
              <a:rPr kumimoji="1" lang="ja-JP" altLang="en-US" u="none" dirty="0"/>
              <a:t>　取り組まれるものになることを願っております。</a:t>
            </a:r>
            <a:endParaRPr kumimoji="1" lang="en-US" altLang="ja-JP" u="none" dirty="0"/>
          </a:p>
          <a:p>
            <a:pPr defTabSz="914331">
              <a:defRPr/>
            </a:pPr>
            <a:r>
              <a:rPr kumimoji="1" lang="ja-JP" altLang="en-US" u="none" dirty="0"/>
              <a:t>○　以上で、ワークショップを終了</a:t>
            </a:r>
            <a:r>
              <a:rPr kumimoji="1" lang="ja-JP" altLang="en-US" dirty="0"/>
              <a:t>します。</a:t>
            </a:r>
            <a:endParaRPr kumimoji="1" lang="en-US" altLang="ja-JP" dirty="0"/>
          </a:p>
        </p:txBody>
      </p:sp>
      <p:sp>
        <p:nvSpPr>
          <p:cNvPr id="4" name="スライド番号プレースホルダー 3"/>
          <p:cNvSpPr>
            <a:spLocks noGrp="1"/>
          </p:cNvSpPr>
          <p:nvPr>
            <p:ph type="sldNum" sz="quarter" idx="10"/>
          </p:nvPr>
        </p:nvSpPr>
        <p:spPr/>
        <p:txBody>
          <a:bodyPr/>
          <a:lstStyle/>
          <a:p>
            <a:fld id="{37770ED2-C991-40FB-8F97-5EC781C2F2E0}" type="slidenum">
              <a:rPr kumimoji="1" lang="ja-JP" altLang="en-US" smtClean="0"/>
              <a:t>29</a:t>
            </a:fld>
            <a:endParaRPr kumimoji="1" lang="ja-JP" altLang="en-US"/>
          </a:p>
        </p:txBody>
      </p:sp>
    </p:spTree>
    <p:extLst>
      <p:ext uri="{BB962C8B-B14F-4D97-AF65-F5344CB8AC3E}">
        <p14:creationId xmlns:p14="http://schemas.microsoft.com/office/powerpoint/2010/main" val="32375220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417844" y="4748164"/>
            <a:ext cx="5900076" cy="3884860"/>
          </a:xfrm>
        </p:spPr>
        <p:txBody>
          <a:bodyPr/>
          <a:lstStyle/>
          <a:p>
            <a:r>
              <a:rPr lang="ja-JP" altLang="en-US" u="none" dirty="0">
                <a:latin typeface="+mn-ea"/>
              </a:rPr>
              <a:t>○　それでは、まずは「探究的な学習」の授業展開について説明します。</a:t>
            </a:r>
            <a:endParaRPr lang="en-US" altLang="ja-JP" u="none" dirty="0">
              <a:latin typeface="+mn-ea"/>
            </a:endParaRPr>
          </a:p>
          <a:p>
            <a:r>
              <a:rPr lang="ja-JP" altLang="en-US" u="none" dirty="0">
                <a:latin typeface="+mn-ea"/>
              </a:rPr>
              <a:t>○　ポイントとしては、３点あります。</a:t>
            </a:r>
            <a:endParaRPr lang="en-US" altLang="ja-JP" u="none" dirty="0">
              <a:latin typeface="+mn-ea"/>
            </a:endParaRPr>
          </a:p>
          <a:p>
            <a:r>
              <a:rPr lang="ja-JP" altLang="en-US" u="none" dirty="0">
                <a:latin typeface="+mn-ea"/>
              </a:rPr>
              <a:t>○　１点目は、疑問や問いの発生 、問題の設定 、問題の理解・解決の計画、計画</a:t>
            </a:r>
            <a:endParaRPr lang="en-US" altLang="ja-JP" u="none" dirty="0">
              <a:latin typeface="+mn-ea"/>
            </a:endParaRPr>
          </a:p>
          <a:p>
            <a:r>
              <a:rPr lang="en-US" altLang="ja-JP" dirty="0">
                <a:latin typeface="+mn-ea"/>
              </a:rPr>
              <a:t>    </a:t>
            </a:r>
            <a:r>
              <a:rPr lang="ja-JP" altLang="en-US" u="none" dirty="0">
                <a:latin typeface="+mn-ea"/>
              </a:rPr>
              <a:t>の実行・結果の検討 、解決過程や結果の振り返り、新たな疑問や問い・推測など</a:t>
            </a:r>
            <a:endParaRPr lang="en-US" altLang="ja-JP" u="none" dirty="0">
              <a:latin typeface="+mn-ea"/>
            </a:endParaRPr>
          </a:p>
          <a:p>
            <a:r>
              <a:rPr lang="en-US" altLang="ja-JP" dirty="0">
                <a:latin typeface="+mn-ea"/>
              </a:rPr>
              <a:t>    </a:t>
            </a:r>
            <a:r>
              <a:rPr lang="ja-JP" altLang="en-US" u="none" dirty="0">
                <a:latin typeface="+mn-ea"/>
              </a:rPr>
              <a:t>発生といった学習過程を重視することです。</a:t>
            </a:r>
            <a:endParaRPr lang="en-US" altLang="ja-JP" u="none" dirty="0">
              <a:latin typeface="+mn-ea"/>
            </a:endParaRPr>
          </a:p>
          <a:p>
            <a:r>
              <a:rPr lang="ja-JP" altLang="en-US" u="none" dirty="0">
                <a:latin typeface="+mn-ea"/>
              </a:rPr>
              <a:t>○　２点目は、学習内容を生活と関連付けたり、生徒の疑問を取り上げたりするな　</a:t>
            </a:r>
            <a:endParaRPr lang="en-US" altLang="ja-JP" u="none" dirty="0">
              <a:latin typeface="+mn-ea"/>
            </a:endParaRPr>
          </a:p>
          <a:p>
            <a:r>
              <a:rPr lang="ja-JP" altLang="en-US" u="none" dirty="0">
                <a:latin typeface="+mn-ea"/>
              </a:rPr>
              <a:t>　どして、学習に対する関心や意欲を高める活動を充実させることです。 </a:t>
            </a:r>
            <a:endParaRPr lang="en-US" altLang="ja-JP" u="none" dirty="0">
              <a:latin typeface="+mn-ea"/>
            </a:endParaRPr>
          </a:p>
          <a:p>
            <a:r>
              <a:rPr lang="ja-JP" altLang="en-US" u="none" dirty="0">
                <a:latin typeface="+mn-ea"/>
              </a:rPr>
              <a:t>○　３点目は、学習の過程を振り返り、本質を明らかにしたり学習内容を整理し直</a:t>
            </a:r>
            <a:endParaRPr lang="en-US" altLang="ja-JP" u="none" dirty="0">
              <a:latin typeface="+mn-ea"/>
            </a:endParaRPr>
          </a:p>
          <a:p>
            <a:r>
              <a:rPr lang="ja-JP" altLang="en-US" u="none" dirty="0">
                <a:latin typeface="+mn-ea"/>
              </a:rPr>
              <a:t>　したりして、自ら見いだした問題を解決する活動を充実させることです。</a:t>
            </a:r>
            <a:endParaRPr lang="en-US" altLang="ja-JP" u="none" dirty="0">
              <a:latin typeface="+mn-ea"/>
            </a:endParaRPr>
          </a:p>
          <a:p>
            <a:r>
              <a:rPr lang="ja-JP" altLang="en-US" u="none" dirty="0">
                <a:latin typeface="+mn-ea"/>
              </a:rPr>
              <a:t>○　このような授業展開が、「探究的な学習」の授業として考えられます。</a:t>
            </a:r>
            <a:endParaRPr lang="en-US" altLang="ja-JP" u="none" dirty="0">
              <a:latin typeface="+mn-ea"/>
            </a:endParaRPr>
          </a:p>
          <a:p>
            <a:r>
              <a:rPr lang="ja-JP" altLang="en-US" u="none" dirty="0">
                <a:latin typeface="+mn-ea"/>
              </a:rPr>
              <a:t>○　今回のワークショップでは、特に２点目の「生徒の疑問を取り上げて学習に対　</a:t>
            </a:r>
            <a:endParaRPr lang="en-US" altLang="ja-JP" u="none" dirty="0">
              <a:latin typeface="+mn-ea"/>
            </a:endParaRPr>
          </a:p>
          <a:p>
            <a:r>
              <a:rPr lang="ja-JP" altLang="en-US" u="none" dirty="0">
                <a:latin typeface="+mn-ea"/>
              </a:rPr>
              <a:t>　する関心や意欲を高める活動の充実」 について取り扱います。</a:t>
            </a:r>
          </a:p>
        </p:txBody>
      </p:sp>
      <p:sp>
        <p:nvSpPr>
          <p:cNvPr id="4" name="スライド番号プレースホルダー 3"/>
          <p:cNvSpPr>
            <a:spLocks noGrp="1"/>
          </p:cNvSpPr>
          <p:nvPr>
            <p:ph type="sldNum" sz="quarter" idx="5"/>
          </p:nvPr>
        </p:nvSpPr>
        <p:spPr>
          <a:xfrm>
            <a:off x="3815374" y="9371286"/>
            <a:ext cx="2918831" cy="495028"/>
          </a:xfrm>
        </p:spPr>
        <p:txBody>
          <a:bodyPr/>
          <a:lstStyle/>
          <a:p>
            <a:fld id="{37770ED2-C991-40FB-8F97-5EC781C2F2E0}" type="slidenum">
              <a:rPr kumimoji="1" lang="ja-JP" altLang="en-US" smtClean="0"/>
              <a:t>3</a:t>
            </a:fld>
            <a:endParaRPr kumimoji="1" lang="ja-JP" altLang="en-US"/>
          </a:p>
        </p:txBody>
      </p:sp>
    </p:spTree>
    <p:extLst>
      <p:ext uri="{BB962C8B-B14F-4D97-AF65-F5344CB8AC3E}">
        <p14:creationId xmlns:p14="http://schemas.microsoft.com/office/powerpoint/2010/main" val="413592051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37770ED2-C991-40FB-8F97-5EC781C2F2E0}" type="slidenum">
              <a:rPr kumimoji="1" lang="ja-JP" altLang="en-US" smtClean="0"/>
              <a:t>30</a:t>
            </a:fld>
            <a:endParaRPr kumimoji="1" lang="ja-JP" altLang="en-US"/>
          </a:p>
        </p:txBody>
      </p:sp>
    </p:spTree>
    <p:extLst>
      <p:ext uri="{BB962C8B-B14F-4D97-AF65-F5344CB8AC3E}">
        <p14:creationId xmlns:p14="http://schemas.microsoft.com/office/powerpoint/2010/main" val="14138426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417844" y="4748164"/>
            <a:ext cx="5900076" cy="3884860"/>
          </a:xfrm>
        </p:spPr>
        <p:txBody>
          <a:bodyPr/>
          <a:lstStyle/>
          <a:p>
            <a:r>
              <a:rPr lang="ja-JP" altLang="en-US" u="none" dirty="0">
                <a:latin typeface="+mn-ea"/>
              </a:rPr>
              <a:t>○　次に、授業づくりの段階（例）として、</a:t>
            </a:r>
            <a:endParaRPr lang="en-US" altLang="ja-JP" u="none" dirty="0">
              <a:latin typeface="+mn-ea"/>
            </a:endParaRPr>
          </a:p>
          <a:p>
            <a:r>
              <a:rPr lang="ja-JP" altLang="en-US" u="none" dirty="0">
                <a:latin typeface="+mn-ea"/>
              </a:rPr>
              <a:t>○　第１段階は、学習内容をわかりやすく教えるための授業づくりができること。</a:t>
            </a:r>
            <a:endParaRPr lang="en-US" altLang="ja-JP" u="none" dirty="0">
              <a:latin typeface="+mn-ea"/>
            </a:endParaRPr>
          </a:p>
          <a:p>
            <a:r>
              <a:rPr lang="ja-JP" altLang="en-US" u="none" dirty="0">
                <a:latin typeface="+mn-ea"/>
              </a:rPr>
              <a:t>○　第２段階は、資質・能力の育成を目指して目標や適切な「問い」を設定し、授</a:t>
            </a:r>
            <a:endParaRPr lang="en-US" altLang="ja-JP" u="none" dirty="0">
              <a:latin typeface="+mn-ea"/>
            </a:endParaRPr>
          </a:p>
          <a:p>
            <a:r>
              <a:rPr lang="ja-JP" altLang="en-US" u="none" dirty="0">
                <a:latin typeface="+mn-ea"/>
              </a:rPr>
              <a:t>　業づくりができること。</a:t>
            </a:r>
            <a:endParaRPr lang="en-US" altLang="ja-JP" u="none" dirty="0">
              <a:latin typeface="+mn-ea"/>
            </a:endParaRPr>
          </a:p>
          <a:p>
            <a:r>
              <a:rPr lang="ja-JP" altLang="en-US" u="none" dirty="0">
                <a:latin typeface="+mn-ea"/>
              </a:rPr>
              <a:t>  　例えば、生徒の中から問いを見出していくことが挙げられます。</a:t>
            </a:r>
            <a:endParaRPr lang="en-US" altLang="ja-JP" u="none" dirty="0">
              <a:latin typeface="+mn-ea"/>
            </a:endParaRPr>
          </a:p>
          <a:p>
            <a:r>
              <a:rPr lang="ja-JP" altLang="en-US" u="none" dirty="0">
                <a:latin typeface="+mn-ea"/>
              </a:rPr>
              <a:t>○　第３段階は、資質・能力の育成を目指して目標や適切な場面を設定し、生徒の　</a:t>
            </a:r>
            <a:endParaRPr lang="en-US" altLang="ja-JP" u="none" dirty="0">
              <a:latin typeface="+mn-ea"/>
            </a:endParaRPr>
          </a:p>
          <a:p>
            <a:r>
              <a:rPr lang="ja-JP" altLang="en-US" u="none" dirty="0">
                <a:latin typeface="+mn-ea"/>
              </a:rPr>
              <a:t>　反応等を予想し、それらを生かした　授業づくりができることが考えられます。</a:t>
            </a:r>
            <a:endParaRPr lang="en-US" altLang="ja-JP" u="none" dirty="0">
              <a:latin typeface="+mn-ea"/>
            </a:endParaRPr>
          </a:p>
          <a:p>
            <a:r>
              <a:rPr lang="ja-JP" altLang="en-US" u="none" dirty="0">
                <a:latin typeface="+mn-ea"/>
              </a:rPr>
              <a:t>　ここでの生徒の反応等には、もちろん、生徒の誤った考えを含んでおり、なぜ、</a:t>
            </a:r>
            <a:endParaRPr lang="en-US" altLang="ja-JP" u="none" dirty="0">
              <a:latin typeface="+mn-ea"/>
            </a:endParaRPr>
          </a:p>
          <a:p>
            <a:r>
              <a:rPr lang="ja-JP" altLang="en-US" u="none" dirty="0">
                <a:latin typeface="+mn-ea"/>
              </a:rPr>
              <a:t>　間違ったのかを生徒に考えさせることも大切です</a:t>
            </a:r>
            <a:endParaRPr lang="en-US" altLang="ja-JP" u="none" dirty="0">
              <a:latin typeface="+mn-ea"/>
            </a:endParaRPr>
          </a:p>
          <a:p>
            <a:r>
              <a:rPr lang="ja-JP" altLang="en-US" u="none" dirty="0">
                <a:latin typeface="+mn-ea"/>
              </a:rPr>
              <a:t>○　第１段階については、多くの先生がこれまでクリアしている部分だと思います</a:t>
            </a:r>
            <a:endParaRPr lang="en-US" altLang="ja-JP" u="none" dirty="0">
              <a:latin typeface="+mn-ea"/>
            </a:endParaRPr>
          </a:p>
          <a:p>
            <a:r>
              <a:rPr lang="ja-JP" altLang="en-US" u="none" dirty="0">
                <a:latin typeface="+mn-ea"/>
              </a:rPr>
              <a:t>　し、わかりやすく教えるための授業づくりは、教える側に視点があるので、我々</a:t>
            </a:r>
            <a:endParaRPr lang="en-US" altLang="ja-JP" u="none" dirty="0">
              <a:latin typeface="+mn-ea"/>
            </a:endParaRPr>
          </a:p>
          <a:p>
            <a:r>
              <a:rPr lang="ja-JP" altLang="en-US" u="none" dirty="0">
                <a:latin typeface="+mn-ea"/>
              </a:rPr>
              <a:t>　教員にとって比較的捉えやすいものだと思います。</a:t>
            </a:r>
            <a:endParaRPr lang="en-US" altLang="ja-JP" u="none" dirty="0">
              <a:latin typeface="+mn-ea"/>
            </a:endParaRPr>
          </a:p>
          <a:p>
            <a:pPr defTabSz="906445">
              <a:defRPr/>
            </a:pPr>
            <a:r>
              <a:rPr lang="ja-JP" altLang="en-US" u="none" dirty="0">
                <a:latin typeface="+mn-ea"/>
              </a:rPr>
              <a:t>○　したがって、本ワークショップでは第２段階から第３段階へと授業づくりの段</a:t>
            </a:r>
            <a:endParaRPr lang="en-US" altLang="ja-JP" u="none" dirty="0">
              <a:latin typeface="+mn-ea"/>
            </a:endParaRPr>
          </a:p>
          <a:p>
            <a:pPr defTabSz="906445">
              <a:defRPr/>
            </a:pPr>
            <a:r>
              <a:rPr lang="ja-JP" altLang="en-US" u="none" dirty="0">
                <a:latin typeface="+mn-ea"/>
              </a:rPr>
              <a:t>　階を進めるための事例を取り扱います。</a:t>
            </a:r>
            <a:endParaRPr lang="en-US" altLang="ja-JP" u="none" dirty="0">
              <a:latin typeface="+mn-ea"/>
            </a:endParaRPr>
          </a:p>
          <a:p>
            <a:endParaRPr lang="en-US" altLang="ja-JP" sz="1000" dirty="0">
              <a:latin typeface="HG丸ｺﾞｼｯｸM-PRO" panose="020F0600000000000000" pitchFamily="50" charset="-128"/>
              <a:ea typeface="HG丸ｺﾞｼｯｸM-PRO" panose="020F0600000000000000" pitchFamily="50" charset="-128"/>
            </a:endParaRPr>
          </a:p>
        </p:txBody>
      </p:sp>
      <p:sp>
        <p:nvSpPr>
          <p:cNvPr id="4" name="スライド番号プレースホルダー 3"/>
          <p:cNvSpPr>
            <a:spLocks noGrp="1"/>
          </p:cNvSpPr>
          <p:nvPr>
            <p:ph type="sldNum" sz="quarter" idx="5"/>
          </p:nvPr>
        </p:nvSpPr>
        <p:spPr>
          <a:xfrm>
            <a:off x="3815374" y="9371286"/>
            <a:ext cx="2918831" cy="495028"/>
          </a:xfrm>
        </p:spPr>
        <p:txBody>
          <a:bodyPr/>
          <a:lstStyle/>
          <a:p>
            <a:fld id="{37770ED2-C991-40FB-8F97-5EC781C2F2E0}" type="slidenum">
              <a:rPr kumimoji="1" lang="ja-JP" altLang="en-US" smtClean="0"/>
              <a:t>4</a:t>
            </a:fld>
            <a:endParaRPr kumimoji="1" lang="ja-JP" altLang="en-US"/>
          </a:p>
        </p:txBody>
      </p:sp>
    </p:spTree>
    <p:extLst>
      <p:ext uri="{BB962C8B-B14F-4D97-AF65-F5344CB8AC3E}">
        <p14:creationId xmlns:p14="http://schemas.microsoft.com/office/powerpoint/2010/main" val="3698242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417844" y="4748164"/>
            <a:ext cx="5900076" cy="388486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100" dirty="0">
                <a:latin typeface="+mn-ea"/>
              </a:rPr>
              <a:t>○　それでは、先ほどのスライドにある第２段階、第３段階の授業づくりを</a:t>
            </a:r>
            <a:endParaRPr lang="en-US" altLang="ja-JP" sz="1100" dirty="0">
              <a:latin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100" dirty="0">
                <a:latin typeface="+mn-ea"/>
              </a:rPr>
              <a:t>　するためには何が必要でしょうか。</a:t>
            </a:r>
            <a:endParaRPr lang="en-US" altLang="ja-JP" sz="1100" dirty="0">
              <a:latin typeface="+mn-ea"/>
            </a:endParaRPr>
          </a:p>
          <a:p>
            <a:r>
              <a:rPr lang="ja-JP" altLang="en-US" sz="1100" dirty="0">
                <a:latin typeface="+mn-ea"/>
              </a:rPr>
              <a:t>○　スライドの①～④は、これまで実施した授業研究セミナーにおいて、</a:t>
            </a:r>
            <a:endParaRPr lang="en-US" altLang="ja-JP" sz="1100" dirty="0">
              <a:latin typeface="+mn-ea"/>
            </a:endParaRPr>
          </a:p>
          <a:p>
            <a:r>
              <a:rPr lang="ja-JP" altLang="en-US" sz="1100" dirty="0">
                <a:latin typeface="+mn-ea"/>
              </a:rPr>
              <a:t>　授業づくりに必要なこととして、先生たちと共有してきた項目になりますが、</a:t>
            </a:r>
            <a:endParaRPr lang="en-US" altLang="ja-JP" sz="1100" dirty="0">
              <a:latin typeface="+mn-ea"/>
            </a:endParaRPr>
          </a:p>
          <a:p>
            <a:pPr defTabSz="898559">
              <a:defRPr/>
            </a:pPr>
            <a:r>
              <a:rPr lang="ja-JP" altLang="en-US" sz="1100" dirty="0">
                <a:latin typeface="+mn-ea"/>
              </a:rPr>
              <a:t>○　これまでの授業者の皆さんは、扱う科目や単元は異なっても、</a:t>
            </a:r>
            <a:endParaRPr lang="en-US" altLang="ja-JP" sz="1100" dirty="0">
              <a:latin typeface="+mn-ea"/>
            </a:endParaRPr>
          </a:p>
          <a:p>
            <a:pPr defTabSz="898559">
              <a:defRPr/>
            </a:pPr>
            <a:r>
              <a:rPr lang="ja-JP" altLang="en-US" sz="1100" dirty="0">
                <a:latin typeface="+mn-ea"/>
              </a:rPr>
              <a:t>　これらの項目が重要であると考えていました。</a:t>
            </a:r>
            <a:endParaRPr lang="en-US" altLang="ja-JP" sz="1100" dirty="0">
              <a:latin typeface="+mn-ea"/>
            </a:endParaRPr>
          </a:p>
          <a:p>
            <a:pPr defTabSz="898559">
              <a:defRPr/>
            </a:pPr>
            <a:r>
              <a:rPr lang="ja-JP" altLang="en-US" sz="1100" dirty="0">
                <a:latin typeface="+mn-ea"/>
              </a:rPr>
              <a:t>○　ちなみに、記載については重要な順番を示すものではありません。</a:t>
            </a:r>
            <a:endParaRPr lang="en-US" altLang="ja-JP" sz="1100" dirty="0">
              <a:latin typeface="+mn-ea"/>
            </a:endParaRPr>
          </a:p>
          <a:p>
            <a:pPr defTabSz="898559">
              <a:defRPr/>
            </a:pPr>
            <a:r>
              <a:rPr lang="ja-JP" altLang="en-US" sz="1100" dirty="0">
                <a:latin typeface="+mn-ea"/>
              </a:rPr>
              <a:t>○　この後のスライドでは、特に④について説明します。</a:t>
            </a:r>
            <a:endParaRPr lang="en-US" altLang="ja-JP" sz="1100" dirty="0">
              <a:latin typeface="+mn-ea"/>
            </a:endParaRPr>
          </a:p>
        </p:txBody>
      </p:sp>
      <p:sp>
        <p:nvSpPr>
          <p:cNvPr id="4" name="スライド番号プレースホルダー 3"/>
          <p:cNvSpPr>
            <a:spLocks noGrp="1"/>
          </p:cNvSpPr>
          <p:nvPr>
            <p:ph type="sldNum" sz="quarter" idx="5"/>
          </p:nvPr>
        </p:nvSpPr>
        <p:spPr>
          <a:xfrm>
            <a:off x="3815374" y="9371286"/>
            <a:ext cx="2918831" cy="495028"/>
          </a:xfrm>
        </p:spPr>
        <p:txBody>
          <a:bodyPr/>
          <a:lstStyle/>
          <a:p>
            <a:fld id="{37770ED2-C991-40FB-8F97-5EC781C2F2E0}" type="slidenum">
              <a:rPr kumimoji="1" lang="ja-JP" altLang="en-US" smtClean="0"/>
              <a:t>5</a:t>
            </a:fld>
            <a:endParaRPr kumimoji="1" lang="ja-JP" altLang="en-US"/>
          </a:p>
        </p:txBody>
      </p:sp>
    </p:spTree>
    <p:extLst>
      <p:ext uri="{BB962C8B-B14F-4D97-AF65-F5344CB8AC3E}">
        <p14:creationId xmlns:p14="http://schemas.microsoft.com/office/powerpoint/2010/main" val="29457535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417844" y="4748164"/>
            <a:ext cx="5900076" cy="4276035"/>
          </a:xfrm>
        </p:spPr>
        <p:txBody>
          <a:bodyPr/>
          <a:lstStyle/>
          <a:p>
            <a:pPr defTabSz="906445">
              <a:defRPr/>
            </a:pPr>
            <a:r>
              <a:rPr lang="ja-JP" altLang="en-US" u="none" dirty="0">
                <a:latin typeface="+mn-ea"/>
              </a:rPr>
              <a:t>○　授業における生徒の数学的活動の場面の想定については、</a:t>
            </a:r>
            <a:endParaRPr lang="ja-JP" altLang="en-US" sz="1400" dirty="0">
              <a:latin typeface="+mn-ea"/>
            </a:endParaRPr>
          </a:p>
          <a:p>
            <a:r>
              <a:rPr lang="ja-JP" altLang="en-US" u="none" dirty="0">
                <a:latin typeface="+mn-ea"/>
              </a:rPr>
              <a:t>○　例えば、</a:t>
            </a:r>
            <a:endParaRPr lang="en-US" altLang="ja-JP" u="none" dirty="0">
              <a:latin typeface="+mn-ea"/>
            </a:endParaRPr>
          </a:p>
          <a:p>
            <a:r>
              <a:rPr lang="ja-JP" altLang="en-US" u="none" baseline="0" dirty="0">
                <a:latin typeface="+mn-ea"/>
              </a:rPr>
              <a:t>      </a:t>
            </a:r>
            <a:r>
              <a:rPr lang="ja-JP" altLang="en-US" u="none" dirty="0">
                <a:latin typeface="+mn-ea"/>
              </a:rPr>
              <a:t>・授業者の発問による生徒の反応が、生徒観を踏まえて予想されているか。</a:t>
            </a:r>
            <a:endParaRPr lang="en-US" altLang="ja-JP" u="none" dirty="0">
              <a:latin typeface="+mn-ea"/>
            </a:endParaRPr>
          </a:p>
          <a:p>
            <a:r>
              <a:rPr lang="ja-JP" altLang="en-US" u="none" baseline="0" dirty="0">
                <a:latin typeface="+mn-ea"/>
              </a:rPr>
              <a:t>      </a:t>
            </a:r>
            <a:r>
              <a:rPr lang="ja-JP" altLang="en-US" u="none" dirty="0">
                <a:latin typeface="+mn-ea"/>
              </a:rPr>
              <a:t>・生徒の疑問や興味・関心などから、生徒が自ら見いだした問題を解決する</a:t>
            </a:r>
            <a:endParaRPr lang="en-US" altLang="ja-JP" u="none" dirty="0">
              <a:latin typeface="+mn-ea"/>
            </a:endParaRPr>
          </a:p>
          <a:p>
            <a:r>
              <a:rPr lang="ja-JP" altLang="en-US" u="none" dirty="0">
                <a:latin typeface="+mn-ea"/>
              </a:rPr>
              <a:t>　　　　場面が設定されているか。</a:t>
            </a:r>
            <a:endParaRPr lang="en-US" altLang="ja-JP" u="none" dirty="0">
              <a:latin typeface="+mn-ea"/>
            </a:endParaRPr>
          </a:p>
          <a:p>
            <a:r>
              <a:rPr lang="ja-JP" altLang="en-US" u="none" dirty="0">
                <a:latin typeface="+mn-ea"/>
              </a:rPr>
              <a:t>　 　 ・生徒同士の考えを共有したり、比較・検討する場面が設定されているか。</a:t>
            </a:r>
            <a:endParaRPr lang="en-US" altLang="ja-JP" u="none" dirty="0">
              <a:latin typeface="+mn-ea"/>
            </a:endParaRPr>
          </a:p>
          <a:p>
            <a:r>
              <a:rPr lang="ja-JP" altLang="en-US" u="none" dirty="0">
                <a:latin typeface="+mn-ea"/>
              </a:rPr>
              <a:t> 　 　・生徒の誤りなどを取り上げて共有し、それについて議論するような場面が　</a:t>
            </a:r>
            <a:endParaRPr lang="en-US" altLang="ja-JP" u="none" dirty="0">
              <a:latin typeface="+mn-ea"/>
            </a:endParaRPr>
          </a:p>
          <a:p>
            <a:r>
              <a:rPr lang="ja-JP" altLang="en-US" u="none" dirty="0">
                <a:latin typeface="+mn-ea"/>
              </a:rPr>
              <a:t>　　設定されているか。</a:t>
            </a:r>
            <a:endParaRPr lang="en-US" altLang="ja-JP" u="none" dirty="0">
              <a:latin typeface="+mn-ea"/>
            </a:endParaRPr>
          </a:p>
          <a:p>
            <a:r>
              <a:rPr lang="ja-JP" altLang="en-US" u="none" dirty="0">
                <a:latin typeface="+mn-ea"/>
              </a:rPr>
              <a:t>   などが挙げられます。</a:t>
            </a:r>
            <a:endParaRPr lang="en-US" altLang="ja-JP" u="none" dirty="0">
              <a:latin typeface="+mn-ea"/>
            </a:endParaRPr>
          </a:p>
          <a:p>
            <a:r>
              <a:rPr lang="ja-JP" altLang="en-US" u="none" dirty="0">
                <a:latin typeface="+mn-ea"/>
              </a:rPr>
              <a:t>○   また、その際には、生徒の活動の充実の視点から、</a:t>
            </a:r>
            <a:endParaRPr lang="en-US" altLang="ja-JP" u="none" dirty="0">
              <a:latin typeface="+mn-ea"/>
            </a:endParaRPr>
          </a:p>
          <a:p>
            <a:r>
              <a:rPr lang="ja-JP" altLang="en-US" u="none" baseline="0" dirty="0">
                <a:latin typeface="+mn-ea"/>
              </a:rPr>
              <a:t>    </a:t>
            </a:r>
            <a:r>
              <a:rPr lang="ja-JP" altLang="en-US" u="none" dirty="0">
                <a:latin typeface="+mn-ea"/>
              </a:rPr>
              <a:t> ・生徒の学習改善が図られるよう、生徒の学習状況を適宜把握して指導に生かす</a:t>
            </a:r>
            <a:endParaRPr lang="en-US" altLang="ja-JP" u="none" dirty="0">
              <a:latin typeface="+mn-ea"/>
            </a:endParaRPr>
          </a:p>
          <a:p>
            <a:r>
              <a:rPr lang="en-US" altLang="ja-JP" dirty="0">
                <a:latin typeface="+mn-ea"/>
              </a:rPr>
              <a:t>       </a:t>
            </a:r>
            <a:r>
              <a:rPr lang="ja-JP" altLang="en-US" u="none" dirty="0">
                <a:latin typeface="+mn-ea"/>
              </a:rPr>
              <a:t>こと</a:t>
            </a:r>
            <a:endParaRPr lang="en-US" altLang="ja-JP" u="none" dirty="0">
              <a:latin typeface="+mn-ea"/>
            </a:endParaRPr>
          </a:p>
          <a:p>
            <a:r>
              <a:rPr lang="ja-JP" altLang="en-US" u="none" baseline="0" dirty="0">
                <a:latin typeface="+mn-ea"/>
              </a:rPr>
              <a:t>     </a:t>
            </a:r>
            <a:r>
              <a:rPr lang="ja-JP" altLang="en-US" u="none" dirty="0">
                <a:latin typeface="+mn-ea"/>
              </a:rPr>
              <a:t>・「個別最適な学び」と「協働的な学び」という観点から学習活動の充実させる</a:t>
            </a:r>
            <a:endParaRPr lang="en-US" altLang="ja-JP" u="none" dirty="0">
              <a:latin typeface="+mn-ea"/>
            </a:endParaRPr>
          </a:p>
          <a:p>
            <a:r>
              <a:rPr lang="en-US" altLang="ja-JP" dirty="0">
                <a:latin typeface="+mn-ea"/>
              </a:rPr>
              <a:t>      </a:t>
            </a:r>
            <a:r>
              <a:rPr lang="ja-JP" altLang="en-US" u="none" dirty="0">
                <a:latin typeface="+mn-ea"/>
              </a:rPr>
              <a:t>こと</a:t>
            </a:r>
            <a:endParaRPr lang="en-US" altLang="ja-JP" dirty="0">
              <a:latin typeface="+mn-ea"/>
            </a:endParaRPr>
          </a:p>
          <a:p>
            <a:r>
              <a:rPr lang="en-US" altLang="ja-JP" u="none" dirty="0">
                <a:latin typeface="+mn-ea"/>
              </a:rPr>
              <a:t>  </a:t>
            </a:r>
            <a:r>
              <a:rPr lang="ja-JP" altLang="en-US" u="none" dirty="0">
                <a:latin typeface="+mn-ea"/>
              </a:rPr>
              <a:t>も重要です。</a:t>
            </a:r>
            <a:endParaRPr lang="en-US" altLang="ja-JP" u="none" dirty="0">
              <a:latin typeface="+mn-ea"/>
            </a:endParaRPr>
          </a:p>
          <a:p>
            <a:endParaRPr lang="ja-JP" altLang="en-US" u="none" dirty="0">
              <a:latin typeface="+mn-ea"/>
            </a:endParaRPr>
          </a:p>
        </p:txBody>
      </p:sp>
      <p:sp>
        <p:nvSpPr>
          <p:cNvPr id="4" name="スライド番号プレースホルダー 3"/>
          <p:cNvSpPr>
            <a:spLocks noGrp="1"/>
          </p:cNvSpPr>
          <p:nvPr>
            <p:ph type="sldNum" sz="quarter" idx="5"/>
          </p:nvPr>
        </p:nvSpPr>
        <p:spPr>
          <a:xfrm>
            <a:off x="3815374" y="9371286"/>
            <a:ext cx="2918831" cy="495028"/>
          </a:xfrm>
        </p:spPr>
        <p:txBody>
          <a:bodyPr/>
          <a:lstStyle/>
          <a:p>
            <a:fld id="{37770ED2-C991-40FB-8F97-5EC781C2F2E0}" type="slidenum">
              <a:rPr kumimoji="1" lang="ja-JP" altLang="en-US" smtClean="0"/>
              <a:t>6</a:t>
            </a:fld>
            <a:endParaRPr kumimoji="1" lang="ja-JP" altLang="en-US"/>
          </a:p>
        </p:txBody>
      </p:sp>
    </p:spTree>
    <p:extLst>
      <p:ext uri="{BB962C8B-B14F-4D97-AF65-F5344CB8AC3E}">
        <p14:creationId xmlns:p14="http://schemas.microsoft.com/office/powerpoint/2010/main" val="16662096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417844" y="4748164"/>
            <a:ext cx="5900076" cy="4623122"/>
          </a:xfrm>
        </p:spPr>
        <p:txBody>
          <a:bodyPr/>
          <a:lstStyle/>
          <a:p>
            <a:r>
              <a:rPr lang="ja-JP" altLang="en-US" dirty="0">
                <a:latin typeface="+mn-ea"/>
              </a:rPr>
              <a:t>○　さて、ここからは、今年度の授業研究セミナーにおいて、実際に行われた指導</a:t>
            </a:r>
            <a:endParaRPr lang="en-US" altLang="ja-JP" dirty="0">
              <a:latin typeface="+mn-ea"/>
            </a:endParaRPr>
          </a:p>
          <a:p>
            <a:r>
              <a:rPr lang="ja-JP" altLang="en-US" dirty="0">
                <a:latin typeface="+mn-ea"/>
              </a:rPr>
              <a:t>　案検討会や研究授業、研究協議を見ていきながら、これらのポイントを意識した</a:t>
            </a:r>
            <a:endParaRPr lang="en-US" altLang="ja-JP" dirty="0">
              <a:latin typeface="+mn-ea"/>
            </a:endParaRPr>
          </a:p>
          <a:p>
            <a:r>
              <a:rPr lang="ja-JP" altLang="en-US" dirty="0">
                <a:latin typeface="+mn-ea"/>
              </a:rPr>
              <a:t>　授業づくりについて考えていきます。</a:t>
            </a:r>
          </a:p>
          <a:p>
            <a:r>
              <a:rPr kumimoji="1" lang="ja-JP" altLang="en-US" dirty="0">
                <a:latin typeface="+mn-ea"/>
              </a:rPr>
              <a:t>〇　まずは、授業研究セミナーにおける研究授業がどのように実施されたのかを御</a:t>
            </a:r>
            <a:endParaRPr kumimoji="1" lang="en-US" altLang="ja-JP" dirty="0">
              <a:latin typeface="+mn-ea"/>
            </a:endParaRPr>
          </a:p>
          <a:p>
            <a:r>
              <a:rPr kumimoji="1" lang="ja-JP" altLang="en-US" dirty="0">
                <a:latin typeface="+mn-ea"/>
              </a:rPr>
              <a:t>　紹介します。</a:t>
            </a:r>
            <a:endParaRPr kumimoji="1" lang="en-US" altLang="ja-JP" dirty="0">
              <a:latin typeface="+mn-ea"/>
            </a:endParaRPr>
          </a:p>
          <a:p>
            <a:r>
              <a:rPr kumimoji="1" lang="ja-JP" altLang="en-US" dirty="0">
                <a:latin typeface="+mn-ea"/>
              </a:rPr>
              <a:t>〇　研究授業に向けて、授業者を含む高校教員、大学教授、指導主事等からなる授</a:t>
            </a:r>
            <a:endParaRPr kumimoji="1" lang="en-US" altLang="ja-JP" dirty="0">
              <a:latin typeface="+mn-ea"/>
            </a:endParaRPr>
          </a:p>
          <a:p>
            <a:r>
              <a:rPr kumimoji="1" lang="ja-JP" altLang="en-US" dirty="0">
                <a:latin typeface="+mn-ea"/>
              </a:rPr>
              <a:t>　業研究チームを編制し、チームで指導案検討を行いながら一つの授業をつくり上</a:t>
            </a:r>
            <a:endParaRPr kumimoji="1" lang="en-US" altLang="ja-JP" dirty="0">
              <a:latin typeface="+mn-ea"/>
            </a:endParaRPr>
          </a:p>
          <a:p>
            <a:r>
              <a:rPr kumimoji="1" lang="ja-JP" altLang="en-US" dirty="0">
                <a:latin typeface="+mn-ea"/>
              </a:rPr>
              <a:t>　げます。</a:t>
            </a:r>
            <a:endParaRPr kumimoji="1" lang="en-US" altLang="ja-JP" dirty="0">
              <a:latin typeface="+mn-ea"/>
            </a:endParaRPr>
          </a:p>
          <a:p>
            <a:r>
              <a:rPr kumimoji="1" lang="ja-JP" altLang="en-US" dirty="0">
                <a:latin typeface="+mn-ea"/>
              </a:rPr>
              <a:t>〇　第１回目では、主に単元全体の在り方と本時の関係、第２回目では、本時の</a:t>
            </a:r>
            <a:r>
              <a:rPr kumimoji="1" lang="ja-JP" altLang="en-US" dirty="0" err="1">
                <a:latin typeface="+mn-ea"/>
              </a:rPr>
              <a:t>ね</a:t>
            </a:r>
            <a:endParaRPr kumimoji="1" lang="en-US" altLang="ja-JP" dirty="0">
              <a:latin typeface="+mn-ea"/>
            </a:endParaRPr>
          </a:p>
          <a:p>
            <a:r>
              <a:rPr kumimoji="1" lang="ja-JP" altLang="en-US" dirty="0">
                <a:latin typeface="+mn-ea"/>
              </a:rPr>
              <a:t>　らい、探究的な授業に対する展開の在り方、第３回目では、本時のねらい、課題</a:t>
            </a:r>
            <a:endParaRPr kumimoji="1" lang="en-US" altLang="ja-JP" dirty="0">
              <a:latin typeface="+mn-ea"/>
            </a:endParaRPr>
          </a:p>
          <a:p>
            <a:r>
              <a:rPr kumimoji="1" lang="ja-JP" altLang="en-US" dirty="0">
                <a:latin typeface="+mn-ea"/>
              </a:rPr>
              <a:t>　設定に対する生徒の反応予想などを主に検討しました。</a:t>
            </a:r>
            <a:endParaRPr kumimoji="1" lang="en-US" altLang="ja-JP" dirty="0">
              <a:latin typeface="+mn-ea"/>
            </a:endParaRPr>
          </a:p>
          <a:p>
            <a:endParaRPr kumimoji="1" lang="en-US" altLang="ja-JP" dirty="0">
              <a:latin typeface="+mn-ea"/>
            </a:endParaRPr>
          </a:p>
          <a:p>
            <a:r>
              <a:rPr lang="ja-JP" altLang="en-US" dirty="0">
                <a:latin typeface="+mn-ea"/>
              </a:rPr>
              <a:t>〇　研究授業では、科目「数学</a:t>
            </a:r>
            <a:r>
              <a:rPr lang="en-US" altLang="ja-JP" dirty="0">
                <a:latin typeface="+mn-ea"/>
              </a:rPr>
              <a:t>Ⅰ</a:t>
            </a:r>
            <a:r>
              <a:rPr lang="ja-JP" altLang="en-US" dirty="0">
                <a:latin typeface="+mn-ea"/>
              </a:rPr>
              <a:t>」を扱いました。</a:t>
            </a:r>
          </a:p>
          <a:p>
            <a:r>
              <a:rPr lang="ja-JP" altLang="en-US" dirty="0">
                <a:latin typeface="+mn-ea"/>
              </a:rPr>
              <a:t>〇　授業者は、当初、「自分が面白いと思った題材」で指導案を作成していたよう　　</a:t>
            </a:r>
            <a:endParaRPr lang="en-US" altLang="ja-JP" dirty="0">
              <a:latin typeface="+mn-ea"/>
            </a:endParaRPr>
          </a:p>
          <a:p>
            <a:r>
              <a:rPr lang="ja-JP" altLang="en-US" dirty="0">
                <a:latin typeface="+mn-ea"/>
              </a:rPr>
              <a:t>　ですが、研究授業に向けて実施した指導案検討会を重ねるごとに、 授業づくりの</a:t>
            </a:r>
            <a:endParaRPr lang="en-US" altLang="ja-JP" dirty="0">
              <a:latin typeface="+mn-ea"/>
            </a:endParaRPr>
          </a:p>
          <a:p>
            <a:r>
              <a:rPr lang="ja-JP" altLang="en-US" dirty="0">
                <a:latin typeface="+mn-ea"/>
              </a:rPr>
              <a:t>　大切な視点に気付いていきました。</a:t>
            </a:r>
          </a:p>
          <a:p>
            <a:pPr defTabSz="906445">
              <a:defRPr/>
            </a:pPr>
            <a:r>
              <a:rPr kumimoji="1" lang="ja-JP" altLang="en-US" dirty="0">
                <a:latin typeface="+mn-ea"/>
              </a:rPr>
              <a:t>〇　この後、指導案検討会における協議の内容をもとに、授業づくりについて考え</a:t>
            </a:r>
            <a:endParaRPr kumimoji="1" lang="en-US" altLang="ja-JP" dirty="0">
              <a:latin typeface="+mn-ea"/>
            </a:endParaRPr>
          </a:p>
          <a:p>
            <a:pPr defTabSz="906445">
              <a:defRPr/>
            </a:pPr>
            <a:r>
              <a:rPr kumimoji="1" lang="ja-JP" altLang="en-US" dirty="0">
                <a:latin typeface="+mn-ea"/>
              </a:rPr>
              <a:t>　</a:t>
            </a:r>
            <a:r>
              <a:rPr kumimoji="1" lang="ja-JP" altLang="en-US" dirty="0" err="1">
                <a:latin typeface="+mn-ea"/>
              </a:rPr>
              <a:t>て</a:t>
            </a:r>
            <a:r>
              <a:rPr kumimoji="1" lang="ja-JP" altLang="en-US" dirty="0">
                <a:latin typeface="+mn-ea"/>
              </a:rPr>
              <a:t>いきますので、お手元に学習指導案を御用意願います。</a:t>
            </a:r>
            <a:endParaRPr kumimoji="1" lang="en-US" altLang="ja-JP" dirty="0">
              <a:latin typeface="+mn-ea"/>
            </a:endParaRPr>
          </a:p>
          <a:p>
            <a:r>
              <a:rPr lang="ja-JP" altLang="en-US" dirty="0">
                <a:latin typeface="+mn-ea"/>
              </a:rPr>
              <a:t>〇　それでは、指導案検討会において、実際に行われた協議の内容を通して、どの</a:t>
            </a:r>
            <a:endParaRPr lang="en-US" altLang="ja-JP" dirty="0">
              <a:latin typeface="+mn-ea"/>
            </a:endParaRPr>
          </a:p>
          <a:p>
            <a:r>
              <a:rPr lang="ja-JP" altLang="en-US" dirty="0">
                <a:latin typeface="+mn-ea"/>
              </a:rPr>
              <a:t>　ように「探究的な学習」を実現する授業を組み立てていけばよいのか考えてみ</a:t>
            </a:r>
            <a:r>
              <a:rPr lang="ja-JP" altLang="en-US" dirty="0" err="1">
                <a:latin typeface="+mn-ea"/>
              </a:rPr>
              <a:t>ま</a:t>
            </a:r>
            <a:endParaRPr lang="en-US" altLang="ja-JP" dirty="0">
              <a:latin typeface="+mn-ea"/>
            </a:endParaRPr>
          </a:p>
          <a:p>
            <a:r>
              <a:rPr lang="ja-JP" altLang="en-US" dirty="0">
                <a:latin typeface="+mn-ea"/>
              </a:rPr>
              <a:t>　しょう。</a:t>
            </a:r>
            <a:endParaRPr kumimoji="1" lang="en-US" altLang="ja-JP" dirty="0">
              <a:latin typeface="+mn-ea"/>
            </a:endParaRPr>
          </a:p>
        </p:txBody>
      </p:sp>
      <p:sp>
        <p:nvSpPr>
          <p:cNvPr id="4" name="スライド番号プレースホルダー 3"/>
          <p:cNvSpPr>
            <a:spLocks noGrp="1"/>
          </p:cNvSpPr>
          <p:nvPr>
            <p:ph type="sldNum" sz="quarter" idx="10"/>
          </p:nvPr>
        </p:nvSpPr>
        <p:spPr/>
        <p:txBody>
          <a:bodyPr/>
          <a:lstStyle/>
          <a:p>
            <a:fld id="{BD40EB4D-020E-46A2-8FE5-FEC022016087}" type="slidenum">
              <a:rPr kumimoji="1" lang="ja-JP" altLang="en-US" smtClean="0"/>
              <a:t>7</a:t>
            </a:fld>
            <a:endParaRPr kumimoji="1" lang="ja-JP" altLang="en-US"/>
          </a:p>
        </p:txBody>
      </p:sp>
    </p:spTree>
    <p:extLst>
      <p:ext uri="{BB962C8B-B14F-4D97-AF65-F5344CB8AC3E}">
        <p14:creationId xmlns:p14="http://schemas.microsoft.com/office/powerpoint/2010/main" val="41057383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417844" y="4748164"/>
            <a:ext cx="5900076" cy="3884860"/>
          </a:xfrm>
        </p:spPr>
        <p:txBody>
          <a:bodyPr/>
          <a:lstStyle/>
          <a:p>
            <a:r>
              <a:rPr kumimoji="1" lang="ja-JP" altLang="en-US" dirty="0"/>
              <a:t>○　第１回目の指導案から抜粋したスライドを御覧ください。</a:t>
            </a:r>
            <a:endParaRPr kumimoji="1" lang="en-US" altLang="ja-JP" dirty="0"/>
          </a:p>
          <a:p>
            <a:r>
              <a:rPr kumimoji="1" lang="ja-JP" altLang="en-US" dirty="0"/>
              <a:t>○　まずは、生徒像を思い浮かべてください。</a:t>
            </a:r>
            <a:endParaRPr kumimoji="1" lang="en-US" altLang="ja-JP" dirty="0"/>
          </a:p>
          <a:p>
            <a:endParaRPr kumimoji="1" lang="en-US" altLang="ja-JP" dirty="0"/>
          </a:p>
        </p:txBody>
      </p:sp>
      <p:sp>
        <p:nvSpPr>
          <p:cNvPr id="4" name="スライド番号プレースホルダー 3"/>
          <p:cNvSpPr>
            <a:spLocks noGrp="1"/>
          </p:cNvSpPr>
          <p:nvPr>
            <p:ph type="sldNum" sz="quarter" idx="10"/>
          </p:nvPr>
        </p:nvSpPr>
        <p:spPr/>
        <p:txBody>
          <a:bodyPr/>
          <a:lstStyle/>
          <a:p>
            <a:fld id="{37770ED2-C991-40FB-8F97-5EC781C2F2E0}" type="slidenum">
              <a:rPr kumimoji="1" lang="ja-JP" altLang="en-US" smtClean="0"/>
              <a:t>8</a:t>
            </a:fld>
            <a:endParaRPr kumimoji="1" lang="ja-JP" altLang="en-US"/>
          </a:p>
        </p:txBody>
      </p:sp>
    </p:spTree>
    <p:extLst>
      <p:ext uri="{BB962C8B-B14F-4D97-AF65-F5344CB8AC3E}">
        <p14:creationId xmlns:p14="http://schemas.microsoft.com/office/powerpoint/2010/main" val="11877171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417844" y="4748164"/>
            <a:ext cx="5900076" cy="3884860"/>
          </a:xfrm>
        </p:spPr>
        <p:txBody>
          <a:bodyPr/>
          <a:lstStyle/>
          <a:p>
            <a:r>
              <a:rPr kumimoji="1" lang="ja-JP" altLang="en-US" dirty="0"/>
              <a:t>○　ねらい、発問、課題１、課題２は指導案第１案から抜粋しました。</a:t>
            </a:r>
            <a:endParaRPr kumimoji="1" lang="en-US" altLang="ja-JP" dirty="0"/>
          </a:p>
          <a:p>
            <a:r>
              <a:rPr kumimoji="1" lang="ja-JP" altLang="en-US" dirty="0"/>
              <a:t>○　この指導案を見て、どのような感想をもちましたか。</a:t>
            </a:r>
          </a:p>
          <a:p>
            <a:pPr defTabSz="906445">
              <a:defRPr/>
            </a:pPr>
            <a:r>
              <a:rPr kumimoji="1" lang="ja-JP" altLang="en-US" baseline="0" dirty="0"/>
              <a:t>○　課題１について、</a:t>
            </a:r>
            <a:r>
              <a:rPr kumimoji="1" lang="ja-JP" altLang="en-US" dirty="0"/>
              <a:t>　「見たことがある問題だな」と思った先生も多いことで</a:t>
            </a:r>
            <a:endParaRPr kumimoji="1" lang="en-US" altLang="ja-JP" dirty="0"/>
          </a:p>
          <a:p>
            <a:pPr defTabSz="906445">
              <a:defRPr/>
            </a:pPr>
            <a:r>
              <a:rPr kumimoji="1" lang="ja-JP" altLang="en-US" dirty="0"/>
              <a:t>　しょう。</a:t>
            </a:r>
          </a:p>
          <a:p>
            <a:r>
              <a:rPr kumimoji="1" lang="ja-JP" altLang="en-US" dirty="0"/>
              <a:t>○　それでは、指導案検討会でどのような協議内容となったのか説明します。</a:t>
            </a:r>
            <a:endParaRPr kumimoji="1" lang="en-US" altLang="ja-JP" dirty="0"/>
          </a:p>
          <a:p>
            <a:endParaRPr kumimoji="1" lang="en-US" altLang="ja-JP" dirty="0"/>
          </a:p>
        </p:txBody>
      </p:sp>
      <p:sp>
        <p:nvSpPr>
          <p:cNvPr id="4" name="スライド番号プレースホルダー 3"/>
          <p:cNvSpPr>
            <a:spLocks noGrp="1"/>
          </p:cNvSpPr>
          <p:nvPr>
            <p:ph type="sldNum" sz="quarter" idx="10"/>
          </p:nvPr>
        </p:nvSpPr>
        <p:spPr/>
        <p:txBody>
          <a:bodyPr/>
          <a:lstStyle/>
          <a:p>
            <a:fld id="{37770ED2-C991-40FB-8F97-5EC781C2F2E0}" type="slidenum">
              <a:rPr kumimoji="1" lang="ja-JP" altLang="en-US" smtClean="0"/>
              <a:t>9</a:t>
            </a:fld>
            <a:endParaRPr kumimoji="1" lang="ja-JP" altLang="en-US"/>
          </a:p>
        </p:txBody>
      </p:sp>
    </p:spTree>
    <p:extLst>
      <p:ext uri="{BB962C8B-B14F-4D97-AF65-F5344CB8AC3E}">
        <p14:creationId xmlns:p14="http://schemas.microsoft.com/office/powerpoint/2010/main" val="19616470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490FAFF5-860C-488F-BAFC-5CBD8ABEBAC6}" type="datetimeFigureOut">
              <a:rPr kumimoji="1" lang="ja-JP" altLang="en-US" smtClean="0"/>
              <a:t>2024/4/12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31EF68C-4EB0-4B53-B921-259A0983FD03}" type="slidenum">
              <a:rPr kumimoji="1" lang="ja-JP" altLang="en-US" smtClean="0"/>
              <a:t>‹#›</a:t>
            </a:fld>
            <a:endParaRPr kumimoji="1" lang="ja-JP" altLang="en-US"/>
          </a:p>
        </p:txBody>
      </p:sp>
    </p:spTree>
    <p:extLst>
      <p:ext uri="{BB962C8B-B14F-4D97-AF65-F5344CB8AC3E}">
        <p14:creationId xmlns:p14="http://schemas.microsoft.com/office/powerpoint/2010/main" val="14050554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タイトルとキャプション">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490FAFF5-860C-488F-BAFC-5CBD8ABEBAC6}" type="datetimeFigureOut">
              <a:rPr kumimoji="1" lang="ja-JP" altLang="en-US" smtClean="0"/>
              <a:t>2024/4/12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31EF68C-4EB0-4B53-B921-259A0983FD03}" type="slidenum">
              <a:rPr kumimoji="1" lang="ja-JP" altLang="en-US" smtClean="0"/>
              <a:t>‹#›</a:t>
            </a:fld>
            <a:endParaRPr kumimoji="1" lang="ja-JP" altLang="en-US"/>
          </a:p>
        </p:txBody>
      </p:sp>
    </p:spTree>
    <p:extLst>
      <p:ext uri="{BB962C8B-B14F-4D97-AF65-F5344CB8AC3E}">
        <p14:creationId xmlns:p14="http://schemas.microsoft.com/office/powerpoint/2010/main" val="42398312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引用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ja-JP" altLang="en-US"/>
              <a:t>マスター タイトルの書式設定</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a:t>マスター テキストの書式設定</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490FAFF5-860C-488F-BAFC-5CBD8ABEBAC6}" type="datetimeFigureOut">
              <a:rPr kumimoji="1" lang="ja-JP" altLang="en-US" smtClean="0"/>
              <a:t>2024/4/12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31EF68C-4EB0-4B53-B921-259A0983FD03}" type="slidenum">
              <a:rPr kumimoji="1" lang="ja-JP" altLang="en-US" smtClean="0"/>
              <a:t>‹#›</a:t>
            </a:fld>
            <a:endParaRPr kumimoji="1" lang="ja-JP" alt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6035116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名札">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490FAFF5-860C-488F-BAFC-5CBD8ABEBAC6}" type="datetimeFigureOut">
              <a:rPr kumimoji="1" lang="ja-JP" altLang="en-US" smtClean="0"/>
              <a:t>2024/4/12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31EF68C-4EB0-4B53-B921-259A0983FD03}" type="slidenum">
              <a:rPr kumimoji="1" lang="ja-JP" altLang="en-US" smtClean="0"/>
              <a:t>‹#›</a:t>
            </a:fld>
            <a:endParaRPr kumimoji="1" lang="ja-JP" altLang="en-US"/>
          </a:p>
        </p:txBody>
      </p:sp>
    </p:spTree>
    <p:extLst>
      <p:ext uri="{BB962C8B-B14F-4D97-AF65-F5344CB8AC3E}">
        <p14:creationId xmlns:p14="http://schemas.microsoft.com/office/powerpoint/2010/main" val="18160774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引用付きの名札">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ja-JP" altLang="en-US"/>
              <a:t>マスター タイトルの書式設定</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a:t>マスター テキストの書式設定</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490FAFF5-860C-488F-BAFC-5CBD8ABEBAC6}" type="datetimeFigureOut">
              <a:rPr kumimoji="1" lang="ja-JP" altLang="en-US" smtClean="0"/>
              <a:t>2024/4/12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31EF68C-4EB0-4B53-B921-259A0983FD03}" type="slidenum">
              <a:rPr kumimoji="1" lang="ja-JP" altLang="en-US" smtClean="0"/>
              <a:t>‹#›</a:t>
            </a:fld>
            <a:endParaRPr kumimoji="1" lang="ja-JP" alt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7472015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真または偽">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ja-JP" altLang="en-US"/>
              <a:t>マスター タイトルの書式設定</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a:t>マスター テキストの書式設定</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490FAFF5-860C-488F-BAFC-5CBD8ABEBAC6}" type="datetimeFigureOut">
              <a:rPr kumimoji="1" lang="ja-JP" altLang="en-US" smtClean="0"/>
              <a:t>2024/4/12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31EF68C-4EB0-4B53-B921-259A0983FD03}" type="slidenum">
              <a:rPr kumimoji="1" lang="ja-JP" altLang="en-US" smtClean="0"/>
              <a:t>‹#›</a:t>
            </a:fld>
            <a:endParaRPr kumimoji="1" lang="ja-JP" altLang="en-US"/>
          </a:p>
        </p:txBody>
      </p:sp>
    </p:spTree>
    <p:extLst>
      <p:ext uri="{BB962C8B-B14F-4D97-AF65-F5344CB8AC3E}">
        <p14:creationId xmlns:p14="http://schemas.microsoft.com/office/powerpoint/2010/main" val="4816731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90FAFF5-860C-488F-BAFC-5CBD8ABEBAC6}" type="datetimeFigureOut">
              <a:rPr kumimoji="1" lang="ja-JP" altLang="en-US" smtClean="0"/>
              <a:t>2024/4/12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31EF68C-4EB0-4B53-B921-259A0983FD03}" type="slidenum">
              <a:rPr kumimoji="1" lang="ja-JP" altLang="en-US" smtClean="0"/>
              <a:t>‹#›</a:t>
            </a:fld>
            <a:endParaRPr kumimoji="1" lang="ja-JP" altLang="en-US"/>
          </a:p>
        </p:txBody>
      </p:sp>
    </p:spTree>
    <p:extLst>
      <p:ext uri="{BB962C8B-B14F-4D97-AF65-F5344CB8AC3E}">
        <p14:creationId xmlns:p14="http://schemas.microsoft.com/office/powerpoint/2010/main" val="5022088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90FAFF5-860C-488F-BAFC-5CBD8ABEBAC6}" type="datetimeFigureOut">
              <a:rPr kumimoji="1" lang="ja-JP" altLang="en-US" smtClean="0"/>
              <a:t>2024/4/12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31EF68C-4EB0-4B53-B921-259A0983FD03}" type="slidenum">
              <a:rPr kumimoji="1" lang="ja-JP" altLang="en-US" smtClean="0"/>
              <a:t>‹#›</a:t>
            </a:fld>
            <a:endParaRPr kumimoji="1" lang="ja-JP" altLang="en-US"/>
          </a:p>
        </p:txBody>
      </p:sp>
    </p:spTree>
    <p:extLst>
      <p:ext uri="{BB962C8B-B14F-4D97-AF65-F5344CB8AC3E}">
        <p14:creationId xmlns:p14="http://schemas.microsoft.com/office/powerpoint/2010/main" val="17733315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タイトル スライド">
    <p:spTree>
      <p:nvGrpSpPr>
        <p:cNvPr id="1" name=""/>
        <p:cNvGrpSpPr/>
        <p:nvPr/>
      </p:nvGrpSpPr>
      <p:grpSpPr>
        <a:xfrm>
          <a:off x="0" y="0"/>
          <a:ext cx="0" cy="0"/>
          <a:chOff x="0" y="0"/>
          <a:chExt cx="0" cy="0"/>
        </a:xfrm>
      </p:grpSpPr>
    </p:spTree>
    <p:extLst>
      <p:ext uri="{BB962C8B-B14F-4D97-AF65-F5344CB8AC3E}">
        <p14:creationId xmlns:p14="http://schemas.microsoft.com/office/powerpoint/2010/main" val="37148012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90FAFF5-860C-488F-BAFC-5CBD8ABEBAC6}" type="datetimeFigureOut">
              <a:rPr kumimoji="1" lang="ja-JP" altLang="en-US" smtClean="0"/>
              <a:t>2024/4/12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31EF68C-4EB0-4B53-B921-259A0983FD03}" type="slidenum">
              <a:rPr kumimoji="1" lang="ja-JP" altLang="en-US" smtClean="0"/>
              <a:t>‹#›</a:t>
            </a:fld>
            <a:endParaRPr kumimoji="1" lang="ja-JP" altLang="en-US"/>
          </a:p>
        </p:txBody>
      </p:sp>
    </p:spTree>
    <p:extLst>
      <p:ext uri="{BB962C8B-B14F-4D97-AF65-F5344CB8AC3E}">
        <p14:creationId xmlns:p14="http://schemas.microsoft.com/office/powerpoint/2010/main" val="31520008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490FAFF5-860C-488F-BAFC-5CBD8ABEBAC6}" type="datetimeFigureOut">
              <a:rPr kumimoji="1" lang="ja-JP" altLang="en-US" smtClean="0"/>
              <a:t>2024/4/12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31EF68C-4EB0-4B53-B921-259A0983FD03}" type="slidenum">
              <a:rPr kumimoji="1" lang="ja-JP" altLang="en-US" smtClean="0"/>
              <a:t>‹#›</a:t>
            </a:fld>
            <a:endParaRPr kumimoji="1" lang="ja-JP" altLang="en-US"/>
          </a:p>
        </p:txBody>
      </p:sp>
    </p:spTree>
    <p:extLst>
      <p:ext uri="{BB962C8B-B14F-4D97-AF65-F5344CB8AC3E}">
        <p14:creationId xmlns:p14="http://schemas.microsoft.com/office/powerpoint/2010/main" val="16483059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490FAFF5-860C-488F-BAFC-5CBD8ABEBAC6}" type="datetimeFigureOut">
              <a:rPr kumimoji="1" lang="ja-JP" altLang="en-US" smtClean="0"/>
              <a:t>2024/4/12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431EF68C-4EB0-4B53-B921-259A0983FD03}" type="slidenum">
              <a:rPr kumimoji="1" lang="ja-JP" altLang="en-US" smtClean="0"/>
              <a:t>‹#›</a:t>
            </a:fld>
            <a:endParaRPr kumimoji="1" lang="ja-JP" altLang="en-US"/>
          </a:p>
        </p:txBody>
      </p:sp>
    </p:spTree>
    <p:extLst>
      <p:ext uri="{BB962C8B-B14F-4D97-AF65-F5344CB8AC3E}">
        <p14:creationId xmlns:p14="http://schemas.microsoft.com/office/powerpoint/2010/main" val="22436221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490FAFF5-860C-488F-BAFC-5CBD8ABEBAC6}" type="datetimeFigureOut">
              <a:rPr kumimoji="1" lang="ja-JP" altLang="en-US" smtClean="0"/>
              <a:t>2024/4/12</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431EF68C-4EB0-4B53-B921-259A0983FD03}" type="slidenum">
              <a:rPr kumimoji="1" lang="ja-JP" altLang="en-US" smtClean="0"/>
              <a:t>‹#›</a:t>
            </a:fld>
            <a:endParaRPr kumimoji="1" lang="ja-JP" altLang="en-US"/>
          </a:p>
        </p:txBody>
      </p:sp>
    </p:spTree>
    <p:extLst>
      <p:ext uri="{BB962C8B-B14F-4D97-AF65-F5344CB8AC3E}">
        <p14:creationId xmlns:p14="http://schemas.microsoft.com/office/powerpoint/2010/main" val="26163680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490FAFF5-860C-488F-BAFC-5CBD8ABEBAC6}" type="datetimeFigureOut">
              <a:rPr kumimoji="1" lang="ja-JP" altLang="en-US" smtClean="0"/>
              <a:t>2024/4/12</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431EF68C-4EB0-4B53-B921-259A0983FD03}" type="slidenum">
              <a:rPr kumimoji="1" lang="ja-JP" altLang="en-US" smtClean="0"/>
              <a:t>‹#›</a:t>
            </a:fld>
            <a:endParaRPr kumimoji="1" lang="ja-JP" altLang="en-US"/>
          </a:p>
        </p:txBody>
      </p:sp>
    </p:spTree>
    <p:extLst>
      <p:ext uri="{BB962C8B-B14F-4D97-AF65-F5344CB8AC3E}">
        <p14:creationId xmlns:p14="http://schemas.microsoft.com/office/powerpoint/2010/main" val="40404839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90FAFF5-860C-488F-BAFC-5CBD8ABEBAC6}" type="datetimeFigureOut">
              <a:rPr kumimoji="1" lang="ja-JP" altLang="en-US" smtClean="0"/>
              <a:t>2024/4/12</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431EF68C-4EB0-4B53-B921-259A0983FD03}" type="slidenum">
              <a:rPr kumimoji="1" lang="ja-JP" altLang="en-US" smtClean="0"/>
              <a:t>‹#›</a:t>
            </a:fld>
            <a:endParaRPr kumimoji="1" lang="ja-JP" altLang="en-US"/>
          </a:p>
        </p:txBody>
      </p:sp>
    </p:spTree>
    <p:extLst>
      <p:ext uri="{BB962C8B-B14F-4D97-AF65-F5344CB8AC3E}">
        <p14:creationId xmlns:p14="http://schemas.microsoft.com/office/powerpoint/2010/main" val="15714720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ja-JP" altLang="en-US"/>
              <a:t>マスター タイトルの書式設定</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490FAFF5-860C-488F-BAFC-5CBD8ABEBAC6}" type="datetimeFigureOut">
              <a:rPr kumimoji="1" lang="ja-JP" altLang="en-US" smtClean="0"/>
              <a:t>2024/4/12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431EF68C-4EB0-4B53-B921-259A0983FD03}" type="slidenum">
              <a:rPr kumimoji="1" lang="ja-JP" altLang="en-US" smtClean="0"/>
              <a:t>‹#›</a:t>
            </a:fld>
            <a:endParaRPr kumimoji="1" lang="ja-JP" altLang="en-US"/>
          </a:p>
        </p:txBody>
      </p:sp>
    </p:spTree>
    <p:extLst>
      <p:ext uri="{BB962C8B-B14F-4D97-AF65-F5344CB8AC3E}">
        <p14:creationId xmlns:p14="http://schemas.microsoft.com/office/powerpoint/2010/main" val="34047709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図を追加</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490FAFF5-860C-488F-BAFC-5CBD8ABEBAC6}" type="datetimeFigureOut">
              <a:rPr kumimoji="1" lang="ja-JP" altLang="en-US" smtClean="0"/>
              <a:t>2024/4/12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431EF68C-4EB0-4B53-B921-259A0983FD03}" type="slidenum">
              <a:rPr kumimoji="1" lang="ja-JP" altLang="en-US" smtClean="0"/>
              <a:t>‹#›</a:t>
            </a:fld>
            <a:endParaRPr kumimoji="1" lang="ja-JP" altLang="en-US"/>
          </a:p>
        </p:txBody>
      </p:sp>
    </p:spTree>
    <p:extLst>
      <p:ext uri="{BB962C8B-B14F-4D97-AF65-F5344CB8AC3E}">
        <p14:creationId xmlns:p14="http://schemas.microsoft.com/office/powerpoint/2010/main" val="1495450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90FAFF5-860C-488F-BAFC-5CBD8ABEBAC6}" type="datetimeFigureOut">
              <a:rPr kumimoji="1" lang="ja-JP" altLang="en-US" smtClean="0"/>
              <a:t>2024/4/12</a:t>
            </a:fld>
            <a:endParaRPr kumimoji="1" lang="ja-JP" alt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431EF68C-4EB0-4B53-B921-259A0983FD03}" type="slidenum">
              <a:rPr kumimoji="1" lang="ja-JP" altLang="en-US" smtClean="0"/>
              <a:t>‹#›</a:t>
            </a:fld>
            <a:endParaRPr kumimoji="1" lang="ja-JP" altLang="en-US"/>
          </a:p>
        </p:txBody>
      </p:sp>
    </p:spTree>
    <p:extLst>
      <p:ext uri="{BB962C8B-B14F-4D97-AF65-F5344CB8AC3E}">
        <p14:creationId xmlns:p14="http://schemas.microsoft.com/office/powerpoint/2010/main" val="4186214441"/>
      </p:ext>
    </p:extLst>
  </p:cSld>
  <p:clrMap bg1="lt1" tx1="dk1" bg2="lt2" tx2="dk2" accent1="accent1" accent2="accent2" accent3="accent3" accent4="accent4" accent5="accent5" accent6="accent6" hlink="hlink" folHlink="folHlink"/>
  <p:sldLayoutIdLst>
    <p:sldLayoutId id="2147483808" r:id="rId1"/>
    <p:sldLayoutId id="2147483809" r:id="rId2"/>
    <p:sldLayoutId id="2147483810" r:id="rId3"/>
    <p:sldLayoutId id="2147483811" r:id="rId4"/>
    <p:sldLayoutId id="2147483812" r:id="rId5"/>
    <p:sldLayoutId id="2147483813" r:id="rId6"/>
    <p:sldLayoutId id="2147483814" r:id="rId7"/>
    <p:sldLayoutId id="2147483815" r:id="rId8"/>
    <p:sldLayoutId id="2147483816" r:id="rId9"/>
    <p:sldLayoutId id="2147483817" r:id="rId10"/>
    <p:sldLayoutId id="2147483818" r:id="rId11"/>
    <p:sldLayoutId id="2147483819" r:id="rId12"/>
    <p:sldLayoutId id="2147483820" r:id="rId13"/>
    <p:sldLayoutId id="2147483821" r:id="rId14"/>
    <p:sldLayoutId id="2147483822" r:id="rId15"/>
    <p:sldLayoutId id="2147483823" r:id="rId16"/>
    <p:sldLayoutId id="2147483824" r:id="rId17"/>
  </p:sldLayoutIdLst>
  <p:txStyles>
    <p:titleStyle>
      <a:lvl1pPr algn="l" defTabSz="457200" rtl="0" eaLnBrk="1" latinLnBrk="0" hangingPunct="1">
        <a:spcBef>
          <a:spcPct val="0"/>
        </a:spcBef>
        <a:buNone/>
        <a:defRPr kumimoji="1" sz="3600"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youtu.be/5Bw1-dz8aKY"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0.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3" Type="http://schemas.openxmlformats.org/officeDocument/2006/relationships/image" Target="../media/image26.png"/><Relationship Id="rId12" Type="http://schemas.openxmlformats.org/officeDocument/2006/relationships/image" Target="../media/image25.png"/><Relationship Id="rId2" Type="http://schemas.openxmlformats.org/officeDocument/2006/relationships/notesSlide" Target="../notesSlides/notesSlide25.xml"/><Relationship Id="rId16" Type="http://schemas.openxmlformats.org/officeDocument/2006/relationships/image" Target="../media/image29.png"/><Relationship Id="rId1" Type="http://schemas.openxmlformats.org/officeDocument/2006/relationships/slideLayout" Target="../slideLayouts/slideLayout2.xml"/><Relationship Id="rId11" Type="http://schemas.openxmlformats.org/officeDocument/2006/relationships/image" Target="../media/image24.jpeg"/><Relationship Id="rId15" Type="http://schemas.openxmlformats.org/officeDocument/2006/relationships/image" Target="../media/image25.emf"/><Relationship Id="rId10" Type="http://schemas.openxmlformats.org/officeDocument/2006/relationships/image" Target="../media/image31.png"/><Relationship Id="rId14" Type="http://schemas.openxmlformats.org/officeDocument/2006/relationships/image" Target="../media/image27.png"/><Relationship Id="rId4" Type="http://schemas.openxmlformats.org/officeDocument/2006/relationships/image" Target="../media/image250.png"/></Relationships>
</file>

<file path=ppt/slides/_rels/slide2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2383367" y="2226734"/>
            <a:ext cx="6722534" cy="1646302"/>
          </a:xfrm>
        </p:spPr>
        <p:txBody>
          <a:bodyPr/>
          <a:lstStyle/>
          <a:p>
            <a:pPr algn="just"/>
            <a:r>
              <a:rPr lang="ja-JP" altLang="en-US" dirty="0"/>
              <a:t>「探究的な学習」を実現するために</a:t>
            </a:r>
            <a:endParaRPr kumimoji="1" lang="ja-JP" altLang="en-US" dirty="0"/>
          </a:p>
        </p:txBody>
      </p:sp>
      <p:sp>
        <p:nvSpPr>
          <p:cNvPr id="3" name="サブタイトル 2"/>
          <p:cNvSpPr>
            <a:spLocks noGrp="1"/>
          </p:cNvSpPr>
          <p:nvPr>
            <p:ph type="subTitle" idx="1"/>
          </p:nvPr>
        </p:nvSpPr>
        <p:spPr>
          <a:xfrm>
            <a:off x="1940204" y="4050836"/>
            <a:ext cx="8567376" cy="978364"/>
          </a:xfrm>
        </p:spPr>
        <p:txBody>
          <a:bodyPr>
            <a:normAutofit fontScale="92500" lnSpcReduction="20000"/>
          </a:bodyPr>
          <a:lstStyle/>
          <a:p>
            <a:pPr algn="l"/>
            <a:r>
              <a:rPr lang="ja-JP" altLang="en-US" sz="3200" dirty="0"/>
              <a:t>～生徒の疑問を取り上げて学習に対する</a:t>
            </a:r>
            <a:endParaRPr lang="en-US" altLang="ja-JP" sz="3200" dirty="0"/>
          </a:p>
          <a:p>
            <a:pPr algn="l"/>
            <a:r>
              <a:rPr lang="ja-JP" altLang="en-US" sz="3200" dirty="0"/>
              <a:t>　関心や意欲を高める活動の充実～</a:t>
            </a:r>
            <a:endParaRPr kumimoji="1" lang="ja-JP" altLang="en-US" sz="3200" dirty="0"/>
          </a:p>
        </p:txBody>
      </p:sp>
    </p:spTree>
    <p:extLst>
      <p:ext uri="{BB962C8B-B14F-4D97-AF65-F5344CB8AC3E}">
        <p14:creationId xmlns:p14="http://schemas.microsoft.com/office/powerpoint/2010/main" val="7473869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404617" y="1663284"/>
            <a:ext cx="10728603" cy="3880773"/>
          </a:xfrm>
        </p:spPr>
        <p:txBody>
          <a:bodyPr>
            <a:noAutofit/>
          </a:bodyPr>
          <a:lstStyle/>
          <a:p>
            <a:pPr marL="0" indent="0">
              <a:buNone/>
            </a:pPr>
            <a:r>
              <a:rPr lang="ja-JP" altLang="en-US" sz="2400" dirty="0">
                <a:latin typeface="+mn-ea"/>
              </a:rPr>
              <a:t>　学習指導案（第１版）における協議内容</a:t>
            </a:r>
          </a:p>
          <a:p>
            <a:pPr marL="0" indent="0">
              <a:buNone/>
            </a:pPr>
            <a:r>
              <a:rPr lang="ja-JP" altLang="en-US" sz="2400" dirty="0">
                <a:latin typeface="+mn-ea"/>
              </a:rPr>
              <a:t>　</a:t>
            </a:r>
            <a:r>
              <a:rPr lang="en-US" altLang="ja-JP" sz="2400" dirty="0">
                <a:latin typeface="+mn-ea"/>
              </a:rPr>
              <a:t>【</a:t>
            </a:r>
            <a:r>
              <a:rPr lang="ja-JP" altLang="en-US" sz="2400" dirty="0">
                <a:latin typeface="+mn-ea"/>
              </a:rPr>
              <a:t>協議１</a:t>
            </a:r>
            <a:r>
              <a:rPr lang="en-US" altLang="ja-JP" sz="2400" dirty="0">
                <a:latin typeface="+mn-ea"/>
              </a:rPr>
              <a:t>】</a:t>
            </a:r>
          </a:p>
          <a:p>
            <a:pPr marL="0" indent="0">
              <a:buNone/>
            </a:pPr>
            <a:r>
              <a:rPr lang="ja-JP" altLang="en-US" sz="2400" dirty="0">
                <a:latin typeface="+mn-ea"/>
              </a:rPr>
              <a:t>　・指導観については、生徒観・教材観を踏まえて、この単元をどの</a:t>
            </a:r>
          </a:p>
          <a:p>
            <a:pPr marL="0" indent="0">
              <a:buNone/>
            </a:pPr>
            <a:r>
              <a:rPr lang="ja-JP" altLang="en-US" sz="2400" dirty="0">
                <a:latin typeface="+mn-ea"/>
              </a:rPr>
              <a:t>　　ように指導したいか、イメージを膨らませることができるか。</a:t>
            </a:r>
          </a:p>
          <a:p>
            <a:pPr marL="0" indent="0">
              <a:buNone/>
            </a:pPr>
            <a:r>
              <a:rPr lang="ja-JP" altLang="en-US" sz="2400" dirty="0">
                <a:latin typeface="+mn-ea"/>
              </a:rPr>
              <a:t>　・生徒観を踏まえ、生徒が活躍する場面をどのように設定するか。</a:t>
            </a:r>
          </a:p>
          <a:p>
            <a:pPr marL="0" indent="0">
              <a:buNone/>
            </a:pPr>
            <a:r>
              <a:rPr lang="ja-JP" altLang="en-US" sz="2400" dirty="0">
                <a:latin typeface="+mn-ea"/>
              </a:rPr>
              <a:t>　</a:t>
            </a:r>
            <a:r>
              <a:rPr lang="en-US" altLang="ja-JP" sz="2400" dirty="0">
                <a:latin typeface="+mn-ea"/>
              </a:rPr>
              <a:t>【</a:t>
            </a:r>
            <a:r>
              <a:rPr lang="ja-JP" altLang="en-US" sz="2400" dirty="0">
                <a:latin typeface="+mn-ea"/>
              </a:rPr>
              <a:t>協議２</a:t>
            </a:r>
            <a:r>
              <a:rPr lang="en-US" altLang="ja-JP" sz="2400" dirty="0">
                <a:latin typeface="+mn-ea"/>
              </a:rPr>
              <a:t>】</a:t>
            </a:r>
          </a:p>
          <a:p>
            <a:pPr marL="0" indent="0">
              <a:buNone/>
            </a:pPr>
            <a:r>
              <a:rPr lang="ja-JP" altLang="en-US" sz="2400" dirty="0">
                <a:latin typeface="+mn-ea"/>
              </a:rPr>
              <a:t>　・本時の目標（ねらい）を達成させるための「問い」の設定をどの</a:t>
            </a:r>
          </a:p>
          <a:p>
            <a:pPr marL="0" indent="0">
              <a:buNone/>
            </a:pPr>
            <a:r>
              <a:rPr lang="ja-JP" altLang="en-US" sz="2400" dirty="0">
                <a:latin typeface="+mn-ea"/>
              </a:rPr>
              <a:t>　　ように行うか。</a:t>
            </a:r>
          </a:p>
          <a:p>
            <a:pPr marL="0" indent="0">
              <a:buNone/>
            </a:pPr>
            <a:endParaRPr kumimoji="1" lang="ja-JP" altLang="en-US" sz="2400" dirty="0"/>
          </a:p>
        </p:txBody>
      </p:sp>
      <p:sp>
        <p:nvSpPr>
          <p:cNvPr id="5" name="タイトル 1"/>
          <p:cNvSpPr>
            <a:spLocks noGrp="1"/>
          </p:cNvSpPr>
          <p:nvPr>
            <p:ph type="title"/>
          </p:nvPr>
        </p:nvSpPr>
        <p:spPr>
          <a:xfrm>
            <a:off x="404617" y="514849"/>
            <a:ext cx="8596668" cy="689811"/>
          </a:xfrm>
        </p:spPr>
        <p:txBody>
          <a:bodyPr/>
          <a:lstStyle/>
          <a:p>
            <a:r>
              <a:rPr kumimoji="1" lang="ja-JP" altLang="en-US" dirty="0">
                <a:solidFill>
                  <a:schemeClr val="tx1"/>
                </a:solidFill>
              </a:rPr>
              <a:t>○第１回指導案検討会</a:t>
            </a:r>
          </a:p>
        </p:txBody>
      </p:sp>
    </p:spTree>
    <p:extLst>
      <p:ext uri="{BB962C8B-B14F-4D97-AF65-F5344CB8AC3E}">
        <p14:creationId xmlns:p14="http://schemas.microsoft.com/office/powerpoint/2010/main" val="38784301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solidFill>
                  <a:schemeClr val="tx1"/>
                </a:solidFill>
                <a:latin typeface="+mj-ea"/>
              </a:rPr>
              <a:t>○第１回指導案検討会で授業研究チームから出た意見</a:t>
            </a:r>
            <a:endParaRPr kumimoji="1" lang="ja-JP" altLang="en-US" dirty="0">
              <a:solidFill>
                <a:schemeClr val="tx1"/>
              </a:solidFill>
              <a:latin typeface="+mj-ea"/>
            </a:endParaRPr>
          </a:p>
        </p:txBody>
      </p:sp>
      <p:sp>
        <p:nvSpPr>
          <p:cNvPr id="4" name="角丸四角形吹き出し 3"/>
          <p:cNvSpPr/>
          <p:nvPr/>
        </p:nvSpPr>
        <p:spPr>
          <a:xfrm>
            <a:off x="677334" y="5234144"/>
            <a:ext cx="7921487" cy="785191"/>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000" dirty="0">
                <a:latin typeface="+mn-ea"/>
              </a:rPr>
              <a:t>生徒に身に付けさせたい資質・能力は、どのようなものなのかについて、明確にすることが大切ではないか。</a:t>
            </a:r>
          </a:p>
        </p:txBody>
      </p:sp>
      <p:sp>
        <p:nvSpPr>
          <p:cNvPr id="6" name="角丸四角形吹き出し 5"/>
          <p:cNvSpPr/>
          <p:nvPr/>
        </p:nvSpPr>
        <p:spPr>
          <a:xfrm>
            <a:off x="677334" y="2077958"/>
            <a:ext cx="6092434" cy="715617"/>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000" dirty="0">
                <a:latin typeface="+mn-ea"/>
              </a:rPr>
              <a:t>「問い」を教師から与えるのではなく、</a:t>
            </a:r>
            <a:endParaRPr kumimoji="1" lang="en-US" altLang="ja-JP" sz="2000" dirty="0">
              <a:latin typeface="+mn-ea"/>
            </a:endParaRPr>
          </a:p>
          <a:p>
            <a:r>
              <a:rPr kumimoji="1" lang="ja-JP" altLang="en-US" sz="2000" dirty="0">
                <a:latin typeface="+mn-ea"/>
              </a:rPr>
              <a:t>生徒から疑問等として発生させてみてはどうか。</a:t>
            </a:r>
          </a:p>
        </p:txBody>
      </p:sp>
      <p:sp>
        <p:nvSpPr>
          <p:cNvPr id="7" name="角丸四角形吹き出し 6"/>
          <p:cNvSpPr/>
          <p:nvPr/>
        </p:nvSpPr>
        <p:spPr>
          <a:xfrm>
            <a:off x="677333" y="3602150"/>
            <a:ext cx="9461277" cy="745435"/>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000" dirty="0">
                <a:latin typeface="+mn-ea"/>
              </a:rPr>
              <a:t>難しい問題であれば、資質・能力が身に付くというわけではなく、やさしい問題でもしっかり先生が授業をデザインすれば、ねらいが達成できるのではないか。</a:t>
            </a:r>
          </a:p>
        </p:txBody>
      </p:sp>
    </p:spTree>
    <p:extLst>
      <p:ext uri="{BB962C8B-B14F-4D97-AF65-F5344CB8AC3E}">
        <p14:creationId xmlns:p14="http://schemas.microsoft.com/office/powerpoint/2010/main" val="36504972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677334" y="1194819"/>
            <a:ext cx="9733992" cy="2478823"/>
          </a:xfrm>
        </p:spPr>
        <p:txBody>
          <a:bodyPr>
            <a:noAutofit/>
          </a:bodyPr>
          <a:lstStyle/>
          <a:p>
            <a:pPr marL="0" lvl="0" indent="0">
              <a:buNone/>
            </a:pPr>
            <a:r>
              <a:rPr lang="en-US" altLang="ja-JP" sz="1600" dirty="0">
                <a:latin typeface="+mn-ea"/>
              </a:rPr>
              <a:t>【</a:t>
            </a:r>
            <a:r>
              <a:rPr lang="ja-JP" altLang="ja-JP" sz="1600" dirty="0">
                <a:latin typeface="+mn-ea"/>
              </a:rPr>
              <a:t>ねらい</a:t>
            </a:r>
            <a:r>
              <a:rPr lang="en-US" altLang="ja-JP" sz="1600" dirty="0">
                <a:latin typeface="+mn-ea"/>
              </a:rPr>
              <a:t>】</a:t>
            </a:r>
          </a:p>
          <a:p>
            <a:pPr marL="0" lvl="0" indent="0">
              <a:buNone/>
            </a:pPr>
            <a:r>
              <a:rPr lang="ja-JP" altLang="ja-JP" sz="1600" dirty="0">
                <a:latin typeface="+mn-ea"/>
              </a:rPr>
              <a:t>・条件を満たす三角形の個数を調べる問題解決の中で，図をかいて変化の様子を調べたり、</a:t>
            </a:r>
            <a:endParaRPr lang="en-US" altLang="ja-JP" sz="1600" dirty="0">
              <a:latin typeface="+mn-ea"/>
            </a:endParaRPr>
          </a:p>
          <a:p>
            <a:pPr marL="0" lvl="0" indent="0">
              <a:buNone/>
            </a:pPr>
            <a:r>
              <a:rPr lang="ja-JP" altLang="en-US" sz="1600" dirty="0">
                <a:latin typeface="+mn-ea"/>
              </a:rPr>
              <a:t>　</a:t>
            </a:r>
            <a:r>
              <a:rPr lang="ja-JP" altLang="ja-JP" sz="1600" dirty="0">
                <a:latin typeface="+mn-ea"/>
              </a:rPr>
              <a:t>余弦定理と２次方程式を関連付けて考察したりしたことを，図や式を用いてまとめたり</a:t>
            </a:r>
            <a:endParaRPr lang="en-US" altLang="ja-JP" sz="1600" dirty="0">
              <a:latin typeface="+mn-ea"/>
            </a:endParaRPr>
          </a:p>
          <a:p>
            <a:pPr marL="0" lvl="0" indent="0">
              <a:buNone/>
            </a:pPr>
            <a:r>
              <a:rPr lang="ja-JP" altLang="en-US" sz="1600" dirty="0">
                <a:latin typeface="+mn-ea"/>
              </a:rPr>
              <a:t>　</a:t>
            </a:r>
            <a:r>
              <a:rPr lang="ja-JP" altLang="ja-JP" sz="1600" dirty="0">
                <a:latin typeface="+mn-ea"/>
              </a:rPr>
              <a:t>互いに説明し合う活動を通して思考を深めることができる。　　</a:t>
            </a:r>
            <a:r>
              <a:rPr lang="ja-JP" altLang="en-US" sz="1600" dirty="0">
                <a:latin typeface="+mn-ea"/>
              </a:rPr>
              <a:t>　</a:t>
            </a:r>
            <a:r>
              <a:rPr lang="ja-JP" altLang="ja-JP" sz="1600" dirty="0">
                <a:latin typeface="+mn-ea"/>
              </a:rPr>
              <a:t>【思考・判断・表現】</a:t>
            </a:r>
          </a:p>
          <a:p>
            <a:pPr marL="0" indent="0">
              <a:buNone/>
            </a:pPr>
            <a:r>
              <a:rPr lang="ja-JP" altLang="ja-JP" sz="1600" dirty="0">
                <a:latin typeface="+mn-ea"/>
              </a:rPr>
              <a:t>・辺の個数と三角形の個数に着目したり、既習の事柄と結びつけたりして粘り強く問題解決</a:t>
            </a:r>
            <a:endParaRPr lang="en-US" altLang="ja-JP" sz="1600" dirty="0">
              <a:latin typeface="+mn-ea"/>
            </a:endParaRPr>
          </a:p>
          <a:p>
            <a:pPr marL="0" indent="0">
              <a:buNone/>
            </a:pPr>
            <a:r>
              <a:rPr lang="ja-JP" altLang="en-US" sz="1600" dirty="0">
                <a:latin typeface="+mn-ea"/>
              </a:rPr>
              <a:t>　</a:t>
            </a:r>
            <a:r>
              <a:rPr lang="ja-JP" altLang="ja-JP" sz="1600" dirty="0">
                <a:latin typeface="+mn-ea"/>
              </a:rPr>
              <a:t>に取り組むことができるようになるとともに，活動の過程を振り返りその前後での自身の</a:t>
            </a:r>
            <a:endParaRPr lang="en-US" altLang="ja-JP" sz="1600" dirty="0">
              <a:latin typeface="+mn-ea"/>
            </a:endParaRPr>
          </a:p>
          <a:p>
            <a:pPr marL="0" indent="0">
              <a:buNone/>
            </a:pPr>
            <a:r>
              <a:rPr lang="ja-JP" altLang="en-US" sz="1600" dirty="0">
                <a:latin typeface="+mn-ea"/>
              </a:rPr>
              <a:t>　</a:t>
            </a:r>
            <a:r>
              <a:rPr lang="ja-JP" altLang="ja-JP" sz="1600" dirty="0">
                <a:latin typeface="+mn-ea"/>
              </a:rPr>
              <a:t>変容を認識することができる。</a:t>
            </a:r>
            <a:r>
              <a:rPr lang="ja-JP" altLang="en-US" sz="1600" dirty="0">
                <a:latin typeface="+mn-ea"/>
              </a:rPr>
              <a:t>　　　　　　　　　　　</a:t>
            </a:r>
            <a:r>
              <a:rPr lang="ja-JP" altLang="ja-JP" sz="1600" dirty="0">
                <a:latin typeface="+mn-ea"/>
              </a:rPr>
              <a:t>【主体的に学習に取り組む態度】</a:t>
            </a:r>
            <a:endParaRPr lang="ja-JP" altLang="en-US" sz="1600" dirty="0">
              <a:latin typeface="+mn-ea"/>
            </a:endParaRPr>
          </a:p>
          <a:p>
            <a:pPr marL="0" indent="0">
              <a:buNone/>
            </a:pPr>
            <a:endParaRPr lang="en-US" altLang="ja-JP" sz="1600" dirty="0">
              <a:latin typeface="+mn-ea"/>
            </a:endParaRPr>
          </a:p>
          <a:p>
            <a:pPr marL="0" indent="0" algn="r">
              <a:buNone/>
            </a:pPr>
            <a:r>
              <a:rPr lang="ja-JP" altLang="ja-JP" sz="1600" dirty="0">
                <a:latin typeface="+mn-ea"/>
              </a:rPr>
              <a:t>　　　　　　　　　　</a:t>
            </a:r>
            <a:endParaRPr kumimoji="1" lang="ja-JP" altLang="en-US" sz="1600" dirty="0">
              <a:latin typeface="+mn-ea"/>
            </a:endParaRPr>
          </a:p>
        </p:txBody>
      </p:sp>
      <mc:AlternateContent xmlns:mc="http://schemas.openxmlformats.org/markup-compatibility/2006" xmlns:a14="http://schemas.microsoft.com/office/drawing/2010/main">
        <mc:Choice Requires="a14">
          <p:sp>
            <p:nvSpPr>
              <p:cNvPr id="4" name="正方形/長方形 3"/>
              <p:cNvSpPr/>
              <p:nvPr/>
            </p:nvSpPr>
            <p:spPr>
              <a:xfrm>
                <a:off x="677334" y="4153222"/>
                <a:ext cx="7857066" cy="370070"/>
              </a:xfrm>
              <a:prstGeom prst="rect">
                <a:avLst/>
              </a:prstGeom>
              <a:ln w="28575">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l">
                  <a:spcAft>
                    <a:spcPts val="0"/>
                  </a:spcAft>
                </a:pPr>
                <a:r>
                  <a:rPr lang="ja-JP" altLang="en-US" sz="1600" b="1" kern="100" dirty="0">
                    <a:effectLst/>
                    <a:latin typeface="+mn-ea"/>
                    <a:cs typeface="Times New Roman" panose="02020603050405020304" pitchFamily="18" charset="0"/>
                  </a:rPr>
                  <a:t>前時の</a:t>
                </a:r>
                <a:r>
                  <a:rPr lang="ja-JP" sz="1600" b="1" kern="100" dirty="0">
                    <a:effectLst/>
                    <a:latin typeface="+mn-ea"/>
                    <a:cs typeface="Times New Roman" panose="02020603050405020304" pitchFamily="18" charset="0"/>
                  </a:rPr>
                  <a:t>問題</a:t>
                </a:r>
                <a:r>
                  <a:rPr lang="ja-JP" sz="1600" kern="100" dirty="0">
                    <a:effectLst/>
                    <a:latin typeface="+mn-ea"/>
                    <a:cs typeface="Times New Roman" panose="02020603050405020304" pitchFamily="18" charset="0"/>
                  </a:rPr>
                  <a:t>　△</a:t>
                </a:r>
                <a:r>
                  <a:rPr lang="en-US" sz="1600" kern="100" dirty="0">
                    <a:effectLst/>
                    <a:latin typeface="+mn-ea"/>
                    <a:cs typeface="Times New Roman" panose="02020603050405020304" pitchFamily="18" charset="0"/>
                  </a:rPr>
                  <a:t>ABC</a:t>
                </a:r>
                <a:r>
                  <a:rPr lang="ja-JP" sz="1600" kern="100" dirty="0">
                    <a:effectLst/>
                    <a:latin typeface="+mn-ea"/>
                    <a:cs typeface="Times New Roman" panose="02020603050405020304" pitchFamily="18" charset="0"/>
                  </a:rPr>
                  <a:t>において，</a:t>
                </a:r>
                <a14:m>
                  <m:oMath xmlns:m="http://schemas.openxmlformats.org/officeDocument/2006/math">
                    <m:r>
                      <a:rPr lang="en-US" sz="1600" i="1" kern="100">
                        <a:effectLst/>
                        <a:latin typeface="Cambria Math" panose="02040503050406030204" pitchFamily="18" charset="0"/>
                        <a:cs typeface="Times New Roman" panose="02020603050405020304" pitchFamily="18" charset="0"/>
                      </a:rPr>
                      <m:t>𝑏</m:t>
                    </m:r>
                    <m:r>
                      <a:rPr lang="en-US" sz="1600" kern="100">
                        <a:effectLst/>
                        <a:latin typeface="Cambria Math" panose="02040503050406030204" pitchFamily="18" charset="0"/>
                        <a:cs typeface="Times New Roman" panose="02020603050405020304" pitchFamily="18" charset="0"/>
                      </a:rPr>
                      <m:t>=5</m:t>
                    </m:r>
                  </m:oMath>
                </a14:m>
                <a:r>
                  <a:rPr lang="ja-JP" sz="1600" kern="100" dirty="0">
                    <a:effectLst/>
                    <a:latin typeface="+mn-ea"/>
                    <a:cs typeface="Times New Roman" panose="02020603050405020304" pitchFamily="18" charset="0"/>
                  </a:rPr>
                  <a:t>，</a:t>
                </a:r>
                <a14:m>
                  <m:oMath xmlns:m="http://schemas.openxmlformats.org/officeDocument/2006/math">
                    <m:r>
                      <a:rPr lang="en-US" sz="1600" i="1" kern="100">
                        <a:effectLst/>
                        <a:latin typeface="Cambria Math" panose="02040503050406030204" pitchFamily="18" charset="0"/>
                        <a:cs typeface="Times New Roman" panose="02020603050405020304" pitchFamily="18" charset="0"/>
                      </a:rPr>
                      <m:t>𝑐</m:t>
                    </m:r>
                    <m:r>
                      <a:rPr lang="en-US" sz="1600" kern="100">
                        <a:effectLst/>
                        <a:latin typeface="Cambria Math" panose="02040503050406030204" pitchFamily="18" charset="0"/>
                        <a:cs typeface="Times New Roman" panose="02020603050405020304" pitchFamily="18" charset="0"/>
                      </a:rPr>
                      <m:t>=3</m:t>
                    </m:r>
                    <m:rad>
                      <m:radPr>
                        <m:degHide m:val="on"/>
                        <m:ctrlPr>
                          <a:rPr lang="ja-JP" sz="1600" i="1" kern="100">
                            <a:effectLst/>
                            <a:latin typeface="Cambria Math" panose="02040503050406030204" pitchFamily="18" charset="0"/>
                            <a:cs typeface="Times New Roman" panose="02020603050405020304" pitchFamily="18" charset="0"/>
                          </a:rPr>
                        </m:ctrlPr>
                      </m:radPr>
                      <m:deg/>
                      <m:e>
                        <m:r>
                          <a:rPr lang="en-US" sz="1600" i="1" kern="100">
                            <a:effectLst/>
                            <a:latin typeface="Cambria Math" panose="02040503050406030204" pitchFamily="18" charset="0"/>
                            <a:cs typeface="Times New Roman" panose="02020603050405020304" pitchFamily="18" charset="0"/>
                          </a:rPr>
                          <m:t>2</m:t>
                        </m:r>
                      </m:e>
                    </m:rad>
                  </m:oMath>
                </a14:m>
                <a:r>
                  <a:rPr lang="ja-JP" sz="1600" kern="100" dirty="0">
                    <a:effectLst/>
                    <a:latin typeface="+mn-ea"/>
                    <a:cs typeface="Times New Roman" panose="02020603050405020304" pitchFamily="18" charset="0"/>
                  </a:rPr>
                  <a:t>，</a:t>
                </a:r>
                <a14:m>
                  <m:oMath xmlns:m="http://schemas.openxmlformats.org/officeDocument/2006/math">
                    <m:r>
                      <a:rPr lang="en-US" sz="1600" i="1" kern="100">
                        <a:effectLst/>
                        <a:latin typeface="Cambria Math" panose="02040503050406030204" pitchFamily="18" charset="0"/>
                        <a:cs typeface="Times New Roman" panose="02020603050405020304" pitchFamily="18" charset="0"/>
                      </a:rPr>
                      <m:t>𝐵</m:t>
                    </m:r>
                    <m:r>
                      <a:rPr lang="en-US" sz="1600" kern="100">
                        <a:effectLst/>
                        <a:latin typeface="Cambria Math" panose="02040503050406030204" pitchFamily="18" charset="0"/>
                        <a:cs typeface="Times New Roman" panose="02020603050405020304" pitchFamily="18" charset="0"/>
                      </a:rPr>
                      <m:t>=</m:t>
                    </m:r>
                    <m:sSup>
                      <m:sSupPr>
                        <m:ctrlPr>
                          <a:rPr lang="ja-JP" sz="1600" i="1" kern="100">
                            <a:effectLst/>
                            <a:latin typeface="Cambria Math" panose="02040503050406030204" pitchFamily="18" charset="0"/>
                            <a:cs typeface="Times New Roman" panose="02020603050405020304" pitchFamily="18" charset="0"/>
                          </a:rPr>
                        </m:ctrlPr>
                      </m:sSupPr>
                      <m:e>
                        <m:r>
                          <a:rPr lang="en-US" sz="1600" i="1" kern="100">
                            <a:effectLst/>
                            <a:latin typeface="Cambria Math" panose="02040503050406030204" pitchFamily="18" charset="0"/>
                            <a:cs typeface="Times New Roman" panose="02020603050405020304" pitchFamily="18" charset="0"/>
                          </a:rPr>
                          <m:t>45</m:t>
                        </m:r>
                      </m:e>
                      <m:sup>
                        <m:r>
                          <a:rPr lang="en-US" sz="1600" i="1" kern="100">
                            <a:effectLst/>
                            <a:latin typeface="Cambria Math" panose="02040503050406030204" pitchFamily="18" charset="0"/>
                            <a:cs typeface="Times New Roman" panose="02020603050405020304" pitchFamily="18" charset="0"/>
                          </a:rPr>
                          <m:t>°</m:t>
                        </m:r>
                      </m:sup>
                    </m:sSup>
                  </m:oMath>
                </a14:m>
                <a:r>
                  <a:rPr lang="en-US" sz="1600" kern="100" dirty="0">
                    <a:effectLst/>
                    <a:latin typeface="+mn-ea"/>
                    <a:cs typeface="Times New Roman" panose="02020603050405020304" pitchFamily="18" charset="0"/>
                  </a:rPr>
                  <a:t> </a:t>
                </a:r>
                <a:r>
                  <a:rPr lang="ja-JP" sz="1600" kern="100" dirty="0">
                    <a:effectLst/>
                    <a:latin typeface="+mn-ea"/>
                    <a:cs typeface="Times New Roman" panose="02020603050405020304" pitchFamily="18" charset="0"/>
                  </a:rPr>
                  <a:t>のとき，</a:t>
                </a:r>
                <a14:m>
                  <m:oMath xmlns:m="http://schemas.openxmlformats.org/officeDocument/2006/math">
                    <m:r>
                      <a:rPr lang="en-US" sz="1600" i="1" kern="100">
                        <a:effectLst/>
                        <a:latin typeface="Cambria Math" panose="02040503050406030204" pitchFamily="18" charset="0"/>
                        <a:cs typeface="Times New Roman" panose="02020603050405020304" pitchFamily="18" charset="0"/>
                      </a:rPr>
                      <m:t>𝑎</m:t>
                    </m:r>
                  </m:oMath>
                </a14:m>
                <a:r>
                  <a:rPr lang="en-US" sz="1600" kern="100" dirty="0">
                    <a:effectLst/>
                    <a:latin typeface="+mn-ea"/>
                    <a:cs typeface="Times New Roman" panose="02020603050405020304" pitchFamily="18" charset="0"/>
                  </a:rPr>
                  <a:t> </a:t>
                </a:r>
                <a:r>
                  <a:rPr lang="ja-JP" sz="1600" kern="100" dirty="0">
                    <a:effectLst/>
                    <a:latin typeface="+mn-ea"/>
                    <a:cs typeface="Times New Roman" panose="02020603050405020304" pitchFamily="18" charset="0"/>
                  </a:rPr>
                  <a:t>の値を求めよ。</a:t>
                </a:r>
              </a:p>
            </p:txBody>
          </p:sp>
        </mc:Choice>
        <mc:Fallback xmlns="">
          <p:sp>
            <p:nvSpPr>
              <p:cNvPr id="4" name="正方形/長方形 3"/>
              <p:cNvSpPr>
                <a:spLocks noRot="1" noChangeAspect="1" noMove="1" noResize="1" noEditPoints="1" noAdjustHandles="1" noChangeArrowheads="1" noChangeShapeType="1" noTextEdit="1"/>
              </p:cNvSpPr>
              <p:nvPr/>
            </p:nvSpPr>
            <p:spPr>
              <a:xfrm>
                <a:off x="677334" y="4153222"/>
                <a:ext cx="7857066" cy="370070"/>
              </a:xfrm>
              <a:prstGeom prst="rect">
                <a:avLst/>
              </a:prstGeom>
              <a:blipFill>
                <a:blip r:embed="rId3"/>
                <a:stretch>
                  <a:fillRect l="-232" b="-15152"/>
                </a:stretch>
              </a:blipFill>
              <a:ln w="28575">
                <a:solidFill>
                  <a:schemeClr val="tx1"/>
                </a:solidFill>
              </a:ln>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5" name="正方形/長方形 4"/>
              <p:cNvSpPr/>
              <p:nvPr/>
            </p:nvSpPr>
            <p:spPr>
              <a:xfrm>
                <a:off x="677334" y="4681859"/>
                <a:ext cx="7857066" cy="402723"/>
              </a:xfrm>
              <a:prstGeom prst="rect">
                <a:avLst/>
              </a:prstGeom>
              <a:ln w="28575">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l">
                  <a:spcAft>
                    <a:spcPts val="0"/>
                  </a:spcAft>
                </a:pPr>
                <a:r>
                  <a:rPr lang="ja-JP" sz="1600" b="1" kern="100" dirty="0">
                    <a:effectLst/>
                    <a:latin typeface="+mn-ea"/>
                    <a:cs typeface="Times New Roman" panose="02020603050405020304" pitchFamily="18" charset="0"/>
                  </a:rPr>
                  <a:t>復習</a:t>
                </a:r>
                <a:r>
                  <a:rPr lang="ja-JP" sz="1600" kern="100" dirty="0">
                    <a:effectLst/>
                    <a:latin typeface="+mn-ea"/>
                    <a:cs typeface="Times New Roman" panose="02020603050405020304" pitchFamily="18" charset="0"/>
                  </a:rPr>
                  <a:t>　△</a:t>
                </a:r>
                <a:r>
                  <a:rPr lang="en-US" sz="1600" kern="100" dirty="0">
                    <a:effectLst/>
                    <a:latin typeface="+mn-ea"/>
                    <a:cs typeface="Times New Roman" panose="02020603050405020304" pitchFamily="18" charset="0"/>
                  </a:rPr>
                  <a:t>ABC</a:t>
                </a:r>
                <a:r>
                  <a:rPr lang="ja-JP" sz="1600" kern="100" dirty="0">
                    <a:effectLst/>
                    <a:latin typeface="+mn-ea"/>
                    <a:cs typeface="Times New Roman" panose="02020603050405020304" pitchFamily="18" charset="0"/>
                  </a:rPr>
                  <a:t>において，</a:t>
                </a:r>
                <a14:m>
                  <m:oMath xmlns:m="http://schemas.openxmlformats.org/officeDocument/2006/math">
                    <m:r>
                      <a:rPr lang="en-US" sz="1600" i="1" kern="100">
                        <a:effectLst/>
                        <a:latin typeface="Cambria Math" panose="02040503050406030204" pitchFamily="18" charset="0"/>
                        <a:cs typeface="Times New Roman" panose="02020603050405020304" pitchFamily="18" charset="0"/>
                      </a:rPr>
                      <m:t>𝑏</m:t>
                    </m:r>
                    <m:r>
                      <a:rPr lang="en-US" sz="1600" kern="100">
                        <a:effectLst/>
                        <a:latin typeface="Cambria Math" panose="02040503050406030204" pitchFamily="18" charset="0"/>
                        <a:cs typeface="Times New Roman" panose="02020603050405020304" pitchFamily="18" charset="0"/>
                      </a:rPr>
                      <m:t>=</m:t>
                    </m:r>
                    <m:rad>
                      <m:radPr>
                        <m:degHide m:val="on"/>
                        <m:ctrlPr>
                          <a:rPr lang="ja-JP" sz="1600" i="1" kern="100">
                            <a:effectLst/>
                            <a:latin typeface="Cambria Math" panose="02040503050406030204" pitchFamily="18" charset="0"/>
                            <a:cs typeface="Times New Roman" panose="02020603050405020304" pitchFamily="18" charset="0"/>
                          </a:rPr>
                        </m:ctrlPr>
                      </m:radPr>
                      <m:deg/>
                      <m:e>
                        <m:r>
                          <a:rPr lang="en-US" sz="1600" kern="100">
                            <a:effectLst/>
                            <a:latin typeface="Cambria Math" panose="02040503050406030204" pitchFamily="18" charset="0"/>
                            <a:cs typeface="Times New Roman" panose="02020603050405020304" pitchFamily="18" charset="0"/>
                          </a:rPr>
                          <m:t>10</m:t>
                        </m:r>
                      </m:e>
                    </m:rad>
                  </m:oMath>
                </a14:m>
                <a:r>
                  <a:rPr lang="ja-JP" sz="1600" kern="100" dirty="0">
                    <a:effectLst/>
                    <a:latin typeface="+mn-ea"/>
                    <a:cs typeface="Times New Roman" panose="02020603050405020304" pitchFamily="18" charset="0"/>
                  </a:rPr>
                  <a:t>，</a:t>
                </a:r>
                <a14:m>
                  <m:oMath xmlns:m="http://schemas.openxmlformats.org/officeDocument/2006/math">
                    <m:r>
                      <a:rPr lang="en-US" sz="1600" i="1" kern="100">
                        <a:effectLst/>
                        <a:latin typeface="Cambria Math" panose="02040503050406030204" pitchFamily="18" charset="0"/>
                        <a:cs typeface="Times New Roman" panose="02020603050405020304" pitchFamily="18" charset="0"/>
                      </a:rPr>
                      <m:t>𝑐</m:t>
                    </m:r>
                    <m:r>
                      <a:rPr lang="en-US" sz="1600" kern="100">
                        <a:effectLst/>
                        <a:latin typeface="Cambria Math" panose="02040503050406030204" pitchFamily="18" charset="0"/>
                        <a:cs typeface="Times New Roman" panose="02020603050405020304" pitchFamily="18" charset="0"/>
                      </a:rPr>
                      <m:t>=3</m:t>
                    </m:r>
                    <m:rad>
                      <m:radPr>
                        <m:degHide m:val="on"/>
                        <m:ctrlPr>
                          <a:rPr lang="ja-JP" sz="1600" i="1" kern="100">
                            <a:effectLst/>
                            <a:latin typeface="Cambria Math" panose="02040503050406030204" pitchFamily="18" charset="0"/>
                            <a:cs typeface="Times New Roman" panose="02020603050405020304" pitchFamily="18" charset="0"/>
                          </a:rPr>
                        </m:ctrlPr>
                      </m:radPr>
                      <m:deg/>
                      <m:e>
                        <m:r>
                          <a:rPr lang="en-US" sz="1600" i="1" kern="100">
                            <a:effectLst/>
                            <a:latin typeface="Cambria Math" panose="02040503050406030204" pitchFamily="18" charset="0"/>
                            <a:cs typeface="Times New Roman" panose="02020603050405020304" pitchFamily="18" charset="0"/>
                          </a:rPr>
                          <m:t>2</m:t>
                        </m:r>
                      </m:e>
                    </m:rad>
                  </m:oMath>
                </a14:m>
                <a:r>
                  <a:rPr lang="ja-JP" sz="1600" kern="100" dirty="0">
                    <a:effectLst/>
                    <a:latin typeface="+mn-ea"/>
                    <a:cs typeface="Times New Roman" panose="02020603050405020304" pitchFamily="18" charset="0"/>
                  </a:rPr>
                  <a:t>，</a:t>
                </a:r>
                <a14:m>
                  <m:oMath xmlns:m="http://schemas.openxmlformats.org/officeDocument/2006/math">
                    <m:r>
                      <a:rPr lang="en-US" sz="1600" i="1" kern="100">
                        <a:effectLst/>
                        <a:latin typeface="Cambria Math" panose="02040503050406030204" pitchFamily="18" charset="0"/>
                        <a:cs typeface="Times New Roman" panose="02020603050405020304" pitchFamily="18" charset="0"/>
                      </a:rPr>
                      <m:t>𝐵</m:t>
                    </m:r>
                    <m:r>
                      <a:rPr lang="en-US" sz="1600" kern="100">
                        <a:effectLst/>
                        <a:latin typeface="Cambria Math" panose="02040503050406030204" pitchFamily="18" charset="0"/>
                        <a:cs typeface="Times New Roman" panose="02020603050405020304" pitchFamily="18" charset="0"/>
                      </a:rPr>
                      <m:t>=</m:t>
                    </m:r>
                    <m:sSup>
                      <m:sSupPr>
                        <m:ctrlPr>
                          <a:rPr lang="ja-JP" sz="1600" i="1" kern="100">
                            <a:effectLst/>
                            <a:latin typeface="Cambria Math" panose="02040503050406030204" pitchFamily="18" charset="0"/>
                            <a:cs typeface="Times New Roman" panose="02020603050405020304" pitchFamily="18" charset="0"/>
                          </a:rPr>
                        </m:ctrlPr>
                      </m:sSupPr>
                      <m:e>
                        <m:r>
                          <a:rPr lang="en-US" sz="1600" i="1" kern="100">
                            <a:effectLst/>
                            <a:latin typeface="Cambria Math" panose="02040503050406030204" pitchFamily="18" charset="0"/>
                            <a:cs typeface="Times New Roman" panose="02020603050405020304" pitchFamily="18" charset="0"/>
                          </a:rPr>
                          <m:t>45</m:t>
                        </m:r>
                      </m:e>
                      <m:sup>
                        <m:r>
                          <a:rPr lang="en-US" sz="1600" i="1" kern="100">
                            <a:effectLst/>
                            <a:latin typeface="Cambria Math" panose="02040503050406030204" pitchFamily="18" charset="0"/>
                            <a:cs typeface="Times New Roman" panose="02020603050405020304" pitchFamily="18" charset="0"/>
                          </a:rPr>
                          <m:t>°</m:t>
                        </m:r>
                      </m:sup>
                    </m:sSup>
                  </m:oMath>
                </a14:m>
                <a:r>
                  <a:rPr lang="en-US" sz="1600" kern="100" dirty="0">
                    <a:effectLst/>
                    <a:latin typeface="+mn-ea"/>
                    <a:cs typeface="Times New Roman" panose="02020603050405020304" pitchFamily="18" charset="0"/>
                  </a:rPr>
                  <a:t> </a:t>
                </a:r>
                <a:r>
                  <a:rPr lang="ja-JP" sz="1600" kern="100" dirty="0">
                    <a:effectLst/>
                    <a:latin typeface="+mn-ea"/>
                    <a:cs typeface="Times New Roman" panose="02020603050405020304" pitchFamily="18" charset="0"/>
                  </a:rPr>
                  <a:t>のとき，</a:t>
                </a:r>
                <a14:m>
                  <m:oMath xmlns:m="http://schemas.openxmlformats.org/officeDocument/2006/math">
                    <m:r>
                      <a:rPr lang="en-US" sz="1600" i="1" kern="100">
                        <a:effectLst/>
                        <a:latin typeface="Cambria Math" panose="02040503050406030204" pitchFamily="18" charset="0"/>
                        <a:cs typeface="Times New Roman" panose="02020603050405020304" pitchFamily="18" charset="0"/>
                      </a:rPr>
                      <m:t>𝑎</m:t>
                    </m:r>
                  </m:oMath>
                </a14:m>
                <a:r>
                  <a:rPr lang="en-US" sz="1600" kern="100" dirty="0">
                    <a:effectLst/>
                    <a:latin typeface="+mn-ea"/>
                    <a:cs typeface="Times New Roman" panose="02020603050405020304" pitchFamily="18" charset="0"/>
                  </a:rPr>
                  <a:t> </a:t>
                </a:r>
                <a:r>
                  <a:rPr lang="ja-JP" sz="1600" kern="100" dirty="0">
                    <a:effectLst/>
                    <a:latin typeface="+mn-ea"/>
                    <a:cs typeface="Times New Roman" panose="02020603050405020304" pitchFamily="18" charset="0"/>
                  </a:rPr>
                  <a:t>の値を求めよ。</a:t>
                </a:r>
              </a:p>
            </p:txBody>
          </p:sp>
        </mc:Choice>
        <mc:Fallback xmlns="">
          <p:sp>
            <p:nvSpPr>
              <p:cNvPr id="5" name="正方形/長方形 4"/>
              <p:cNvSpPr>
                <a:spLocks noRot="1" noChangeAspect="1" noMove="1" noResize="1" noEditPoints="1" noAdjustHandles="1" noChangeArrowheads="1" noChangeShapeType="1" noTextEdit="1"/>
              </p:cNvSpPr>
              <p:nvPr/>
            </p:nvSpPr>
            <p:spPr>
              <a:xfrm>
                <a:off x="677334" y="4681859"/>
                <a:ext cx="7857066" cy="402723"/>
              </a:xfrm>
              <a:prstGeom prst="rect">
                <a:avLst/>
              </a:prstGeom>
              <a:blipFill>
                <a:blip r:embed="rId4"/>
                <a:stretch>
                  <a:fillRect l="-232" b="-11268"/>
                </a:stretch>
              </a:blipFill>
              <a:ln w="28575">
                <a:solidFill>
                  <a:schemeClr val="tx1"/>
                </a:solidFill>
              </a:ln>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6" name="正方形/長方形 5"/>
              <p:cNvSpPr/>
              <p:nvPr/>
            </p:nvSpPr>
            <p:spPr>
              <a:xfrm>
                <a:off x="677334" y="5177158"/>
                <a:ext cx="7857066" cy="1175515"/>
              </a:xfrm>
              <a:prstGeom prst="rect">
                <a:avLst/>
              </a:prstGeom>
              <a:ln w="28575">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l">
                  <a:spcAft>
                    <a:spcPts val="0"/>
                  </a:spcAft>
                </a:pPr>
                <a:r>
                  <a:rPr lang="ja-JP" sz="1600" b="1" kern="100" dirty="0">
                    <a:effectLst/>
                    <a:latin typeface="+mn-ea"/>
                    <a:cs typeface="Times New Roman" panose="02020603050405020304" pitchFamily="18" charset="0"/>
                  </a:rPr>
                  <a:t>問題</a:t>
                </a:r>
                <a:r>
                  <a:rPr lang="ja-JP" sz="1600" kern="100" dirty="0">
                    <a:effectLst/>
                    <a:latin typeface="+mn-ea"/>
                    <a:cs typeface="Times New Roman" panose="02020603050405020304" pitchFamily="18" charset="0"/>
                  </a:rPr>
                  <a:t>　△</a:t>
                </a:r>
                <a:r>
                  <a:rPr lang="en-US" sz="1600" kern="100" dirty="0">
                    <a:effectLst/>
                    <a:latin typeface="+mn-ea"/>
                    <a:cs typeface="Times New Roman" panose="02020603050405020304" pitchFamily="18" charset="0"/>
                  </a:rPr>
                  <a:t>ABC</a:t>
                </a:r>
                <a:r>
                  <a:rPr lang="ja-JP" sz="1600" kern="100" dirty="0">
                    <a:effectLst/>
                    <a:latin typeface="+mn-ea"/>
                    <a:cs typeface="Times New Roman" panose="02020603050405020304" pitchFamily="18" charset="0"/>
                  </a:rPr>
                  <a:t>において，</a:t>
                </a:r>
                <a14:m>
                  <m:oMath xmlns:m="http://schemas.openxmlformats.org/officeDocument/2006/math">
                    <m:r>
                      <a:rPr lang="en-US" sz="1600" i="1" kern="100">
                        <a:effectLst/>
                        <a:latin typeface="Cambria Math" panose="02040503050406030204" pitchFamily="18" charset="0"/>
                        <a:cs typeface="Times New Roman" panose="02020603050405020304" pitchFamily="18" charset="0"/>
                      </a:rPr>
                      <m:t>𝑐</m:t>
                    </m:r>
                    <m:r>
                      <a:rPr lang="en-US" sz="1600" kern="100">
                        <a:effectLst/>
                        <a:latin typeface="Cambria Math" panose="02040503050406030204" pitchFamily="18" charset="0"/>
                        <a:cs typeface="Times New Roman" panose="02020603050405020304" pitchFamily="18" charset="0"/>
                      </a:rPr>
                      <m:t>=</m:t>
                    </m:r>
                    <m:rad>
                      <m:radPr>
                        <m:degHide m:val="on"/>
                        <m:ctrlPr>
                          <a:rPr lang="ja-JP" sz="1600" i="1" kern="100">
                            <a:effectLst/>
                            <a:latin typeface="Cambria Math" panose="02040503050406030204" pitchFamily="18" charset="0"/>
                            <a:cs typeface="Times New Roman" panose="02020603050405020304" pitchFamily="18" charset="0"/>
                          </a:rPr>
                        </m:ctrlPr>
                      </m:radPr>
                      <m:deg/>
                      <m:e>
                        <m:r>
                          <a:rPr lang="en-US" sz="1600" i="1" kern="100">
                            <a:effectLst/>
                            <a:latin typeface="Cambria Math" panose="02040503050406030204" pitchFamily="18" charset="0"/>
                            <a:cs typeface="Times New Roman" panose="02020603050405020304" pitchFamily="18" charset="0"/>
                          </a:rPr>
                          <m:t>10</m:t>
                        </m:r>
                      </m:e>
                    </m:rad>
                  </m:oMath>
                </a14:m>
                <a:r>
                  <a:rPr lang="ja-JP" sz="1600" kern="100" dirty="0">
                    <a:effectLst/>
                    <a:latin typeface="+mn-ea"/>
                    <a:cs typeface="Times New Roman" panose="02020603050405020304" pitchFamily="18" charset="0"/>
                  </a:rPr>
                  <a:t>，</a:t>
                </a:r>
                <a14:m>
                  <m:oMath xmlns:m="http://schemas.openxmlformats.org/officeDocument/2006/math">
                    <m:r>
                      <a:rPr lang="en-US" sz="1600" i="1" kern="100">
                        <a:effectLst/>
                        <a:latin typeface="Cambria Math" panose="02040503050406030204" pitchFamily="18" charset="0"/>
                        <a:cs typeface="Times New Roman" panose="02020603050405020304" pitchFamily="18" charset="0"/>
                      </a:rPr>
                      <m:t>𝐵</m:t>
                    </m:r>
                    <m:r>
                      <a:rPr lang="en-US" sz="1600" kern="100">
                        <a:effectLst/>
                        <a:latin typeface="Cambria Math" panose="02040503050406030204" pitchFamily="18" charset="0"/>
                        <a:cs typeface="Times New Roman" panose="02020603050405020304" pitchFamily="18" charset="0"/>
                      </a:rPr>
                      <m:t>=</m:t>
                    </m:r>
                    <m:sSup>
                      <m:sSupPr>
                        <m:ctrlPr>
                          <a:rPr lang="ja-JP" sz="1600" i="1" kern="100">
                            <a:effectLst/>
                            <a:latin typeface="Cambria Math" panose="02040503050406030204" pitchFamily="18" charset="0"/>
                            <a:cs typeface="Times New Roman" panose="02020603050405020304" pitchFamily="18" charset="0"/>
                          </a:rPr>
                        </m:ctrlPr>
                      </m:sSupPr>
                      <m:e>
                        <m:r>
                          <a:rPr lang="en-US" sz="1600" i="1" kern="100">
                            <a:effectLst/>
                            <a:latin typeface="Cambria Math" panose="02040503050406030204" pitchFamily="18" charset="0"/>
                            <a:cs typeface="Times New Roman" panose="02020603050405020304" pitchFamily="18" charset="0"/>
                          </a:rPr>
                          <m:t>45</m:t>
                        </m:r>
                      </m:e>
                      <m:sup>
                        <m:r>
                          <a:rPr lang="en-US" sz="1600" i="1" kern="100">
                            <a:effectLst/>
                            <a:latin typeface="Cambria Math" panose="02040503050406030204" pitchFamily="18" charset="0"/>
                            <a:cs typeface="Times New Roman" panose="02020603050405020304" pitchFamily="18" charset="0"/>
                          </a:rPr>
                          <m:t>°</m:t>
                        </m:r>
                      </m:sup>
                    </m:sSup>
                  </m:oMath>
                </a14:m>
                <a:r>
                  <a:rPr lang="en-US" sz="1600" kern="100" dirty="0">
                    <a:effectLst/>
                    <a:latin typeface="+mn-ea"/>
                    <a:cs typeface="Times New Roman" panose="02020603050405020304" pitchFamily="18" charset="0"/>
                  </a:rPr>
                  <a:t> </a:t>
                </a:r>
                <a:r>
                  <a:rPr lang="ja-JP" sz="1600" kern="100" dirty="0">
                    <a:effectLst/>
                    <a:latin typeface="+mn-ea"/>
                    <a:cs typeface="Times New Roman" panose="02020603050405020304" pitchFamily="18" charset="0"/>
                  </a:rPr>
                  <a:t>とする。</a:t>
                </a:r>
                <a14:m>
                  <m:oMath xmlns:m="http://schemas.openxmlformats.org/officeDocument/2006/math">
                    <m:r>
                      <a:rPr lang="en-US" sz="1600" i="1" kern="100">
                        <a:effectLst/>
                        <a:latin typeface="Cambria Math" panose="02040503050406030204" pitchFamily="18" charset="0"/>
                        <a:cs typeface="Times New Roman" panose="02020603050405020304" pitchFamily="18" charset="0"/>
                      </a:rPr>
                      <m:t>𝑏</m:t>
                    </m:r>
                  </m:oMath>
                </a14:m>
                <a:r>
                  <a:rPr lang="en-US" sz="1600" kern="100" dirty="0">
                    <a:effectLst/>
                    <a:latin typeface="+mn-ea"/>
                    <a:cs typeface="Times New Roman" panose="02020603050405020304" pitchFamily="18" charset="0"/>
                  </a:rPr>
                  <a:t> </a:t>
                </a:r>
                <a:r>
                  <a:rPr lang="ja-JP" sz="1600" kern="100" dirty="0">
                    <a:effectLst/>
                    <a:latin typeface="+mn-ea"/>
                    <a:cs typeface="Times New Roman" panose="02020603050405020304" pitchFamily="18" charset="0"/>
                  </a:rPr>
                  <a:t>がどのような値のとき，</a:t>
                </a:r>
              </a:p>
              <a:p>
                <a:pPr indent="400050" algn="l">
                  <a:spcAft>
                    <a:spcPts val="0"/>
                  </a:spcAft>
                </a:pPr>
                <a:r>
                  <a:rPr lang="ja-JP" sz="1600" kern="100" dirty="0">
                    <a:effectLst/>
                    <a:latin typeface="+mn-ea"/>
                    <a:cs typeface="Times New Roman" panose="02020603050405020304" pitchFamily="18" charset="0"/>
                  </a:rPr>
                  <a:t>三角形は１つだけに決まるだろうか？</a:t>
                </a:r>
              </a:p>
              <a:p>
                <a:pPr indent="400050" algn="l">
                  <a:spcAft>
                    <a:spcPts val="0"/>
                  </a:spcAft>
                </a:pPr>
                <a:r>
                  <a:rPr lang="ja-JP" sz="1600" kern="100" dirty="0">
                    <a:effectLst/>
                    <a:latin typeface="+mn-ea"/>
                    <a:cs typeface="Times New Roman" panose="02020603050405020304" pitchFamily="18" charset="0"/>
                  </a:rPr>
                  <a:t>この解決方法について考えてみよう。そして，図や式を使って説明できる</a:t>
                </a:r>
              </a:p>
              <a:p>
                <a:pPr indent="400050" algn="l">
                  <a:spcAft>
                    <a:spcPts val="0"/>
                  </a:spcAft>
                </a:pPr>
                <a:r>
                  <a:rPr lang="ja-JP" sz="1600" kern="100" dirty="0">
                    <a:effectLst/>
                    <a:latin typeface="+mn-ea"/>
                    <a:cs typeface="Times New Roman" panose="02020603050405020304" pitchFamily="18" charset="0"/>
                  </a:rPr>
                  <a:t>ようにしよう。</a:t>
                </a:r>
              </a:p>
            </p:txBody>
          </p:sp>
        </mc:Choice>
        <mc:Fallback xmlns="">
          <p:sp>
            <p:nvSpPr>
              <p:cNvPr id="6" name="正方形/長方形 5"/>
              <p:cNvSpPr>
                <a:spLocks noRot="1" noChangeAspect="1" noMove="1" noResize="1" noEditPoints="1" noAdjustHandles="1" noChangeArrowheads="1" noChangeShapeType="1" noTextEdit="1"/>
              </p:cNvSpPr>
              <p:nvPr/>
            </p:nvSpPr>
            <p:spPr>
              <a:xfrm>
                <a:off x="677334" y="5177158"/>
                <a:ext cx="7857066" cy="1175515"/>
              </a:xfrm>
              <a:prstGeom prst="rect">
                <a:avLst/>
              </a:prstGeom>
              <a:blipFill>
                <a:blip r:embed="rId5"/>
                <a:stretch>
                  <a:fillRect l="-232" b="-1515"/>
                </a:stretch>
              </a:blipFill>
              <a:ln w="28575">
                <a:solidFill>
                  <a:schemeClr val="tx1"/>
                </a:solidFill>
              </a:ln>
            </p:spPr>
            <p:txBody>
              <a:bodyPr/>
              <a:lstStyle/>
              <a:p>
                <a:r>
                  <a:rPr lang="ja-JP" altLang="en-US">
                    <a:noFill/>
                  </a:rPr>
                  <a:t> </a:t>
                </a:r>
              </a:p>
            </p:txBody>
          </p:sp>
        </mc:Fallback>
      </mc:AlternateContent>
      <p:sp>
        <p:nvSpPr>
          <p:cNvPr id="8" name="タイトル 1"/>
          <p:cNvSpPr txBox="1">
            <a:spLocks/>
          </p:cNvSpPr>
          <p:nvPr/>
        </p:nvSpPr>
        <p:spPr>
          <a:xfrm>
            <a:off x="308365" y="224589"/>
            <a:ext cx="8596668" cy="689811"/>
          </a:xfrm>
          <a:prstGeom prst="rect">
            <a:avLst/>
          </a:prstGeom>
        </p:spPr>
        <p:txBody>
          <a:bodyPr vert="horz" lIns="91440" tIns="45720" rIns="91440" bIns="45720" rtlCol="0" anchor="t">
            <a:normAutofit/>
          </a:bodyPr>
          <a:lstStyle>
            <a:lvl1pPr algn="l" defTabSz="457200" rtl="0" eaLnBrk="1" latinLnBrk="0" hangingPunct="1">
              <a:spcBef>
                <a:spcPct val="0"/>
              </a:spcBef>
              <a:buNone/>
              <a:defRPr kumimoji="1" sz="3600"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dirty="0">
                <a:solidFill>
                  <a:schemeClr val="tx1"/>
                </a:solidFill>
              </a:rPr>
              <a:t>○第２回指導案検討会</a:t>
            </a:r>
          </a:p>
        </p:txBody>
      </p:sp>
    </p:spTree>
    <p:extLst>
      <p:ext uri="{BB962C8B-B14F-4D97-AF65-F5344CB8AC3E}">
        <p14:creationId xmlns:p14="http://schemas.microsoft.com/office/powerpoint/2010/main" val="40552611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308365" y="1855789"/>
            <a:ext cx="10712561" cy="3880773"/>
          </a:xfrm>
        </p:spPr>
        <p:txBody>
          <a:bodyPr/>
          <a:lstStyle/>
          <a:p>
            <a:pPr marL="0" indent="0">
              <a:buNone/>
            </a:pPr>
            <a:r>
              <a:rPr lang="ja-JP" altLang="en-US" sz="2800" dirty="0">
                <a:latin typeface="+mn-ea"/>
              </a:rPr>
              <a:t>　学習指導案（第２版）における協議内容</a:t>
            </a:r>
          </a:p>
          <a:p>
            <a:pPr marL="0" indent="0">
              <a:buNone/>
            </a:pPr>
            <a:r>
              <a:rPr lang="ja-JP" altLang="en-US" sz="2800" dirty="0">
                <a:latin typeface="+mn-ea"/>
              </a:rPr>
              <a:t>　</a:t>
            </a:r>
            <a:r>
              <a:rPr lang="en-US" altLang="ja-JP" sz="2800" dirty="0">
                <a:latin typeface="+mn-ea"/>
              </a:rPr>
              <a:t>【</a:t>
            </a:r>
            <a:r>
              <a:rPr lang="ja-JP" altLang="en-US" sz="2800" dirty="0">
                <a:latin typeface="+mn-ea"/>
              </a:rPr>
              <a:t>協議</a:t>
            </a:r>
            <a:r>
              <a:rPr lang="en-US" altLang="ja-JP" sz="2800" dirty="0">
                <a:latin typeface="+mn-ea"/>
              </a:rPr>
              <a:t>】</a:t>
            </a:r>
          </a:p>
          <a:p>
            <a:pPr marL="0" indent="0">
              <a:buNone/>
            </a:pPr>
            <a:r>
              <a:rPr lang="ja-JP" altLang="en-US" sz="2800" dirty="0">
                <a:latin typeface="+mn-ea"/>
              </a:rPr>
              <a:t>　 ・目標を達成するために、疑問や問いを、生徒から自然に</a:t>
            </a:r>
            <a:endParaRPr lang="en-US" altLang="ja-JP" sz="2800" dirty="0">
              <a:latin typeface="+mn-ea"/>
            </a:endParaRPr>
          </a:p>
          <a:p>
            <a:pPr marL="0" indent="0">
              <a:buNone/>
            </a:pPr>
            <a:r>
              <a:rPr lang="ja-JP" altLang="en-US" sz="2800" dirty="0">
                <a:latin typeface="+mn-ea"/>
              </a:rPr>
              <a:t>　　 発生させるためには、どのような授業展開が適切か</a:t>
            </a:r>
            <a:r>
              <a:rPr lang="ja-JP" altLang="en-US" dirty="0"/>
              <a:t>。</a:t>
            </a:r>
          </a:p>
          <a:p>
            <a:pPr marL="0" indent="0">
              <a:buNone/>
            </a:pPr>
            <a:endParaRPr kumimoji="1" lang="ja-JP" altLang="en-US" dirty="0"/>
          </a:p>
        </p:txBody>
      </p:sp>
      <p:sp>
        <p:nvSpPr>
          <p:cNvPr id="5" name="タイトル 1"/>
          <p:cNvSpPr txBox="1">
            <a:spLocks/>
          </p:cNvSpPr>
          <p:nvPr/>
        </p:nvSpPr>
        <p:spPr>
          <a:xfrm>
            <a:off x="308365" y="433137"/>
            <a:ext cx="8596668" cy="689811"/>
          </a:xfrm>
          <a:prstGeom prst="rect">
            <a:avLst/>
          </a:prstGeom>
        </p:spPr>
        <p:txBody>
          <a:bodyPr vert="horz" lIns="91440" tIns="45720" rIns="91440" bIns="45720" rtlCol="0" anchor="t">
            <a:normAutofit/>
          </a:bodyPr>
          <a:lstStyle>
            <a:lvl1pPr algn="l" defTabSz="457200" rtl="0" eaLnBrk="1" latinLnBrk="0" hangingPunct="1">
              <a:spcBef>
                <a:spcPct val="0"/>
              </a:spcBef>
              <a:buNone/>
              <a:defRPr kumimoji="1" sz="3600"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dirty="0">
                <a:solidFill>
                  <a:schemeClr val="tx1"/>
                </a:solidFill>
              </a:rPr>
              <a:t>○第２回指導案検討会</a:t>
            </a:r>
          </a:p>
        </p:txBody>
      </p:sp>
    </p:spTree>
    <p:extLst>
      <p:ext uri="{BB962C8B-B14F-4D97-AF65-F5344CB8AC3E}">
        <p14:creationId xmlns:p14="http://schemas.microsoft.com/office/powerpoint/2010/main" val="29919330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吹き出し 3"/>
          <p:cNvSpPr/>
          <p:nvPr/>
        </p:nvSpPr>
        <p:spPr>
          <a:xfrm>
            <a:off x="1033670" y="5354028"/>
            <a:ext cx="7593495" cy="103367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126000">
              <a:spcAft>
                <a:spcPts val="600"/>
              </a:spcAft>
            </a:pPr>
            <a:r>
              <a:rPr kumimoji="1" lang="ja-JP" altLang="en-US" sz="2000" dirty="0"/>
              <a:t>図形的にイメージせずに、余弦定理を適用している生徒がいると思うので、その改善を図る手立てが必要ではないか。</a:t>
            </a:r>
          </a:p>
        </p:txBody>
      </p:sp>
      <p:sp>
        <p:nvSpPr>
          <p:cNvPr id="5" name="角丸四角形吹き出し 4"/>
          <p:cNvSpPr/>
          <p:nvPr/>
        </p:nvSpPr>
        <p:spPr>
          <a:xfrm>
            <a:off x="1033670" y="3781129"/>
            <a:ext cx="7464287" cy="1192696"/>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000" dirty="0"/>
              <a:t>生徒が自分の考えなどを広げたり深めたり、物事の本質を明らかにしたりするような授業の展開をしていくべきではないか。</a:t>
            </a:r>
          </a:p>
        </p:txBody>
      </p:sp>
      <p:sp>
        <p:nvSpPr>
          <p:cNvPr id="7" name="タイトル 1"/>
          <p:cNvSpPr>
            <a:spLocks noGrp="1"/>
          </p:cNvSpPr>
          <p:nvPr>
            <p:ph type="title"/>
          </p:nvPr>
        </p:nvSpPr>
        <p:spPr>
          <a:xfrm>
            <a:off x="677334" y="609600"/>
            <a:ext cx="8596668" cy="1320800"/>
          </a:xfrm>
        </p:spPr>
        <p:txBody>
          <a:bodyPr/>
          <a:lstStyle/>
          <a:p>
            <a:r>
              <a:rPr lang="ja-JP" altLang="en-US" dirty="0">
                <a:solidFill>
                  <a:schemeClr val="tx1"/>
                </a:solidFill>
                <a:latin typeface="+mj-ea"/>
              </a:rPr>
              <a:t>○第２回指導案検討会で授業研究チームから出た意見</a:t>
            </a:r>
            <a:endParaRPr kumimoji="1" lang="ja-JP" altLang="en-US" dirty="0">
              <a:solidFill>
                <a:schemeClr val="tx1"/>
              </a:solidFill>
              <a:latin typeface="+mj-ea"/>
            </a:endParaRPr>
          </a:p>
        </p:txBody>
      </p:sp>
      <p:sp>
        <p:nvSpPr>
          <p:cNvPr id="2" name="角丸四角形吹き出し 1"/>
          <p:cNvSpPr/>
          <p:nvPr/>
        </p:nvSpPr>
        <p:spPr>
          <a:xfrm>
            <a:off x="1033670" y="2069432"/>
            <a:ext cx="7464287" cy="1331494"/>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000" dirty="0"/>
              <a:t>先生が問題を与えてしまう流れになっているので、問題に入る展開である生徒とのやり取りの部分を深めておいた方がよいではないか。</a:t>
            </a:r>
          </a:p>
        </p:txBody>
      </p:sp>
    </p:spTree>
    <p:extLst>
      <p:ext uri="{BB962C8B-B14F-4D97-AF65-F5344CB8AC3E}">
        <p14:creationId xmlns:p14="http://schemas.microsoft.com/office/powerpoint/2010/main" val="20193620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円弧 13"/>
          <p:cNvSpPr>
            <a:spLocks noChangeAspect="1"/>
          </p:cNvSpPr>
          <p:nvPr/>
        </p:nvSpPr>
        <p:spPr>
          <a:xfrm>
            <a:off x="1735664" y="2139477"/>
            <a:ext cx="3780000" cy="3780000"/>
          </a:xfrm>
          <a:prstGeom prst="arc">
            <a:avLst>
              <a:gd name="adj1" fmla="val 16078597"/>
              <a:gd name="adj2" fmla="val 16054931"/>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cxnSp>
        <p:nvCxnSpPr>
          <p:cNvPr id="20" name="直線コネクタ 19"/>
          <p:cNvCxnSpPr/>
          <p:nvPr/>
        </p:nvCxnSpPr>
        <p:spPr>
          <a:xfrm flipH="1">
            <a:off x="2998432" y="3938914"/>
            <a:ext cx="629700" cy="1800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直線コネクタ 21"/>
          <p:cNvCxnSpPr/>
          <p:nvPr/>
        </p:nvCxnSpPr>
        <p:spPr>
          <a:xfrm>
            <a:off x="3628131" y="3938914"/>
            <a:ext cx="627677" cy="1800000"/>
          </a:xfrm>
          <a:prstGeom prst="line">
            <a:avLst/>
          </a:prstGeom>
        </p:spPr>
        <p:style>
          <a:lnRef idx="1">
            <a:schemeClr val="accent1"/>
          </a:lnRef>
          <a:fillRef idx="0">
            <a:schemeClr val="accent1"/>
          </a:fillRef>
          <a:effectRef idx="0">
            <a:schemeClr val="accent1"/>
          </a:effectRef>
          <a:fontRef idx="minor">
            <a:schemeClr val="tx1"/>
          </a:fontRef>
        </p:style>
      </p:cxnSp>
      <p:grpSp>
        <p:nvGrpSpPr>
          <p:cNvPr id="5" name="グループ化 4"/>
          <p:cNvGrpSpPr/>
          <p:nvPr/>
        </p:nvGrpSpPr>
        <p:grpSpPr>
          <a:xfrm>
            <a:off x="1571281" y="3938914"/>
            <a:ext cx="6472715" cy="2162943"/>
            <a:chOff x="2918818" y="3200975"/>
            <a:chExt cx="6472715" cy="2162943"/>
          </a:xfrm>
        </p:grpSpPr>
        <p:sp>
          <p:nvSpPr>
            <p:cNvPr id="31" name="円弧 30"/>
            <p:cNvSpPr/>
            <p:nvPr/>
          </p:nvSpPr>
          <p:spPr>
            <a:xfrm>
              <a:off x="2918818" y="4643918"/>
              <a:ext cx="720000" cy="720000"/>
            </a:xfrm>
            <a:prstGeom prst="arc">
              <a:avLst>
                <a:gd name="adj1" fmla="val 18073691"/>
                <a:gd name="adj2" fmla="val 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nvGrpSpPr>
            <p:cNvPr id="4" name="グループ化 3"/>
            <p:cNvGrpSpPr/>
            <p:nvPr/>
          </p:nvGrpSpPr>
          <p:grpSpPr>
            <a:xfrm>
              <a:off x="3175668" y="3200975"/>
              <a:ext cx="6215865" cy="1812275"/>
              <a:chOff x="3175668" y="3200975"/>
              <a:chExt cx="6215865" cy="1812275"/>
            </a:xfrm>
          </p:grpSpPr>
          <p:cxnSp>
            <p:nvCxnSpPr>
              <p:cNvPr id="10" name="直線コネクタ 9"/>
              <p:cNvCxnSpPr/>
              <p:nvPr/>
            </p:nvCxnSpPr>
            <p:spPr>
              <a:xfrm flipV="1">
                <a:off x="3175668" y="5000975"/>
                <a:ext cx="621586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直線コネクタ 11"/>
              <p:cNvCxnSpPr/>
              <p:nvPr/>
            </p:nvCxnSpPr>
            <p:spPr>
              <a:xfrm flipV="1">
                <a:off x="3175668" y="3200975"/>
                <a:ext cx="1800000" cy="1800000"/>
              </a:xfrm>
              <a:prstGeom prst="line">
                <a:avLst/>
              </a:prstGeom>
            </p:spPr>
            <p:style>
              <a:lnRef idx="1">
                <a:schemeClr val="accent1"/>
              </a:lnRef>
              <a:fillRef idx="0">
                <a:schemeClr val="accent1"/>
              </a:fillRef>
              <a:effectRef idx="0">
                <a:schemeClr val="accent1"/>
              </a:effectRef>
              <a:fontRef idx="minor">
                <a:schemeClr val="tx1"/>
              </a:fontRef>
            </p:style>
          </p:cxnSp>
          <p:sp>
            <p:nvSpPr>
              <p:cNvPr id="32" name="テキスト ボックス 31"/>
              <p:cNvSpPr txBox="1"/>
              <p:nvPr/>
            </p:nvSpPr>
            <p:spPr>
              <a:xfrm>
                <a:off x="3612250" y="4643918"/>
                <a:ext cx="760288" cy="369332"/>
              </a:xfrm>
              <a:prstGeom prst="rect">
                <a:avLst/>
              </a:prstGeom>
              <a:noFill/>
            </p:spPr>
            <p:txBody>
              <a:bodyPr wrap="square" rtlCol="0">
                <a:spAutoFit/>
              </a:bodyPr>
              <a:lstStyle/>
              <a:p>
                <a:r>
                  <a:rPr kumimoji="1" lang="en-US" altLang="ja-JP" dirty="0"/>
                  <a:t>45°</a:t>
                </a:r>
              </a:p>
            </p:txBody>
          </p:sp>
        </p:grpSp>
      </p:grpSp>
      <p:sp>
        <p:nvSpPr>
          <p:cNvPr id="13" name="タイトル 1"/>
          <p:cNvSpPr>
            <a:spLocks noGrp="1"/>
          </p:cNvSpPr>
          <p:nvPr>
            <p:ph type="title"/>
          </p:nvPr>
        </p:nvSpPr>
        <p:spPr>
          <a:xfrm>
            <a:off x="677334" y="535460"/>
            <a:ext cx="8596668" cy="1320800"/>
          </a:xfrm>
        </p:spPr>
        <p:txBody>
          <a:bodyPr/>
          <a:lstStyle/>
          <a:p>
            <a:r>
              <a:rPr lang="ja-JP" altLang="en-US" dirty="0">
                <a:solidFill>
                  <a:schemeClr val="tx1"/>
                </a:solidFill>
                <a:latin typeface="+mj-ea"/>
              </a:rPr>
              <a:t>○第２回指導案検討会で授業研究チームから出た意見</a:t>
            </a:r>
            <a:endParaRPr kumimoji="1" lang="ja-JP" altLang="en-US" dirty="0">
              <a:solidFill>
                <a:schemeClr val="tx1"/>
              </a:solidFill>
              <a:latin typeface="+mj-ea"/>
            </a:endParaRPr>
          </a:p>
        </p:txBody>
      </p:sp>
      <mc:AlternateContent xmlns:mc="http://schemas.openxmlformats.org/markup-compatibility/2006" xmlns:a14="http://schemas.microsoft.com/office/drawing/2010/main">
        <mc:Choice Requires="a14">
          <p:sp>
            <p:nvSpPr>
              <p:cNvPr id="2" name="テキスト ボックス 1"/>
              <p:cNvSpPr txBox="1"/>
              <p:nvPr/>
            </p:nvSpPr>
            <p:spPr>
              <a:xfrm>
                <a:off x="1194967" y="5418807"/>
                <a:ext cx="805222"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m:rPr>
                          <m:sty m:val="p"/>
                        </m:rPr>
                        <a:rPr lang="en-US" altLang="ja-JP" i="0" kern="100">
                          <a:latin typeface="Cambria Math" panose="02040503050406030204" pitchFamily="18" charset="0"/>
                          <a:ea typeface="游明朝" panose="02020400000000000000" pitchFamily="18" charset="-128"/>
                          <a:cs typeface="Times New Roman" panose="02020603050405020304" pitchFamily="18" charset="0"/>
                        </a:rPr>
                        <m:t>B</m:t>
                      </m:r>
                    </m:oMath>
                  </m:oMathPara>
                </a14:m>
                <a:endParaRPr kumimoji="1" lang="ja-JP" altLang="en-US" dirty="0"/>
              </a:p>
            </p:txBody>
          </p:sp>
        </mc:Choice>
        <mc:Fallback xmlns="">
          <p:sp>
            <p:nvSpPr>
              <p:cNvPr id="2" name="テキスト ボックス 1"/>
              <p:cNvSpPr txBox="1">
                <a:spLocks noRot="1" noChangeAspect="1" noMove="1" noResize="1" noEditPoints="1" noAdjustHandles="1" noChangeArrowheads="1" noChangeShapeType="1" noTextEdit="1"/>
              </p:cNvSpPr>
              <p:nvPr/>
            </p:nvSpPr>
            <p:spPr>
              <a:xfrm>
                <a:off x="1194967" y="5418807"/>
                <a:ext cx="805222" cy="369332"/>
              </a:xfrm>
              <a:prstGeom prst="rect">
                <a:avLst/>
              </a:prstGeom>
              <a:blipFill>
                <a:blip r:embed="rId3"/>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 name="テキスト ボックス 2"/>
              <p:cNvSpPr txBox="1"/>
              <p:nvPr/>
            </p:nvSpPr>
            <p:spPr>
              <a:xfrm>
                <a:off x="3621473" y="4436944"/>
                <a:ext cx="1710297" cy="40197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ja-JP" i="1" kern="100">
                          <a:latin typeface="Cambria Math" panose="02040503050406030204" pitchFamily="18" charset="0"/>
                          <a:ea typeface="游明朝" panose="02020400000000000000" pitchFamily="18" charset="-128"/>
                          <a:cs typeface="Times New Roman" panose="02020603050405020304" pitchFamily="18" charset="0"/>
                        </a:rPr>
                        <m:t>𝑏</m:t>
                      </m:r>
                      <m:r>
                        <a:rPr lang="ja-JP" altLang="en-US" b="0" i="0" kern="100" baseline="-25000" smtClean="0">
                          <a:latin typeface="Cambria Math" panose="02040503050406030204" pitchFamily="18" charset="0"/>
                          <a:ea typeface="游明朝" panose="02020400000000000000" pitchFamily="18" charset="-128"/>
                          <a:cs typeface="Times New Roman" panose="02020603050405020304" pitchFamily="18" charset="0"/>
                        </a:rPr>
                        <m:t>２</m:t>
                      </m:r>
                      <m:r>
                        <a:rPr lang="en-US" altLang="ja-JP" kern="100">
                          <a:latin typeface="Cambria Math" panose="02040503050406030204" pitchFamily="18" charset="0"/>
                          <a:ea typeface="游明朝" panose="02020400000000000000" pitchFamily="18" charset="-128"/>
                          <a:cs typeface="Times New Roman" panose="02020603050405020304" pitchFamily="18" charset="0"/>
                        </a:rPr>
                        <m:t>=</m:t>
                      </m:r>
                      <m:rad>
                        <m:radPr>
                          <m:degHide m:val="on"/>
                          <m:ctrlPr>
                            <a:rPr lang="ja-JP" altLang="ja-JP" i="1" kern="100">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ja-JP" kern="100">
                              <a:latin typeface="Cambria Math" panose="02040503050406030204" pitchFamily="18" charset="0"/>
                              <a:ea typeface="游明朝" panose="02020400000000000000" pitchFamily="18" charset="-128"/>
                              <a:cs typeface="Times New Roman" panose="02020603050405020304" pitchFamily="18" charset="0"/>
                            </a:rPr>
                            <m:t>10</m:t>
                          </m:r>
                        </m:e>
                      </m:rad>
                    </m:oMath>
                  </m:oMathPara>
                </a14:m>
                <a:endParaRPr kumimoji="1" lang="ja-JP" altLang="en-US" dirty="0"/>
              </a:p>
            </p:txBody>
          </p:sp>
        </mc:Choice>
        <mc:Fallback xmlns="">
          <p:sp>
            <p:nvSpPr>
              <p:cNvPr id="3" name="テキスト ボックス 2"/>
              <p:cNvSpPr txBox="1">
                <a:spLocks noRot="1" noChangeAspect="1" noMove="1" noResize="1" noEditPoints="1" noAdjustHandles="1" noChangeArrowheads="1" noChangeShapeType="1" noTextEdit="1"/>
              </p:cNvSpPr>
              <p:nvPr/>
            </p:nvSpPr>
            <p:spPr>
              <a:xfrm>
                <a:off x="3621473" y="4436944"/>
                <a:ext cx="1710297" cy="401970"/>
              </a:xfrm>
              <a:prstGeom prst="rect">
                <a:avLst/>
              </a:prstGeom>
              <a:blipFill>
                <a:blip r:embed="rId4"/>
                <a:stretch>
                  <a:fillRect b="-1515"/>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5" name="テキスト ボックス 14"/>
              <p:cNvSpPr txBox="1"/>
              <p:nvPr/>
            </p:nvSpPr>
            <p:spPr>
              <a:xfrm>
                <a:off x="2633682" y="5176891"/>
                <a:ext cx="2064009" cy="40197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ja-JP" i="1" kern="100">
                          <a:latin typeface="Cambria Math" panose="02040503050406030204" pitchFamily="18" charset="0"/>
                          <a:ea typeface="游明朝" panose="02020400000000000000" pitchFamily="18" charset="-128"/>
                          <a:cs typeface="Times New Roman" panose="02020603050405020304" pitchFamily="18" charset="0"/>
                        </a:rPr>
                        <m:t>𝑏</m:t>
                      </m:r>
                      <m:r>
                        <a:rPr lang="ja-JP" altLang="en-US" i="0" kern="100" baseline="-25000" smtClean="0">
                          <a:latin typeface="Cambria Math" panose="02040503050406030204" pitchFamily="18" charset="0"/>
                          <a:ea typeface="游明朝" panose="02020400000000000000" pitchFamily="18" charset="-128"/>
                          <a:cs typeface="Times New Roman" panose="02020603050405020304" pitchFamily="18" charset="0"/>
                        </a:rPr>
                        <m:t>１</m:t>
                      </m:r>
                      <m:r>
                        <a:rPr lang="en-US" altLang="ja-JP" kern="100">
                          <a:latin typeface="Cambria Math" panose="02040503050406030204" pitchFamily="18" charset="0"/>
                          <a:ea typeface="游明朝" panose="02020400000000000000" pitchFamily="18" charset="-128"/>
                          <a:cs typeface="Times New Roman" panose="02020603050405020304" pitchFamily="18" charset="0"/>
                        </a:rPr>
                        <m:t>=</m:t>
                      </m:r>
                      <m:rad>
                        <m:radPr>
                          <m:degHide m:val="on"/>
                          <m:ctrlPr>
                            <a:rPr lang="ja-JP" altLang="ja-JP" i="1" kern="100">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ja-JP" kern="100">
                              <a:latin typeface="Cambria Math" panose="02040503050406030204" pitchFamily="18" charset="0"/>
                              <a:ea typeface="游明朝" panose="02020400000000000000" pitchFamily="18" charset="-128"/>
                              <a:cs typeface="Times New Roman" panose="02020603050405020304" pitchFamily="18" charset="0"/>
                            </a:rPr>
                            <m:t>10</m:t>
                          </m:r>
                        </m:e>
                      </m:rad>
                    </m:oMath>
                  </m:oMathPara>
                </a14:m>
                <a:endParaRPr kumimoji="1" lang="ja-JP" altLang="en-US" dirty="0"/>
              </a:p>
            </p:txBody>
          </p:sp>
        </mc:Choice>
        <mc:Fallback xmlns="">
          <p:sp>
            <p:nvSpPr>
              <p:cNvPr id="15" name="テキスト ボックス 14"/>
              <p:cNvSpPr txBox="1">
                <a:spLocks noRot="1" noChangeAspect="1" noMove="1" noResize="1" noEditPoints="1" noAdjustHandles="1" noChangeArrowheads="1" noChangeShapeType="1" noTextEdit="1"/>
              </p:cNvSpPr>
              <p:nvPr/>
            </p:nvSpPr>
            <p:spPr>
              <a:xfrm>
                <a:off x="2633682" y="5176891"/>
                <a:ext cx="2064009" cy="401970"/>
              </a:xfrm>
              <a:prstGeom prst="rect">
                <a:avLst/>
              </a:prstGeom>
              <a:blipFill>
                <a:blip r:embed="rId5"/>
                <a:stretch>
                  <a:fillRect b="-3030"/>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6" name="テキスト ボックス 5"/>
              <p:cNvSpPr txBox="1"/>
              <p:nvPr/>
            </p:nvSpPr>
            <p:spPr>
              <a:xfrm>
                <a:off x="1828131" y="4656467"/>
                <a:ext cx="1170301" cy="396327"/>
              </a:xfrm>
              <a:prstGeom prst="rect">
                <a:avLst/>
              </a:prstGeom>
              <a:noFill/>
            </p:spPr>
            <p:txBody>
              <a:bodyPr wrap="square" rtlCol="0">
                <a:spAutoFit/>
              </a:bodyPr>
              <a:lstStyle/>
              <a:p>
                <a:r>
                  <a:rPr kumimoji="1" lang="ja-JP" altLang="en-US" dirty="0"/>
                  <a:t>𝑐</a:t>
                </a:r>
                <a:r>
                  <a:rPr kumimoji="1" lang="en-US" altLang="ja-JP" dirty="0"/>
                  <a:t>=3</a:t>
                </a:r>
                <a14:m>
                  <m:oMath xmlns:m="http://schemas.openxmlformats.org/officeDocument/2006/math">
                    <m:rad>
                      <m:radPr>
                        <m:degHide m:val="on"/>
                        <m:ctrlPr>
                          <a:rPr kumimoji="1" lang="en-US" altLang="ja-JP" i="1">
                            <a:latin typeface="Cambria Math" panose="02040503050406030204" pitchFamily="18" charset="0"/>
                          </a:rPr>
                        </m:ctrlPr>
                      </m:radPr>
                      <m:deg/>
                      <m:e>
                        <m:r>
                          <a:rPr kumimoji="1" lang="en-US" altLang="ja-JP" i="1">
                            <a:latin typeface="Cambria Math" panose="02040503050406030204" pitchFamily="18" charset="0"/>
                          </a:rPr>
                          <m:t>2</m:t>
                        </m:r>
                      </m:e>
                    </m:rad>
                  </m:oMath>
                </a14:m>
                <a:endParaRPr kumimoji="1" lang="ja-JP" altLang="en-US" dirty="0"/>
              </a:p>
            </p:txBody>
          </p:sp>
        </mc:Choice>
        <mc:Fallback xmlns="">
          <p:sp>
            <p:nvSpPr>
              <p:cNvPr id="6" name="テキスト ボックス 5"/>
              <p:cNvSpPr txBox="1">
                <a:spLocks noRot="1" noChangeAspect="1" noMove="1" noResize="1" noEditPoints="1" noAdjustHandles="1" noChangeArrowheads="1" noChangeShapeType="1" noTextEdit="1"/>
              </p:cNvSpPr>
              <p:nvPr/>
            </p:nvSpPr>
            <p:spPr>
              <a:xfrm>
                <a:off x="1828131" y="4656467"/>
                <a:ext cx="1170301" cy="396327"/>
              </a:xfrm>
              <a:prstGeom prst="rect">
                <a:avLst/>
              </a:prstGeom>
              <a:blipFill>
                <a:blip r:embed="rId6"/>
                <a:stretch>
                  <a:fillRect l="-4688" t="-3077" b="-23077"/>
                </a:stretch>
              </a:blipFill>
            </p:spPr>
            <p:txBody>
              <a:bodyPr/>
              <a:lstStyle/>
              <a:p>
                <a:r>
                  <a:rPr lang="ja-JP" altLang="en-US">
                    <a:noFill/>
                  </a:rPr>
                  <a:t> </a:t>
                </a:r>
              </a:p>
            </p:txBody>
          </p:sp>
        </mc:Fallback>
      </mc:AlternateContent>
      <p:sp>
        <p:nvSpPr>
          <p:cNvPr id="7" name="テキスト ボックス 6"/>
          <p:cNvSpPr txBox="1"/>
          <p:nvPr/>
        </p:nvSpPr>
        <p:spPr>
          <a:xfrm>
            <a:off x="3449883" y="3602995"/>
            <a:ext cx="492085" cy="369332"/>
          </a:xfrm>
          <a:prstGeom prst="rect">
            <a:avLst/>
          </a:prstGeom>
          <a:noFill/>
        </p:spPr>
        <p:txBody>
          <a:bodyPr wrap="square" rtlCol="0">
            <a:spAutoFit/>
          </a:bodyPr>
          <a:lstStyle/>
          <a:p>
            <a:r>
              <a:rPr kumimoji="1" lang="en-US" altLang="ja-JP" dirty="0"/>
              <a:t>A</a:t>
            </a:r>
            <a:endParaRPr kumimoji="1" lang="ja-JP" altLang="en-US" dirty="0"/>
          </a:p>
        </p:txBody>
      </p:sp>
      <mc:AlternateContent xmlns:mc="http://schemas.openxmlformats.org/markup-compatibility/2006" xmlns:a14="http://schemas.microsoft.com/office/drawing/2010/main">
        <mc:Choice Requires="a14">
          <p:sp>
            <p:nvSpPr>
              <p:cNvPr id="8" name="テキスト ボックス 7"/>
              <p:cNvSpPr txBox="1"/>
              <p:nvPr/>
            </p:nvSpPr>
            <p:spPr>
              <a:xfrm>
                <a:off x="5149516" y="2342147"/>
                <a:ext cx="3545305" cy="395429"/>
              </a:xfrm>
              <a:prstGeom prst="rect">
                <a:avLst/>
              </a:prstGeom>
              <a:noFill/>
            </p:spPr>
            <p:txBody>
              <a:bodyPr wrap="square" rtlCol="0">
                <a:spAutoFit/>
              </a:bodyPr>
              <a:lstStyle/>
              <a:p>
                <a:r>
                  <a:rPr kumimoji="1" lang="ja-JP" altLang="en-US" dirty="0"/>
                  <a:t>点</a:t>
                </a:r>
                <a:r>
                  <a:rPr kumimoji="1" lang="en-US" altLang="ja-JP" dirty="0"/>
                  <a:t>A</a:t>
                </a:r>
                <a:r>
                  <a:rPr kumimoji="1" lang="ja-JP" altLang="en-US" dirty="0"/>
                  <a:t>を中心とした半径</a:t>
                </a:r>
                <a14:m>
                  <m:oMath xmlns:m="http://schemas.openxmlformats.org/officeDocument/2006/math">
                    <m:rad>
                      <m:radPr>
                        <m:degHide m:val="on"/>
                        <m:ctrlPr>
                          <a:rPr lang="ja-JP" altLang="ja-JP" i="1" kern="100">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ja-JP" kern="100">
                            <a:latin typeface="Cambria Math" panose="02040503050406030204" pitchFamily="18" charset="0"/>
                            <a:ea typeface="游明朝" panose="02020400000000000000" pitchFamily="18" charset="-128"/>
                            <a:cs typeface="Times New Roman" panose="02020603050405020304" pitchFamily="18" charset="0"/>
                          </a:rPr>
                          <m:t>10</m:t>
                        </m:r>
                      </m:e>
                    </m:rad>
                  </m:oMath>
                </a14:m>
                <a:r>
                  <a:rPr kumimoji="1" lang="ja-JP" altLang="en-US" dirty="0"/>
                  <a:t>の円</a:t>
                </a:r>
              </a:p>
            </p:txBody>
          </p:sp>
        </mc:Choice>
        <mc:Fallback xmlns="">
          <p:sp>
            <p:nvSpPr>
              <p:cNvPr id="8" name="テキスト ボックス 7"/>
              <p:cNvSpPr txBox="1">
                <a:spLocks noRot="1" noChangeAspect="1" noMove="1" noResize="1" noEditPoints="1" noAdjustHandles="1" noChangeArrowheads="1" noChangeShapeType="1" noTextEdit="1"/>
              </p:cNvSpPr>
              <p:nvPr/>
            </p:nvSpPr>
            <p:spPr>
              <a:xfrm>
                <a:off x="5149516" y="2342147"/>
                <a:ext cx="3545305" cy="395429"/>
              </a:xfrm>
              <a:prstGeom prst="rect">
                <a:avLst/>
              </a:prstGeom>
              <a:blipFill>
                <a:blip r:embed="rId7"/>
                <a:stretch>
                  <a:fillRect l="-1549" t="-7692" b="-26154"/>
                </a:stretch>
              </a:blipFill>
            </p:spPr>
            <p:txBody>
              <a:bodyPr/>
              <a:lstStyle/>
              <a:p>
                <a:r>
                  <a:rPr lang="ja-JP" altLang="en-US">
                    <a:noFill/>
                  </a:rPr>
                  <a:t> </a:t>
                </a:r>
              </a:p>
            </p:txBody>
          </p:sp>
        </mc:Fallback>
      </mc:AlternateContent>
      <p:sp>
        <p:nvSpPr>
          <p:cNvPr id="9" name="テキスト ボックス 8"/>
          <p:cNvSpPr txBox="1"/>
          <p:nvPr/>
        </p:nvSpPr>
        <p:spPr>
          <a:xfrm>
            <a:off x="6293575" y="5381857"/>
            <a:ext cx="1187116" cy="369332"/>
          </a:xfrm>
          <a:prstGeom prst="rect">
            <a:avLst/>
          </a:prstGeom>
          <a:noFill/>
        </p:spPr>
        <p:txBody>
          <a:bodyPr wrap="square" rtlCol="0">
            <a:spAutoFit/>
          </a:bodyPr>
          <a:lstStyle/>
          <a:p>
            <a:r>
              <a:rPr kumimoji="1" lang="ja-JP" altLang="en-US" dirty="0"/>
              <a:t>直線</a:t>
            </a:r>
            <a:r>
              <a:rPr kumimoji="1" lang="en-US" altLang="ja-JP" dirty="0"/>
              <a:t>BC</a:t>
            </a:r>
            <a:endParaRPr kumimoji="1" lang="ja-JP" altLang="en-US" dirty="0"/>
          </a:p>
        </p:txBody>
      </p:sp>
      <p:sp>
        <p:nvSpPr>
          <p:cNvPr id="11" name="テキスト ボックス 10"/>
          <p:cNvSpPr txBox="1"/>
          <p:nvPr/>
        </p:nvSpPr>
        <p:spPr>
          <a:xfrm>
            <a:off x="2728131" y="5843752"/>
            <a:ext cx="721752" cy="369332"/>
          </a:xfrm>
          <a:prstGeom prst="rect">
            <a:avLst/>
          </a:prstGeom>
          <a:noFill/>
        </p:spPr>
        <p:txBody>
          <a:bodyPr wrap="square" rtlCol="0">
            <a:spAutoFit/>
          </a:bodyPr>
          <a:lstStyle/>
          <a:p>
            <a:r>
              <a:rPr kumimoji="1" lang="en-US" altLang="ja-JP" dirty="0"/>
              <a:t>C</a:t>
            </a:r>
            <a:r>
              <a:rPr kumimoji="1" lang="ja-JP" altLang="en-US" baseline="-25000" dirty="0"/>
              <a:t>１</a:t>
            </a:r>
            <a:endParaRPr kumimoji="1" lang="ja-JP" altLang="en-US" dirty="0"/>
          </a:p>
        </p:txBody>
      </p:sp>
      <p:sp>
        <p:nvSpPr>
          <p:cNvPr id="21" name="テキスト ボックス 20"/>
          <p:cNvSpPr txBox="1"/>
          <p:nvPr/>
        </p:nvSpPr>
        <p:spPr>
          <a:xfrm>
            <a:off x="4029640" y="5853194"/>
            <a:ext cx="1486024" cy="646331"/>
          </a:xfrm>
          <a:prstGeom prst="rect">
            <a:avLst/>
          </a:prstGeom>
          <a:noFill/>
        </p:spPr>
        <p:txBody>
          <a:bodyPr wrap="square" rtlCol="0">
            <a:spAutoFit/>
          </a:bodyPr>
          <a:lstStyle/>
          <a:p>
            <a:r>
              <a:rPr kumimoji="1" lang="en-US" altLang="ja-JP" dirty="0"/>
              <a:t>C</a:t>
            </a:r>
            <a:r>
              <a:rPr kumimoji="1" lang="ja-JP" altLang="en-US" baseline="-25000" dirty="0"/>
              <a:t>２</a:t>
            </a:r>
            <a:endParaRPr kumimoji="1" lang="en-US" altLang="ja-JP" baseline="-25000" dirty="0"/>
          </a:p>
          <a:p>
            <a:endParaRPr kumimoji="1" lang="ja-JP" altLang="en-US" dirty="0"/>
          </a:p>
        </p:txBody>
      </p:sp>
      <p:cxnSp>
        <p:nvCxnSpPr>
          <p:cNvPr id="23" name="直線コネクタ 22"/>
          <p:cNvCxnSpPr/>
          <p:nvPr/>
        </p:nvCxnSpPr>
        <p:spPr>
          <a:xfrm flipH="1">
            <a:off x="2998432" y="3923197"/>
            <a:ext cx="629700" cy="1800000"/>
          </a:xfrm>
          <a:prstGeom prst="line">
            <a:avLst/>
          </a:prstGeom>
        </p:spPr>
        <p:style>
          <a:lnRef idx="1">
            <a:schemeClr val="dk1"/>
          </a:lnRef>
          <a:fillRef idx="0">
            <a:schemeClr val="dk1"/>
          </a:fillRef>
          <a:effectRef idx="0">
            <a:schemeClr val="dk1"/>
          </a:effectRef>
          <a:fontRef idx="minor">
            <a:schemeClr val="tx1"/>
          </a:fontRef>
        </p:style>
      </p:cxnSp>
      <p:cxnSp>
        <p:nvCxnSpPr>
          <p:cNvPr id="24" name="直線コネクタ 23"/>
          <p:cNvCxnSpPr/>
          <p:nvPr/>
        </p:nvCxnSpPr>
        <p:spPr>
          <a:xfrm>
            <a:off x="3628131" y="3923197"/>
            <a:ext cx="627677" cy="1800000"/>
          </a:xfrm>
          <a:prstGeom prst="line">
            <a:avLst/>
          </a:prstGeom>
        </p:spPr>
        <p:style>
          <a:lnRef idx="1">
            <a:schemeClr val="dk1"/>
          </a:lnRef>
          <a:fillRef idx="0">
            <a:schemeClr val="dk1"/>
          </a:fillRef>
          <a:effectRef idx="0">
            <a:schemeClr val="dk1"/>
          </a:effectRef>
          <a:fontRef idx="minor">
            <a:schemeClr val="tx1"/>
          </a:fontRef>
        </p:style>
      </p:cxnSp>
      <p:grpSp>
        <p:nvGrpSpPr>
          <p:cNvPr id="25" name="グループ化 24"/>
          <p:cNvGrpSpPr/>
          <p:nvPr/>
        </p:nvGrpSpPr>
        <p:grpSpPr>
          <a:xfrm>
            <a:off x="1571281" y="3923197"/>
            <a:ext cx="6472715" cy="2162943"/>
            <a:chOff x="2918818" y="3200975"/>
            <a:chExt cx="6472715" cy="2162943"/>
          </a:xfrm>
        </p:grpSpPr>
        <p:sp>
          <p:nvSpPr>
            <p:cNvPr id="26" name="円弧 25"/>
            <p:cNvSpPr/>
            <p:nvPr/>
          </p:nvSpPr>
          <p:spPr>
            <a:xfrm>
              <a:off x="2918818" y="4643918"/>
              <a:ext cx="720000" cy="720000"/>
            </a:xfrm>
            <a:prstGeom prst="arc">
              <a:avLst>
                <a:gd name="adj1" fmla="val 18073691"/>
                <a:gd name="adj2" fmla="val 0"/>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grpSp>
          <p:nvGrpSpPr>
            <p:cNvPr id="27" name="グループ化 26"/>
            <p:cNvGrpSpPr/>
            <p:nvPr/>
          </p:nvGrpSpPr>
          <p:grpSpPr>
            <a:xfrm>
              <a:off x="3175668" y="3200975"/>
              <a:ext cx="6215865" cy="1800000"/>
              <a:chOff x="3175668" y="3200975"/>
              <a:chExt cx="6215865" cy="1800000"/>
            </a:xfrm>
          </p:grpSpPr>
          <p:cxnSp>
            <p:nvCxnSpPr>
              <p:cNvPr id="28" name="直線コネクタ 27"/>
              <p:cNvCxnSpPr/>
              <p:nvPr/>
            </p:nvCxnSpPr>
            <p:spPr>
              <a:xfrm flipV="1">
                <a:off x="3175668" y="5000975"/>
                <a:ext cx="6215865" cy="0"/>
              </a:xfrm>
              <a:prstGeom prst="line">
                <a:avLst/>
              </a:prstGeom>
            </p:spPr>
            <p:style>
              <a:lnRef idx="1">
                <a:schemeClr val="dk1"/>
              </a:lnRef>
              <a:fillRef idx="0">
                <a:schemeClr val="dk1"/>
              </a:fillRef>
              <a:effectRef idx="0">
                <a:schemeClr val="dk1"/>
              </a:effectRef>
              <a:fontRef idx="minor">
                <a:schemeClr val="tx1"/>
              </a:fontRef>
            </p:style>
          </p:cxnSp>
          <p:cxnSp>
            <p:nvCxnSpPr>
              <p:cNvPr id="29" name="直線コネクタ 28"/>
              <p:cNvCxnSpPr/>
              <p:nvPr/>
            </p:nvCxnSpPr>
            <p:spPr>
              <a:xfrm flipV="1">
                <a:off x="3175668" y="3200975"/>
                <a:ext cx="1800000" cy="1800000"/>
              </a:xfrm>
              <a:prstGeom prst="line">
                <a:avLst/>
              </a:prstGeom>
            </p:spPr>
            <p:style>
              <a:lnRef idx="2">
                <a:schemeClr val="dk1"/>
              </a:lnRef>
              <a:fillRef idx="1">
                <a:schemeClr val="lt1"/>
              </a:fillRef>
              <a:effectRef idx="0">
                <a:schemeClr val="dk1"/>
              </a:effectRef>
              <a:fontRef idx="minor">
                <a:schemeClr val="dk1"/>
              </a:fontRef>
            </p:style>
          </p:cxnSp>
        </p:grpSp>
      </p:grpSp>
    </p:spTree>
    <p:extLst>
      <p:ext uri="{BB962C8B-B14F-4D97-AF65-F5344CB8AC3E}">
        <p14:creationId xmlns:p14="http://schemas.microsoft.com/office/powerpoint/2010/main" val="2688074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500"/>
                                        <p:tgtEl>
                                          <p:spTgt spid="20"/>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500"/>
                                        <p:tgtEl>
                                          <p:spTgt spid="15"/>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500"/>
                                        <p:tgtEl>
                                          <p:spTgt spid="11"/>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fade">
                                      <p:cBhvr>
                                        <p:cTn id="26" dur="500"/>
                                        <p:tgtEl>
                                          <p:spTgt spid="22"/>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fade">
                                      <p:cBhvr>
                                        <p:cTn id="29" dur="500"/>
                                        <p:tgtEl>
                                          <p:spTgt spid="3"/>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fade">
                                      <p:cBhvr>
                                        <p:cTn id="32" dur="500"/>
                                        <p:tgtEl>
                                          <p:spTgt spid="2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500"/>
                                        <p:tgtEl>
                                          <p:spTgt spid="23"/>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fade">
                                      <p:cBhvr>
                                        <p:cTn id="4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 grpId="0"/>
      <p:bldP spid="15" grpId="0"/>
      <p:bldP spid="8" grpId="0"/>
      <p:bldP spid="11" grpId="0"/>
      <p:bldP spid="2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677334" y="1270000"/>
            <a:ext cx="8596668" cy="2844548"/>
          </a:xfrm>
        </p:spPr>
        <p:txBody>
          <a:bodyPr>
            <a:normAutofit fontScale="92500" lnSpcReduction="20000"/>
          </a:bodyPr>
          <a:lstStyle/>
          <a:p>
            <a:pPr marL="0" indent="0">
              <a:buNone/>
            </a:pPr>
            <a:r>
              <a:rPr lang="en-US" altLang="ja-JP" dirty="0"/>
              <a:t>【</a:t>
            </a:r>
            <a:r>
              <a:rPr lang="ja-JP" altLang="en-US" dirty="0"/>
              <a:t>ねらい</a:t>
            </a:r>
            <a:r>
              <a:rPr lang="en-US" altLang="ja-JP" dirty="0"/>
              <a:t>】</a:t>
            </a:r>
            <a:endParaRPr lang="ja-JP" altLang="en-US" dirty="0"/>
          </a:p>
          <a:p>
            <a:pPr marL="0" indent="0">
              <a:buNone/>
            </a:pPr>
            <a:r>
              <a:rPr lang="ja-JP" altLang="en-US" dirty="0"/>
              <a:t>・条件を満たす三角形の個数を調べる問題解決の中で、三角形等の図をかいて個　　　</a:t>
            </a:r>
            <a:endParaRPr lang="en-US" altLang="ja-JP" dirty="0"/>
          </a:p>
          <a:p>
            <a:pPr marL="0" indent="0">
              <a:buNone/>
            </a:pPr>
            <a:r>
              <a:rPr lang="ja-JP" altLang="en-US" dirty="0"/>
              <a:t>　数の変化の様子を調べたり、余弦定理と２次方程式を関連付けて考察したりし</a:t>
            </a:r>
            <a:endParaRPr lang="en-US" altLang="ja-JP" dirty="0"/>
          </a:p>
          <a:p>
            <a:pPr marL="0" indent="0">
              <a:buNone/>
            </a:pPr>
            <a:r>
              <a:rPr lang="ja-JP" altLang="en-US" dirty="0"/>
              <a:t>　たことを、図や式を用いてまとめ、互いに説明し合う活動を通して、思考を深</a:t>
            </a:r>
            <a:endParaRPr lang="en-US" altLang="ja-JP" dirty="0"/>
          </a:p>
          <a:p>
            <a:pPr marL="0" indent="0">
              <a:buNone/>
            </a:pPr>
            <a:r>
              <a:rPr lang="ja-JP" altLang="en-US" dirty="0"/>
              <a:t>　</a:t>
            </a:r>
            <a:r>
              <a:rPr lang="ja-JP" altLang="en-US" dirty="0" err="1"/>
              <a:t>める</a:t>
            </a:r>
            <a:r>
              <a:rPr lang="ja-JP" altLang="en-US" dirty="0"/>
              <a:t>ことができる。　　　　　　　　　　　　　　　　</a:t>
            </a:r>
            <a:r>
              <a:rPr lang="en-US" altLang="ja-JP" dirty="0"/>
              <a:t>【</a:t>
            </a:r>
            <a:r>
              <a:rPr lang="ja-JP" altLang="en-US" dirty="0"/>
              <a:t>思考・判断・表現</a:t>
            </a:r>
            <a:r>
              <a:rPr lang="en-US" altLang="ja-JP" dirty="0"/>
              <a:t>】</a:t>
            </a:r>
          </a:p>
          <a:p>
            <a:pPr marL="0" indent="0">
              <a:buNone/>
            </a:pPr>
            <a:r>
              <a:rPr lang="ja-JP" altLang="en-US" dirty="0"/>
              <a:t>・条件を満たす三角形について、辺の個数と三角形の個数に着目することや既習</a:t>
            </a:r>
            <a:endParaRPr lang="en-US" altLang="ja-JP" dirty="0"/>
          </a:p>
          <a:p>
            <a:pPr marL="0" indent="0">
              <a:buNone/>
            </a:pPr>
            <a:r>
              <a:rPr lang="ja-JP" altLang="en-US" dirty="0"/>
              <a:t>　の事柄と結びつけた問題解決において、粘り強く考え、その過程を振り返って自身</a:t>
            </a:r>
            <a:endParaRPr lang="en-US" altLang="ja-JP" dirty="0"/>
          </a:p>
          <a:p>
            <a:pPr marL="0" indent="0">
              <a:buNone/>
            </a:pPr>
            <a:r>
              <a:rPr lang="ja-JP" altLang="en-US" dirty="0"/>
              <a:t>　の変容を認識しようとしている。　　　　　</a:t>
            </a:r>
            <a:r>
              <a:rPr lang="en-US" altLang="ja-JP" dirty="0"/>
              <a:t>【</a:t>
            </a:r>
            <a:r>
              <a:rPr lang="ja-JP" altLang="en-US" dirty="0"/>
              <a:t>主体的に学習に取り組む態度</a:t>
            </a:r>
            <a:r>
              <a:rPr lang="en-US" altLang="ja-JP" dirty="0"/>
              <a:t>】</a:t>
            </a:r>
          </a:p>
        </p:txBody>
      </p:sp>
      <mc:AlternateContent xmlns:mc="http://schemas.openxmlformats.org/markup-compatibility/2006" xmlns:a14="http://schemas.microsoft.com/office/drawing/2010/main">
        <mc:Choice Requires="a14">
          <p:sp>
            <p:nvSpPr>
              <p:cNvPr id="4" name="正方形/長方形 3"/>
              <p:cNvSpPr/>
              <p:nvPr/>
            </p:nvSpPr>
            <p:spPr>
              <a:xfrm>
                <a:off x="739118" y="4262751"/>
                <a:ext cx="5643255" cy="561691"/>
              </a:xfrm>
              <a:prstGeom prst="rect">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l">
                  <a:spcAft>
                    <a:spcPts val="0"/>
                  </a:spcAft>
                </a:pPr>
                <a:r>
                  <a:rPr lang="ja-JP" sz="1400" b="1" kern="100" dirty="0">
                    <a:effectLst/>
                    <a:latin typeface="+mn-ea"/>
                    <a:cs typeface="Times New Roman" panose="02020603050405020304" pitchFamily="18" charset="0"/>
                  </a:rPr>
                  <a:t>問題</a:t>
                </a:r>
                <a:r>
                  <a:rPr lang="ja-JP" sz="1400" kern="100" dirty="0">
                    <a:effectLst/>
                    <a:latin typeface="+mn-ea"/>
                    <a:cs typeface="Times New Roman" panose="02020603050405020304" pitchFamily="18" charset="0"/>
                  </a:rPr>
                  <a:t>　</a:t>
                </a:r>
                <a:r>
                  <a:rPr lang="ja-JP" sz="1400" kern="100" dirty="0">
                    <a:solidFill>
                      <a:schemeClr val="tx1"/>
                    </a:solidFill>
                    <a:effectLst/>
                    <a:latin typeface="+mn-ea"/>
                    <a:cs typeface="Times New Roman" panose="02020603050405020304" pitchFamily="18" charset="0"/>
                  </a:rPr>
                  <a:t>△</a:t>
                </a:r>
                <a:r>
                  <a:rPr lang="en-US" sz="1400" kern="100" dirty="0">
                    <a:solidFill>
                      <a:schemeClr val="tx1"/>
                    </a:solidFill>
                    <a:effectLst/>
                    <a:latin typeface="+mn-ea"/>
                    <a:cs typeface="Times New Roman" panose="02020603050405020304" pitchFamily="18" charset="0"/>
                  </a:rPr>
                  <a:t>ABC</a:t>
                </a:r>
                <a:r>
                  <a:rPr lang="ja-JP" sz="1400" kern="100" dirty="0">
                    <a:solidFill>
                      <a:schemeClr val="tx1"/>
                    </a:solidFill>
                    <a:effectLst/>
                    <a:latin typeface="+mn-ea"/>
                    <a:cs typeface="Times New Roman" panose="02020603050405020304" pitchFamily="18" charset="0"/>
                  </a:rPr>
                  <a:t>において，</a:t>
                </a:r>
                <a14:m>
                  <m:oMath xmlns:m="http://schemas.openxmlformats.org/officeDocument/2006/math">
                    <m:r>
                      <a:rPr lang="en-US" sz="1400" i="1" kern="100">
                        <a:solidFill>
                          <a:schemeClr val="tx1"/>
                        </a:solidFill>
                        <a:effectLst/>
                        <a:latin typeface="Cambria Math" panose="02040503050406030204" pitchFamily="18" charset="0"/>
                        <a:cs typeface="Times New Roman" panose="02020603050405020304" pitchFamily="18" charset="0"/>
                      </a:rPr>
                      <m:t>𝑏</m:t>
                    </m:r>
                    <m:r>
                      <a:rPr lang="en-US" sz="1400" kern="100">
                        <a:solidFill>
                          <a:schemeClr val="tx1"/>
                        </a:solidFill>
                        <a:effectLst/>
                        <a:latin typeface="Cambria Math" panose="02040503050406030204" pitchFamily="18" charset="0"/>
                        <a:cs typeface="Times New Roman" panose="02020603050405020304" pitchFamily="18" charset="0"/>
                      </a:rPr>
                      <m:t>=5</m:t>
                    </m:r>
                  </m:oMath>
                </a14:m>
                <a:r>
                  <a:rPr lang="ja-JP" sz="1400" kern="100" dirty="0">
                    <a:solidFill>
                      <a:schemeClr val="tx1"/>
                    </a:solidFill>
                    <a:effectLst/>
                    <a:latin typeface="+mn-ea"/>
                    <a:cs typeface="Times New Roman" panose="02020603050405020304" pitchFamily="18" charset="0"/>
                  </a:rPr>
                  <a:t>，</a:t>
                </a:r>
                <a14:m>
                  <m:oMath xmlns:m="http://schemas.openxmlformats.org/officeDocument/2006/math">
                    <m:r>
                      <a:rPr lang="en-US" sz="1400" i="1" kern="100">
                        <a:solidFill>
                          <a:schemeClr val="tx1"/>
                        </a:solidFill>
                        <a:effectLst/>
                        <a:latin typeface="Cambria Math" panose="02040503050406030204" pitchFamily="18" charset="0"/>
                        <a:cs typeface="Times New Roman" panose="02020603050405020304" pitchFamily="18" charset="0"/>
                      </a:rPr>
                      <m:t>𝑐</m:t>
                    </m:r>
                    <m:r>
                      <a:rPr lang="en-US" sz="1400" kern="100">
                        <a:solidFill>
                          <a:schemeClr val="tx1"/>
                        </a:solidFill>
                        <a:effectLst/>
                        <a:latin typeface="Cambria Math" panose="02040503050406030204" pitchFamily="18" charset="0"/>
                        <a:cs typeface="Times New Roman" panose="02020603050405020304" pitchFamily="18" charset="0"/>
                      </a:rPr>
                      <m:t>=3</m:t>
                    </m:r>
                    <m:rad>
                      <m:radPr>
                        <m:degHide m:val="on"/>
                        <m:ctrlPr>
                          <a:rPr lang="ja-JP" sz="1400" i="1" kern="100">
                            <a:solidFill>
                              <a:schemeClr val="tx1"/>
                            </a:solidFill>
                            <a:effectLst/>
                            <a:latin typeface="Cambria Math" panose="02040503050406030204" pitchFamily="18" charset="0"/>
                            <a:cs typeface="Times New Roman" panose="02020603050405020304" pitchFamily="18" charset="0"/>
                          </a:rPr>
                        </m:ctrlPr>
                      </m:radPr>
                      <m:deg/>
                      <m:e>
                        <m:r>
                          <a:rPr lang="en-US" sz="1400" i="1" kern="100">
                            <a:solidFill>
                              <a:schemeClr val="tx1"/>
                            </a:solidFill>
                            <a:effectLst/>
                            <a:latin typeface="Cambria Math" panose="02040503050406030204" pitchFamily="18" charset="0"/>
                            <a:cs typeface="Times New Roman" panose="02020603050405020304" pitchFamily="18" charset="0"/>
                          </a:rPr>
                          <m:t>2</m:t>
                        </m:r>
                      </m:e>
                    </m:rad>
                  </m:oMath>
                </a14:m>
                <a:r>
                  <a:rPr lang="ja-JP" sz="1400" kern="100" dirty="0">
                    <a:solidFill>
                      <a:schemeClr val="tx1"/>
                    </a:solidFill>
                    <a:effectLst/>
                    <a:latin typeface="+mn-ea"/>
                    <a:cs typeface="Times New Roman" panose="02020603050405020304" pitchFamily="18" charset="0"/>
                  </a:rPr>
                  <a:t>，</a:t>
                </a:r>
                <a14:m>
                  <m:oMath xmlns:m="http://schemas.openxmlformats.org/officeDocument/2006/math">
                    <m:r>
                      <a:rPr lang="en-US" sz="1400" i="1" kern="100">
                        <a:solidFill>
                          <a:schemeClr val="tx1"/>
                        </a:solidFill>
                        <a:effectLst/>
                        <a:latin typeface="Cambria Math" panose="02040503050406030204" pitchFamily="18" charset="0"/>
                        <a:cs typeface="Times New Roman" panose="02020603050405020304" pitchFamily="18" charset="0"/>
                      </a:rPr>
                      <m:t>𝐵</m:t>
                    </m:r>
                    <m:r>
                      <a:rPr lang="en-US" sz="1400" kern="100">
                        <a:solidFill>
                          <a:schemeClr val="tx1"/>
                        </a:solidFill>
                        <a:effectLst/>
                        <a:latin typeface="Cambria Math" panose="02040503050406030204" pitchFamily="18" charset="0"/>
                        <a:cs typeface="Times New Roman" panose="02020603050405020304" pitchFamily="18" charset="0"/>
                      </a:rPr>
                      <m:t>=</m:t>
                    </m:r>
                    <m:sSup>
                      <m:sSupPr>
                        <m:ctrlPr>
                          <a:rPr lang="ja-JP" sz="1400" i="1" kern="100">
                            <a:solidFill>
                              <a:schemeClr val="tx1"/>
                            </a:solidFill>
                            <a:effectLst/>
                            <a:latin typeface="Cambria Math" panose="02040503050406030204" pitchFamily="18" charset="0"/>
                            <a:cs typeface="Times New Roman" panose="02020603050405020304" pitchFamily="18" charset="0"/>
                          </a:rPr>
                        </m:ctrlPr>
                      </m:sSupPr>
                      <m:e>
                        <m:r>
                          <a:rPr lang="en-US" sz="1400" i="1" kern="100">
                            <a:solidFill>
                              <a:schemeClr val="tx1"/>
                            </a:solidFill>
                            <a:effectLst/>
                            <a:latin typeface="Cambria Math" panose="02040503050406030204" pitchFamily="18" charset="0"/>
                            <a:cs typeface="Times New Roman" panose="02020603050405020304" pitchFamily="18" charset="0"/>
                          </a:rPr>
                          <m:t>45</m:t>
                        </m:r>
                      </m:e>
                      <m:sup>
                        <m:r>
                          <a:rPr lang="en-US" sz="1400" i="1" kern="100">
                            <a:solidFill>
                              <a:schemeClr val="tx1"/>
                            </a:solidFill>
                            <a:effectLst/>
                            <a:latin typeface="Cambria Math" panose="02040503050406030204" pitchFamily="18" charset="0"/>
                            <a:cs typeface="Times New Roman" panose="02020603050405020304" pitchFamily="18" charset="0"/>
                          </a:rPr>
                          <m:t>°</m:t>
                        </m:r>
                      </m:sup>
                    </m:sSup>
                  </m:oMath>
                </a14:m>
                <a:r>
                  <a:rPr lang="en-US" sz="1400" kern="100" dirty="0">
                    <a:solidFill>
                      <a:schemeClr val="tx1"/>
                    </a:solidFill>
                    <a:effectLst/>
                    <a:latin typeface="+mn-ea"/>
                    <a:cs typeface="Times New Roman" panose="02020603050405020304" pitchFamily="18" charset="0"/>
                  </a:rPr>
                  <a:t> </a:t>
                </a:r>
                <a:r>
                  <a:rPr lang="ja-JP" sz="1400" kern="100" dirty="0">
                    <a:solidFill>
                      <a:schemeClr val="tx1"/>
                    </a:solidFill>
                    <a:effectLst/>
                    <a:latin typeface="+mn-ea"/>
                    <a:cs typeface="Times New Roman" panose="02020603050405020304" pitchFamily="18" charset="0"/>
                  </a:rPr>
                  <a:t>のとき，条件を満たす三角形をかけ。また，</a:t>
                </a:r>
                <a14:m>
                  <m:oMath xmlns:m="http://schemas.openxmlformats.org/officeDocument/2006/math">
                    <m:r>
                      <a:rPr lang="en-US" sz="1400" i="1" kern="100">
                        <a:solidFill>
                          <a:schemeClr val="tx1"/>
                        </a:solidFill>
                        <a:effectLst/>
                        <a:latin typeface="Cambria Math" panose="02040503050406030204" pitchFamily="18" charset="0"/>
                        <a:cs typeface="Times New Roman" panose="02020603050405020304" pitchFamily="18" charset="0"/>
                      </a:rPr>
                      <m:t>𝑎</m:t>
                    </m:r>
                  </m:oMath>
                </a14:m>
                <a:r>
                  <a:rPr lang="en-US" sz="1400" kern="100" dirty="0">
                    <a:solidFill>
                      <a:schemeClr val="tx1"/>
                    </a:solidFill>
                    <a:effectLst/>
                    <a:latin typeface="+mn-ea"/>
                    <a:cs typeface="Times New Roman" panose="02020603050405020304" pitchFamily="18" charset="0"/>
                  </a:rPr>
                  <a:t> </a:t>
                </a:r>
                <a:r>
                  <a:rPr lang="ja-JP" sz="1400" kern="100" dirty="0">
                    <a:solidFill>
                      <a:schemeClr val="tx1"/>
                    </a:solidFill>
                    <a:effectLst/>
                    <a:latin typeface="+mn-ea"/>
                    <a:cs typeface="Times New Roman" panose="02020603050405020304" pitchFamily="18" charset="0"/>
                  </a:rPr>
                  <a:t>の値を求めよ。</a:t>
                </a:r>
              </a:p>
            </p:txBody>
          </p:sp>
        </mc:Choice>
        <mc:Fallback xmlns="">
          <p:sp>
            <p:nvSpPr>
              <p:cNvPr id="4" name="正方形/長方形 3"/>
              <p:cNvSpPr>
                <a:spLocks noRot="1" noChangeAspect="1" noMove="1" noResize="1" noEditPoints="1" noAdjustHandles="1" noChangeArrowheads="1" noChangeShapeType="1" noTextEdit="1"/>
              </p:cNvSpPr>
              <p:nvPr/>
            </p:nvSpPr>
            <p:spPr>
              <a:xfrm>
                <a:off x="739118" y="4262751"/>
                <a:ext cx="5643255" cy="561691"/>
              </a:xfrm>
              <a:prstGeom prst="rect">
                <a:avLst/>
              </a:prstGeom>
              <a:blipFill>
                <a:blip r:embed="rId3"/>
                <a:stretch>
                  <a:fillRect l="-215" b="-8421"/>
                </a:stretch>
              </a:blipFill>
              <a:ln w="19050">
                <a:solidFill>
                  <a:schemeClr val="tx1"/>
                </a:solidFill>
              </a:ln>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5" name="正方形/長方形 4"/>
              <p:cNvSpPr/>
              <p:nvPr/>
            </p:nvSpPr>
            <p:spPr>
              <a:xfrm>
                <a:off x="739118" y="5089247"/>
                <a:ext cx="5643255" cy="653967"/>
              </a:xfrm>
              <a:prstGeom prst="rect">
                <a:avLst/>
              </a:prstGeom>
              <a:solidFill>
                <a:sysClr val="window" lastClr="FFFFFF"/>
              </a:solidFill>
              <a:ln w="1905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ja-JP" altLang="en-US" sz="1400" b="1" i="0" u="none" strike="noStrike" kern="100" cap="none" spc="0" normalizeH="0" baseline="0" noProof="0" dirty="0">
                    <a:ln>
                      <a:noFill/>
                    </a:ln>
                    <a:solidFill>
                      <a:sysClr val="windowText" lastClr="000000"/>
                    </a:solidFill>
                    <a:effectLst/>
                    <a:uLnTx/>
                    <a:uFillTx/>
                    <a:latin typeface="+mn-ea"/>
                    <a:cs typeface="Times New Roman" panose="02020603050405020304" pitchFamily="18" charset="0"/>
                  </a:rPr>
                  <a:t>復習</a:t>
                </a:r>
                <a:r>
                  <a:rPr kumimoji="0" lang="ja-JP" altLang="en-US" sz="1400" b="0" i="0" u="none" strike="noStrike" kern="100" cap="none" spc="0" normalizeH="0" baseline="0" noProof="0" dirty="0">
                    <a:ln>
                      <a:noFill/>
                    </a:ln>
                    <a:solidFill>
                      <a:sysClr val="windowText" lastClr="000000"/>
                    </a:solidFill>
                    <a:effectLst/>
                    <a:uLnTx/>
                    <a:uFillTx/>
                    <a:latin typeface="+mn-ea"/>
                    <a:cs typeface="Times New Roman" panose="02020603050405020304" pitchFamily="18" charset="0"/>
                  </a:rPr>
                  <a:t>　△</a:t>
                </a:r>
                <a:r>
                  <a:rPr kumimoji="0" lang="en-US" sz="1400" b="0" i="0" u="none" strike="noStrike" kern="100" cap="none" spc="0" normalizeH="0" baseline="0" noProof="0" dirty="0">
                    <a:ln>
                      <a:noFill/>
                    </a:ln>
                    <a:solidFill>
                      <a:sysClr val="windowText" lastClr="000000"/>
                    </a:solidFill>
                    <a:effectLst/>
                    <a:uLnTx/>
                    <a:uFillTx/>
                    <a:latin typeface="+mn-ea"/>
                    <a:cs typeface="Times New Roman" panose="02020603050405020304" pitchFamily="18" charset="0"/>
                  </a:rPr>
                  <a:t>ABC</a:t>
                </a:r>
                <a:r>
                  <a:rPr kumimoji="0" lang="ja-JP" altLang="en-US" sz="1400" b="0" i="0" u="none" strike="noStrike" kern="100" cap="none" spc="0" normalizeH="0" baseline="0" noProof="0" dirty="0">
                    <a:ln>
                      <a:noFill/>
                    </a:ln>
                    <a:solidFill>
                      <a:sysClr val="windowText" lastClr="000000"/>
                    </a:solidFill>
                    <a:effectLst/>
                    <a:uLnTx/>
                    <a:uFillTx/>
                    <a:latin typeface="+mn-ea"/>
                    <a:cs typeface="Times New Roman" panose="02020603050405020304" pitchFamily="18" charset="0"/>
                  </a:rPr>
                  <a:t>において，</a:t>
                </a:r>
                <a14:m>
                  <m:oMath xmlns:m="http://schemas.openxmlformats.org/officeDocument/2006/math">
                    <m:r>
                      <a:rPr kumimoji="0" lang="en-US" sz="1400" b="0" i="1" u="none" strike="noStrike" kern="100" cap="none" spc="0" normalizeH="0" baseline="0" noProof="0">
                        <a:ln>
                          <a:noFill/>
                        </a:ln>
                        <a:solidFill>
                          <a:sysClr val="windowText" lastClr="000000"/>
                        </a:solidFill>
                        <a:effectLst/>
                        <a:uLnTx/>
                        <a:uFillTx/>
                        <a:latin typeface="Cambria Math" panose="02040503050406030204" pitchFamily="18" charset="0"/>
                        <a:cs typeface="Times New Roman" panose="02020603050405020304" pitchFamily="18" charset="0"/>
                      </a:rPr>
                      <m:t>𝑏</m:t>
                    </m:r>
                    <m:r>
                      <a:rPr kumimoji="0" lang="en-US" sz="1400" b="0" i="0" u="none" strike="noStrike" kern="100" cap="none" spc="0" normalizeH="0" baseline="0" noProof="0">
                        <a:ln>
                          <a:noFill/>
                        </a:ln>
                        <a:solidFill>
                          <a:sysClr val="windowText" lastClr="000000"/>
                        </a:solidFill>
                        <a:effectLst/>
                        <a:uLnTx/>
                        <a:uFillTx/>
                        <a:latin typeface="Cambria Math" panose="02040503050406030204" pitchFamily="18" charset="0"/>
                        <a:cs typeface="Times New Roman" panose="02020603050405020304" pitchFamily="18" charset="0"/>
                      </a:rPr>
                      <m:t>=</m:t>
                    </m:r>
                    <m:rad>
                      <m:radPr>
                        <m:degHide m:val="on"/>
                        <m:ctrlPr>
                          <a:rPr kumimoji="0" lang="ja-JP" altLang="en-US" sz="1400" b="0" i="1" u="none" strike="noStrike" kern="100" cap="none" spc="0" normalizeH="0" baseline="0" noProof="0">
                            <a:ln>
                              <a:noFill/>
                            </a:ln>
                            <a:solidFill>
                              <a:sysClr val="windowText" lastClr="000000"/>
                            </a:solidFill>
                            <a:effectLst/>
                            <a:uLnTx/>
                            <a:uFillTx/>
                            <a:latin typeface="Cambria Math" panose="02040503050406030204" pitchFamily="18" charset="0"/>
                            <a:cs typeface="Times New Roman" panose="02020603050405020304" pitchFamily="18" charset="0"/>
                          </a:rPr>
                        </m:ctrlPr>
                      </m:radPr>
                      <m:deg/>
                      <m:e>
                        <m:r>
                          <a:rPr kumimoji="0" lang="en-US" sz="1400" b="0" i="0" u="none" strike="noStrike" kern="100" cap="none" spc="0" normalizeH="0" baseline="0" noProof="0">
                            <a:ln>
                              <a:noFill/>
                            </a:ln>
                            <a:solidFill>
                              <a:sysClr val="windowText" lastClr="000000"/>
                            </a:solidFill>
                            <a:effectLst/>
                            <a:uLnTx/>
                            <a:uFillTx/>
                            <a:latin typeface="Cambria Math" panose="02040503050406030204" pitchFamily="18" charset="0"/>
                            <a:cs typeface="Times New Roman" panose="02020603050405020304" pitchFamily="18" charset="0"/>
                          </a:rPr>
                          <m:t>10</m:t>
                        </m:r>
                      </m:e>
                    </m:rad>
                  </m:oMath>
                </a14:m>
                <a:r>
                  <a:rPr kumimoji="0" lang="ja-JP" altLang="en-US" sz="1400" b="0" i="0" u="none" strike="noStrike" kern="100" cap="none" spc="0" normalizeH="0" baseline="0" noProof="0" dirty="0">
                    <a:ln>
                      <a:noFill/>
                    </a:ln>
                    <a:solidFill>
                      <a:sysClr val="windowText" lastClr="000000"/>
                    </a:solidFill>
                    <a:effectLst/>
                    <a:uLnTx/>
                    <a:uFillTx/>
                    <a:latin typeface="+mn-ea"/>
                    <a:cs typeface="Times New Roman" panose="02020603050405020304" pitchFamily="18" charset="0"/>
                  </a:rPr>
                  <a:t>，</a:t>
                </a:r>
                <a14:m>
                  <m:oMath xmlns:m="http://schemas.openxmlformats.org/officeDocument/2006/math">
                    <m:r>
                      <a:rPr kumimoji="0" lang="en-US" sz="1400" b="0" i="1" u="none" strike="noStrike" kern="100" cap="none" spc="0" normalizeH="0" baseline="0" noProof="0">
                        <a:ln>
                          <a:noFill/>
                        </a:ln>
                        <a:solidFill>
                          <a:sysClr val="windowText" lastClr="000000"/>
                        </a:solidFill>
                        <a:effectLst/>
                        <a:uLnTx/>
                        <a:uFillTx/>
                        <a:latin typeface="Cambria Math" panose="02040503050406030204" pitchFamily="18" charset="0"/>
                        <a:cs typeface="Times New Roman" panose="02020603050405020304" pitchFamily="18" charset="0"/>
                      </a:rPr>
                      <m:t>𝑐</m:t>
                    </m:r>
                    <m:r>
                      <a:rPr kumimoji="0" lang="en-US" sz="1400" b="0" i="0" u="none" strike="noStrike" kern="100" cap="none" spc="0" normalizeH="0" baseline="0" noProof="0">
                        <a:ln>
                          <a:noFill/>
                        </a:ln>
                        <a:solidFill>
                          <a:sysClr val="windowText" lastClr="000000"/>
                        </a:solidFill>
                        <a:effectLst/>
                        <a:uLnTx/>
                        <a:uFillTx/>
                        <a:latin typeface="Cambria Math" panose="02040503050406030204" pitchFamily="18" charset="0"/>
                        <a:cs typeface="Times New Roman" panose="02020603050405020304" pitchFamily="18" charset="0"/>
                      </a:rPr>
                      <m:t>=3</m:t>
                    </m:r>
                    <m:rad>
                      <m:radPr>
                        <m:degHide m:val="on"/>
                        <m:ctrlPr>
                          <a:rPr kumimoji="0" lang="ja-JP" altLang="en-US" sz="1400" b="0" i="1" u="none" strike="noStrike" kern="100" cap="none" spc="0" normalizeH="0" baseline="0" noProof="0">
                            <a:ln>
                              <a:noFill/>
                            </a:ln>
                            <a:solidFill>
                              <a:sysClr val="windowText" lastClr="000000"/>
                            </a:solidFill>
                            <a:effectLst/>
                            <a:uLnTx/>
                            <a:uFillTx/>
                            <a:latin typeface="Cambria Math" panose="02040503050406030204" pitchFamily="18" charset="0"/>
                            <a:cs typeface="Times New Roman" panose="02020603050405020304" pitchFamily="18" charset="0"/>
                          </a:rPr>
                        </m:ctrlPr>
                      </m:radPr>
                      <m:deg/>
                      <m:e>
                        <m:r>
                          <a:rPr kumimoji="0" lang="en-US" sz="1400" b="0" i="1" u="none" strike="noStrike" kern="100" cap="none" spc="0" normalizeH="0" baseline="0" noProof="0">
                            <a:ln>
                              <a:noFill/>
                            </a:ln>
                            <a:solidFill>
                              <a:sysClr val="windowText" lastClr="000000"/>
                            </a:solidFill>
                            <a:effectLst/>
                            <a:uLnTx/>
                            <a:uFillTx/>
                            <a:latin typeface="Cambria Math" panose="02040503050406030204" pitchFamily="18" charset="0"/>
                            <a:cs typeface="Times New Roman" panose="02020603050405020304" pitchFamily="18" charset="0"/>
                          </a:rPr>
                          <m:t>2</m:t>
                        </m:r>
                      </m:e>
                    </m:rad>
                  </m:oMath>
                </a14:m>
                <a:r>
                  <a:rPr kumimoji="0" lang="ja-JP" altLang="en-US" sz="1400" b="0" i="0" u="none" strike="noStrike" kern="100" cap="none" spc="0" normalizeH="0" baseline="0" noProof="0" dirty="0">
                    <a:ln>
                      <a:noFill/>
                    </a:ln>
                    <a:solidFill>
                      <a:sysClr val="windowText" lastClr="000000"/>
                    </a:solidFill>
                    <a:effectLst/>
                    <a:uLnTx/>
                    <a:uFillTx/>
                    <a:latin typeface="+mn-ea"/>
                    <a:cs typeface="Times New Roman" panose="02020603050405020304" pitchFamily="18" charset="0"/>
                  </a:rPr>
                  <a:t>，</a:t>
                </a:r>
                <a14:m>
                  <m:oMath xmlns:m="http://schemas.openxmlformats.org/officeDocument/2006/math">
                    <m:r>
                      <a:rPr kumimoji="0" lang="en-US" sz="1400" b="0" i="1" u="none" strike="noStrike" kern="100" cap="none" spc="0" normalizeH="0" baseline="0" noProof="0">
                        <a:ln>
                          <a:noFill/>
                        </a:ln>
                        <a:solidFill>
                          <a:sysClr val="windowText" lastClr="000000"/>
                        </a:solidFill>
                        <a:effectLst/>
                        <a:uLnTx/>
                        <a:uFillTx/>
                        <a:latin typeface="Cambria Math" panose="02040503050406030204" pitchFamily="18" charset="0"/>
                        <a:cs typeface="Times New Roman" panose="02020603050405020304" pitchFamily="18" charset="0"/>
                      </a:rPr>
                      <m:t>𝐵</m:t>
                    </m:r>
                    <m:r>
                      <a:rPr kumimoji="0" lang="en-US" sz="1400" b="0" i="0" u="none" strike="noStrike" kern="100" cap="none" spc="0" normalizeH="0" baseline="0" noProof="0">
                        <a:ln>
                          <a:noFill/>
                        </a:ln>
                        <a:solidFill>
                          <a:sysClr val="windowText" lastClr="000000"/>
                        </a:solidFill>
                        <a:effectLst/>
                        <a:uLnTx/>
                        <a:uFillTx/>
                        <a:latin typeface="Cambria Math" panose="02040503050406030204" pitchFamily="18" charset="0"/>
                        <a:cs typeface="Times New Roman" panose="02020603050405020304" pitchFamily="18" charset="0"/>
                      </a:rPr>
                      <m:t>=</m:t>
                    </m:r>
                    <m:sSup>
                      <m:sSupPr>
                        <m:ctrlPr>
                          <a:rPr kumimoji="0" lang="ja-JP" altLang="en-US" sz="1400" b="0" i="1" u="none" strike="noStrike" kern="100" cap="none" spc="0" normalizeH="0" baseline="0" noProof="0">
                            <a:ln>
                              <a:noFill/>
                            </a:ln>
                            <a:solidFill>
                              <a:sysClr val="windowText" lastClr="000000"/>
                            </a:solidFill>
                            <a:effectLst/>
                            <a:uLnTx/>
                            <a:uFillTx/>
                            <a:latin typeface="Cambria Math" panose="02040503050406030204" pitchFamily="18" charset="0"/>
                            <a:cs typeface="Times New Roman" panose="02020603050405020304" pitchFamily="18" charset="0"/>
                          </a:rPr>
                        </m:ctrlPr>
                      </m:sSupPr>
                      <m:e>
                        <m:r>
                          <a:rPr kumimoji="0" lang="en-US" sz="1400" b="0" i="1" u="none" strike="noStrike" kern="100" cap="none" spc="0" normalizeH="0" baseline="0" noProof="0">
                            <a:ln>
                              <a:noFill/>
                            </a:ln>
                            <a:solidFill>
                              <a:sysClr val="windowText" lastClr="000000"/>
                            </a:solidFill>
                            <a:effectLst/>
                            <a:uLnTx/>
                            <a:uFillTx/>
                            <a:latin typeface="Cambria Math" panose="02040503050406030204" pitchFamily="18" charset="0"/>
                            <a:cs typeface="Times New Roman" panose="02020603050405020304" pitchFamily="18" charset="0"/>
                          </a:rPr>
                          <m:t>45</m:t>
                        </m:r>
                      </m:e>
                      <m:sup>
                        <m:r>
                          <a:rPr kumimoji="0" lang="en-US" sz="1400" b="0" i="1" u="none" strike="noStrike" kern="100" cap="none" spc="0" normalizeH="0" baseline="0" noProof="0">
                            <a:ln>
                              <a:noFill/>
                            </a:ln>
                            <a:solidFill>
                              <a:sysClr val="windowText" lastClr="000000"/>
                            </a:solidFill>
                            <a:effectLst/>
                            <a:uLnTx/>
                            <a:uFillTx/>
                            <a:latin typeface="Cambria Math" panose="02040503050406030204" pitchFamily="18" charset="0"/>
                            <a:cs typeface="Times New Roman" panose="02020603050405020304" pitchFamily="18" charset="0"/>
                          </a:rPr>
                          <m:t>°</m:t>
                        </m:r>
                      </m:sup>
                    </m:sSup>
                  </m:oMath>
                </a14:m>
                <a:r>
                  <a:rPr kumimoji="0" lang="en-US" sz="1400" b="0" i="0" u="none" strike="noStrike" kern="100" cap="none" spc="0" normalizeH="0" baseline="0" noProof="0" dirty="0">
                    <a:ln>
                      <a:noFill/>
                    </a:ln>
                    <a:solidFill>
                      <a:sysClr val="windowText" lastClr="000000"/>
                    </a:solidFill>
                    <a:effectLst/>
                    <a:uLnTx/>
                    <a:uFillTx/>
                    <a:latin typeface="+mn-ea"/>
                    <a:cs typeface="Times New Roman" panose="02020603050405020304" pitchFamily="18" charset="0"/>
                  </a:rPr>
                  <a:t> </a:t>
                </a:r>
                <a:r>
                  <a:rPr kumimoji="0" lang="ja-JP" altLang="en-US" sz="1400" b="0" i="0" u="none" strike="noStrike" kern="100" cap="none" spc="0" normalizeH="0" baseline="0" noProof="0" dirty="0">
                    <a:ln>
                      <a:noFill/>
                    </a:ln>
                    <a:solidFill>
                      <a:sysClr val="windowText" lastClr="000000"/>
                    </a:solidFill>
                    <a:effectLst/>
                    <a:uLnTx/>
                    <a:uFillTx/>
                    <a:latin typeface="+mn-ea"/>
                    <a:cs typeface="Times New Roman" panose="02020603050405020304" pitchFamily="18" charset="0"/>
                  </a:rPr>
                  <a:t>のとき，</a:t>
                </a:r>
                <a:r>
                  <a:rPr kumimoji="0" lang="ja-JP" altLang="en-US" sz="1400" b="0" i="0" u="none" strike="noStrike" kern="100" cap="none" spc="0" normalizeH="0" baseline="0" noProof="0" dirty="0">
                    <a:ln>
                      <a:noFill/>
                    </a:ln>
                    <a:solidFill>
                      <a:schemeClr val="tx1"/>
                    </a:solidFill>
                    <a:effectLst/>
                    <a:uLnTx/>
                    <a:uFillTx/>
                    <a:latin typeface="+mn-ea"/>
                    <a:cs typeface="Times New Roman" panose="02020603050405020304" pitchFamily="18" charset="0"/>
                  </a:rPr>
                  <a:t>条件を満たす三角形をかけ。また，</a:t>
                </a:r>
                <a14:m>
                  <m:oMath xmlns:m="http://schemas.openxmlformats.org/officeDocument/2006/math">
                    <m:r>
                      <a:rPr kumimoji="0" lang="en-US" sz="1400" b="0" i="1" u="none" strike="noStrike" kern="100" cap="none" spc="0" normalizeH="0" baseline="0" noProof="0">
                        <a:ln>
                          <a:noFill/>
                        </a:ln>
                        <a:solidFill>
                          <a:schemeClr val="tx1"/>
                        </a:solidFill>
                        <a:effectLst/>
                        <a:uLnTx/>
                        <a:uFillTx/>
                        <a:latin typeface="Cambria Math" panose="02040503050406030204" pitchFamily="18" charset="0"/>
                        <a:cs typeface="Times New Roman" panose="02020603050405020304" pitchFamily="18" charset="0"/>
                      </a:rPr>
                      <m:t>𝑎</m:t>
                    </m:r>
                  </m:oMath>
                </a14:m>
                <a:r>
                  <a:rPr kumimoji="0" lang="en-US" sz="1400" b="0" i="0" u="none" strike="noStrike" kern="100" cap="none" spc="0" normalizeH="0" baseline="0" noProof="0" dirty="0">
                    <a:ln>
                      <a:noFill/>
                    </a:ln>
                    <a:solidFill>
                      <a:schemeClr val="tx1"/>
                    </a:solidFill>
                    <a:effectLst/>
                    <a:uLnTx/>
                    <a:uFillTx/>
                    <a:latin typeface="+mn-ea"/>
                    <a:cs typeface="Times New Roman" panose="02020603050405020304" pitchFamily="18" charset="0"/>
                  </a:rPr>
                  <a:t> </a:t>
                </a:r>
                <a:r>
                  <a:rPr kumimoji="0" lang="ja-JP" altLang="en-US" sz="1400" b="0" i="0" u="none" strike="noStrike" kern="100" cap="none" spc="0" normalizeH="0" baseline="0" noProof="0" dirty="0">
                    <a:ln>
                      <a:noFill/>
                    </a:ln>
                    <a:solidFill>
                      <a:schemeClr val="tx1"/>
                    </a:solidFill>
                    <a:effectLst/>
                    <a:uLnTx/>
                    <a:uFillTx/>
                    <a:latin typeface="+mn-ea"/>
                    <a:cs typeface="Times New Roman" panose="02020603050405020304" pitchFamily="18" charset="0"/>
                  </a:rPr>
                  <a:t>の値を求めよ。</a:t>
                </a:r>
              </a:p>
            </p:txBody>
          </p:sp>
        </mc:Choice>
        <mc:Fallback xmlns="">
          <p:sp>
            <p:nvSpPr>
              <p:cNvPr id="5" name="正方形/長方形 4"/>
              <p:cNvSpPr>
                <a:spLocks noRot="1" noChangeAspect="1" noMove="1" noResize="1" noEditPoints="1" noAdjustHandles="1" noChangeArrowheads="1" noChangeShapeType="1" noTextEdit="1"/>
              </p:cNvSpPr>
              <p:nvPr/>
            </p:nvSpPr>
            <p:spPr>
              <a:xfrm>
                <a:off x="739118" y="5089247"/>
                <a:ext cx="5643255" cy="653967"/>
              </a:xfrm>
              <a:prstGeom prst="rect">
                <a:avLst/>
              </a:prstGeom>
              <a:blipFill>
                <a:blip r:embed="rId4"/>
                <a:stretch>
                  <a:fillRect l="-215"/>
                </a:stretch>
              </a:blipFill>
              <a:ln w="19050" cap="flat" cmpd="sng" algn="ctr">
                <a:solidFill>
                  <a:sysClr val="windowText" lastClr="000000"/>
                </a:solidFill>
                <a:prstDash val="solid"/>
                <a:miter lim="800000"/>
              </a:ln>
              <a:effectLst/>
            </p:spPr>
            <p:txBody>
              <a:bodyPr/>
              <a:lstStyle/>
              <a:p>
                <a:r>
                  <a:rPr lang="ja-JP" altLang="en-US">
                    <a:noFill/>
                  </a:rPr>
                  <a:t> </a:t>
                </a:r>
              </a:p>
            </p:txBody>
          </p:sp>
        </mc:Fallback>
      </mc:AlternateContent>
      <p:grpSp>
        <p:nvGrpSpPr>
          <p:cNvPr id="2" name="グループ化 1"/>
          <p:cNvGrpSpPr/>
          <p:nvPr/>
        </p:nvGrpSpPr>
        <p:grpSpPr>
          <a:xfrm>
            <a:off x="6587952" y="3902879"/>
            <a:ext cx="5372100" cy="2743452"/>
            <a:chOff x="6441908" y="3876012"/>
            <a:chExt cx="5372100" cy="2743452"/>
          </a:xfrm>
        </p:grpSpPr>
        <mc:AlternateContent xmlns:mc="http://schemas.openxmlformats.org/markup-compatibility/2006" xmlns:a14="http://schemas.microsoft.com/office/drawing/2010/main">
          <mc:Choice Requires="a14">
            <p:sp>
              <p:nvSpPr>
                <p:cNvPr id="6" name="正方形/長方形 5"/>
                <p:cNvSpPr/>
                <p:nvPr/>
              </p:nvSpPr>
              <p:spPr>
                <a:xfrm>
                  <a:off x="6441908" y="3876012"/>
                  <a:ext cx="5372100" cy="2743452"/>
                </a:xfrm>
                <a:prstGeom prst="rect">
                  <a:avLst/>
                </a:prstGeom>
                <a:solidFill>
                  <a:sysClr val="window" lastClr="FFFFFF"/>
                </a:solidFill>
                <a:ln w="1905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b" anchorCtr="0" forceAA="0" compatLnSpc="1">
                  <a:prstTxWarp prst="textNoShape">
                    <a:avLst/>
                  </a:prstTxWarp>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altLang="ja-JP" sz="1400" b="1" i="0" u="none" strike="noStrike" kern="100" cap="none" spc="0" normalizeH="0" baseline="0" noProof="0" dirty="0">
                    <a:ln>
                      <a:noFill/>
                    </a:ln>
                    <a:solidFill>
                      <a:sysClr val="windowText" lastClr="000000"/>
                    </a:solidFill>
                    <a:effectLst/>
                    <a:uLnTx/>
                    <a:uFillTx/>
                    <a:latin typeface="+mn-ea"/>
                    <a:cs typeface="Times New Roman" panose="02020603050405020304" pitchFamily="18" charset="0"/>
                  </a:endParaRPr>
                </a:p>
                <a:p>
                  <a:pPr marL="0" marR="0" lvl="0" indent="0" algn="l" defTabSz="914400" eaLnBrk="1" fontAlgn="auto" latinLnBrk="0" hangingPunct="1">
                    <a:lnSpc>
                      <a:spcPct val="100000"/>
                    </a:lnSpc>
                    <a:spcBef>
                      <a:spcPts val="0"/>
                    </a:spcBef>
                    <a:spcAft>
                      <a:spcPts val="0"/>
                    </a:spcAft>
                    <a:buClrTx/>
                    <a:buSzTx/>
                    <a:buFontTx/>
                    <a:buNone/>
                    <a:tabLst/>
                    <a:defRPr/>
                  </a:pPr>
                  <a:endParaRPr lang="en-US" altLang="ja-JP" sz="1400" b="1" kern="100" dirty="0">
                    <a:solidFill>
                      <a:sysClr val="windowText" lastClr="000000"/>
                    </a:solidFill>
                    <a:latin typeface="+mn-ea"/>
                    <a:cs typeface="Times New Roman" panose="02020603050405020304" pitchFamily="18" charset="0"/>
                  </a:endParaRPr>
                </a:p>
                <a:p>
                  <a:pPr marL="0" marR="0" lvl="0" indent="0" algn="l" defTabSz="914400" eaLnBrk="1" fontAlgn="auto" latinLnBrk="0" hangingPunct="1">
                    <a:lnSpc>
                      <a:spcPct val="100000"/>
                    </a:lnSpc>
                    <a:spcBef>
                      <a:spcPts val="0"/>
                    </a:spcBef>
                    <a:spcAft>
                      <a:spcPts val="0"/>
                    </a:spcAft>
                    <a:buClrTx/>
                    <a:buSzTx/>
                    <a:buFontTx/>
                    <a:buNone/>
                    <a:tabLst/>
                    <a:defRPr/>
                  </a:pPr>
                  <a:r>
                    <a:rPr kumimoji="0" lang="ja-JP" altLang="en-US" sz="1400" b="1" i="0" u="none" strike="noStrike" kern="100" cap="none" spc="0" normalizeH="0" baseline="0" noProof="0" dirty="0">
                      <a:ln>
                        <a:noFill/>
                      </a:ln>
                      <a:solidFill>
                        <a:sysClr val="windowText" lastClr="000000"/>
                      </a:solidFill>
                      <a:effectLst/>
                      <a:uLnTx/>
                      <a:uFillTx/>
                      <a:latin typeface="+mn-ea"/>
                      <a:cs typeface="Times New Roman" panose="02020603050405020304" pitchFamily="18" charset="0"/>
                    </a:rPr>
                    <a:t>問題</a:t>
                  </a:r>
                  <a:r>
                    <a:rPr kumimoji="0" lang="ja-JP" altLang="en-US" sz="1400" b="0" i="0" u="none" strike="noStrike" kern="100" cap="none" spc="0" normalizeH="0" baseline="0" noProof="0" dirty="0">
                      <a:ln>
                        <a:noFill/>
                      </a:ln>
                      <a:solidFill>
                        <a:sysClr val="windowText" lastClr="000000"/>
                      </a:solidFill>
                      <a:effectLst/>
                      <a:uLnTx/>
                      <a:uFillTx/>
                      <a:latin typeface="+mn-ea"/>
                      <a:cs typeface="Times New Roman" panose="02020603050405020304" pitchFamily="18" charset="0"/>
                    </a:rPr>
                    <a:t>　　△</a:t>
                  </a:r>
                  <a:r>
                    <a:rPr kumimoji="0" lang="en-US" sz="1400" b="0" i="0" u="none" strike="noStrike" kern="100" cap="none" spc="0" normalizeH="0" baseline="0" noProof="0" dirty="0">
                      <a:ln>
                        <a:noFill/>
                      </a:ln>
                      <a:solidFill>
                        <a:sysClr val="windowText" lastClr="000000"/>
                      </a:solidFill>
                      <a:effectLst/>
                      <a:uLnTx/>
                      <a:uFillTx/>
                      <a:latin typeface="+mn-ea"/>
                      <a:cs typeface="Times New Roman" panose="02020603050405020304" pitchFamily="18" charset="0"/>
                    </a:rPr>
                    <a:t>ABC</a:t>
                  </a:r>
                  <a:r>
                    <a:rPr kumimoji="0" lang="ja-JP" altLang="en-US" sz="1400" b="0" i="0" u="none" strike="noStrike" kern="100" cap="none" spc="0" normalizeH="0" baseline="0" noProof="0" dirty="0">
                      <a:ln>
                        <a:noFill/>
                      </a:ln>
                      <a:solidFill>
                        <a:sysClr val="windowText" lastClr="000000"/>
                      </a:solidFill>
                      <a:effectLst/>
                      <a:uLnTx/>
                      <a:uFillTx/>
                      <a:latin typeface="+mn-ea"/>
                      <a:cs typeface="Times New Roman" panose="02020603050405020304" pitchFamily="18" charset="0"/>
                    </a:rPr>
                    <a:t>において，</a:t>
                  </a:r>
                  <a14:m>
                    <m:oMath xmlns:m="http://schemas.openxmlformats.org/officeDocument/2006/math">
                      <m:r>
                        <a:rPr kumimoji="0" lang="en-US" sz="1400" b="0" i="1" u="none" strike="noStrike" kern="100" cap="none" spc="0" normalizeH="0" baseline="0" noProof="0">
                          <a:ln>
                            <a:noFill/>
                          </a:ln>
                          <a:solidFill>
                            <a:sysClr val="windowText" lastClr="000000"/>
                          </a:solidFill>
                          <a:effectLst/>
                          <a:uLnTx/>
                          <a:uFillTx/>
                          <a:latin typeface="Cambria Math" panose="02040503050406030204" pitchFamily="18" charset="0"/>
                          <a:cs typeface="Times New Roman" panose="02020603050405020304" pitchFamily="18" charset="0"/>
                        </a:rPr>
                        <m:t>𝑐</m:t>
                      </m:r>
                      <m:r>
                        <a:rPr kumimoji="0" lang="en-US" sz="1400" b="0" i="0" u="none" strike="noStrike" kern="100" cap="none" spc="0" normalizeH="0" baseline="0" noProof="0">
                          <a:ln>
                            <a:noFill/>
                          </a:ln>
                          <a:solidFill>
                            <a:sysClr val="windowText" lastClr="000000"/>
                          </a:solidFill>
                          <a:effectLst/>
                          <a:uLnTx/>
                          <a:uFillTx/>
                          <a:latin typeface="Cambria Math" panose="02040503050406030204" pitchFamily="18" charset="0"/>
                          <a:cs typeface="Times New Roman" panose="02020603050405020304" pitchFamily="18" charset="0"/>
                        </a:rPr>
                        <m:t>=</m:t>
                      </m:r>
                      <m:r>
                        <a:rPr kumimoji="0" lang="en-US" sz="1400" b="0" i="1" u="none" strike="noStrike" kern="100" cap="none" spc="0" normalizeH="0" baseline="0" noProof="0">
                          <a:ln>
                            <a:noFill/>
                          </a:ln>
                          <a:solidFill>
                            <a:sysClr val="windowText" lastClr="000000"/>
                          </a:solidFill>
                          <a:effectLst/>
                          <a:uLnTx/>
                          <a:uFillTx/>
                          <a:latin typeface="Cambria Math" panose="02040503050406030204" pitchFamily="18" charset="0"/>
                          <a:cs typeface="Times New Roman" panose="02020603050405020304" pitchFamily="18" charset="0"/>
                        </a:rPr>
                        <m:t>3</m:t>
                      </m:r>
                      <m:rad>
                        <m:radPr>
                          <m:degHide m:val="on"/>
                          <m:ctrlPr>
                            <a:rPr kumimoji="0" lang="ja-JP" altLang="en-US" sz="1400" b="0" i="1" u="none" strike="noStrike" kern="100" cap="none" spc="0" normalizeH="0" baseline="0" noProof="0">
                              <a:ln>
                                <a:noFill/>
                              </a:ln>
                              <a:solidFill>
                                <a:sysClr val="windowText" lastClr="000000"/>
                              </a:solidFill>
                              <a:effectLst/>
                              <a:uLnTx/>
                              <a:uFillTx/>
                              <a:latin typeface="Cambria Math" panose="02040503050406030204" pitchFamily="18" charset="0"/>
                              <a:cs typeface="Times New Roman" panose="02020603050405020304" pitchFamily="18" charset="0"/>
                            </a:rPr>
                          </m:ctrlPr>
                        </m:radPr>
                        <m:deg/>
                        <m:e>
                          <m:r>
                            <a:rPr kumimoji="0" lang="en-US" sz="1400" b="0" i="1" u="none" strike="noStrike" kern="100" cap="none" spc="0" normalizeH="0" baseline="0" noProof="0">
                              <a:ln>
                                <a:noFill/>
                              </a:ln>
                              <a:solidFill>
                                <a:sysClr val="windowText" lastClr="000000"/>
                              </a:solidFill>
                              <a:effectLst/>
                              <a:uLnTx/>
                              <a:uFillTx/>
                              <a:latin typeface="Cambria Math" panose="02040503050406030204" pitchFamily="18" charset="0"/>
                              <a:cs typeface="Times New Roman" panose="02020603050405020304" pitchFamily="18" charset="0"/>
                            </a:rPr>
                            <m:t>2</m:t>
                          </m:r>
                        </m:e>
                      </m:rad>
                    </m:oMath>
                  </a14:m>
                  <a:r>
                    <a:rPr kumimoji="0" lang="ja-JP" altLang="en-US" sz="1400" b="0" i="0" u="none" strike="noStrike" kern="100" cap="none" spc="0" normalizeH="0" baseline="0" noProof="0" dirty="0">
                      <a:ln>
                        <a:noFill/>
                      </a:ln>
                      <a:solidFill>
                        <a:sysClr val="windowText" lastClr="000000"/>
                      </a:solidFill>
                      <a:effectLst/>
                      <a:uLnTx/>
                      <a:uFillTx/>
                      <a:latin typeface="+mn-ea"/>
                      <a:cs typeface="Times New Roman" panose="02020603050405020304" pitchFamily="18" charset="0"/>
                    </a:rPr>
                    <a:t>，</a:t>
                  </a:r>
                  <a14:m>
                    <m:oMath xmlns:m="http://schemas.openxmlformats.org/officeDocument/2006/math">
                      <m:r>
                        <a:rPr kumimoji="0" lang="en-US" sz="1400" b="0" i="1" u="none" strike="noStrike" kern="100" cap="none" spc="0" normalizeH="0" baseline="0" noProof="0">
                          <a:ln>
                            <a:noFill/>
                          </a:ln>
                          <a:solidFill>
                            <a:sysClr val="windowText" lastClr="000000"/>
                          </a:solidFill>
                          <a:effectLst/>
                          <a:uLnTx/>
                          <a:uFillTx/>
                          <a:latin typeface="Cambria Math" panose="02040503050406030204" pitchFamily="18" charset="0"/>
                          <a:cs typeface="Times New Roman" panose="02020603050405020304" pitchFamily="18" charset="0"/>
                        </a:rPr>
                        <m:t>𝐵</m:t>
                      </m:r>
                      <m:r>
                        <a:rPr kumimoji="0" lang="en-US" sz="1400" b="0" i="0" u="none" strike="noStrike" kern="100" cap="none" spc="0" normalizeH="0" baseline="0" noProof="0">
                          <a:ln>
                            <a:noFill/>
                          </a:ln>
                          <a:solidFill>
                            <a:sysClr val="windowText" lastClr="000000"/>
                          </a:solidFill>
                          <a:effectLst/>
                          <a:uLnTx/>
                          <a:uFillTx/>
                          <a:latin typeface="Cambria Math" panose="02040503050406030204" pitchFamily="18" charset="0"/>
                          <a:cs typeface="Times New Roman" panose="02020603050405020304" pitchFamily="18" charset="0"/>
                        </a:rPr>
                        <m:t>=</m:t>
                      </m:r>
                      <m:sSup>
                        <m:sSupPr>
                          <m:ctrlPr>
                            <a:rPr kumimoji="0" lang="ja-JP" altLang="en-US" sz="1400" b="0" i="1" u="none" strike="noStrike" kern="100" cap="none" spc="0" normalizeH="0" baseline="0" noProof="0">
                              <a:ln>
                                <a:noFill/>
                              </a:ln>
                              <a:solidFill>
                                <a:sysClr val="windowText" lastClr="000000"/>
                              </a:solidFill>
                              <a:effectLst/>
                              <a:uLnTx/>
                              <a:uFillTx/>
                              <a:latin typeface="Cambria Math" panose="02040503050406030204" pitchFamily="18" charset="0"/>
                              <a:cs typeface="Times New Roman" panose="02020603050405020304" pitchFamily="18" charset="0"/>
                            </a:rPr>
                          </m:ctrlPr>
                        </m:sSupPr>
                        <m:e>
                          <m:r>
                            <a:rPr kumimoji="0" lang="en-US" sz="1400" b="0" i="1" u="none" strike="noStrike" kern="100" cap="none" spc="0" normalizeH="0" baseline="0" noProof="0">
                              <a:ln>
                                <a:noFill/>
                              </a:ln>
                              <a:solidFill>
                                <a:sysClr val="windowText" lastClr="000000"/>
                              </a:solidFill>
                              <a:effectLst/>
                              <a:uLnTx/>
                              <a:uFillTx/>
                              <a:latin typeface="Cambria Math" panose="02040503050406030204" pitchFamily="18" charset="0"/>
                              <a:cs typeface="Times New Roman" panose="02020603050405020304" pitchFamily="18" charset="0"/>
                            </a:rPr>
                            <m:t>45</m:t>
                          </m:r>
                        </m:e>
                        <m:sup>
                          <m:r>
                            <a:rPr kumimoji="0" lang="en-US" sz="1400" b="0" i="1" u="none" strike="noStrike" kern="100" cap="none" spc="0" normalizeH="0" baseline="0" noProof="0">
                              <a:ln>
                                <a:noFill/>
                              </a:ln>
                              <a:solidFill>
                                <a:sysClr val="windowText" lastClr="000000"/>
                              </a:solidFill>
                              <a:effectLst/>
                              <a:uLnTx/>
                              <a:uFillTx/>
                              <a:latin typeface="Cambria Math" panose="02040503050406030204" pitchFamily="18" charset="0"/>
                              <a:cs typeface="Times New Roman" panose="02020603050405020304" pitchFamily="18" charset="0"/>
                            </a:rPr>
                            <m:t>°</m:t>
                          </m:r>
                        </m:sup>
                      </m:sSup>
                    </m:oMath>
                  </a14:m>
                  <a:r>
                    <a:rPr kumimoji="0" lang="en-US" sz="1400" b="0" i="0" u="none" strike="noStrike" kern="100" cap="none" spc="0" normalizeH="0" baseline="0" noProof="0" dirty="0">
                      <a:ln>
                        <a:noFill/>
                      </a:ln>
                      <a:solidFill>
                        <a:sysClr val="windowText" lastClr="000000"/>
                      </a:solidFill>
                      <a:effectLst/>
                      <a:uLnTx/>
                      <a:uFillTx/>
                      <a:latin typeface="+mn-ea"/>
                      <a:cs typeface="Times New Roman" panose="02020603050405020304" pitchFamily="18" charset="0"/>
                    </a:rPr>
                    <a:t> </a:t>
                  </a:r>
                  <a:r>
                    <a:rPr kumimoji="0" lang="ja-JP" altLang="en-US" sz="1400" b="0" i="0" u="none" strike="noStrike" kern="100" cap="none" spc="0" normalizeH="0" baseline="0" noProof="0" dirty="0">
                      <a:ln>
                        <a:noFill/>
                      </a:ln>
                      <a:solidFill>
                        <a:sysClr val="windowText" lastClr="000000"/>
                      </a:solidFill>
                      <a:effectLst/>
                      <a:uLnTx/>
                      <a:uFillTx/>
                      <a:latin typeface="+mn-ea"/>
                      <a:cs typeface="Times New Roman" panose="02020603050405020304" pitchFamily="18" charset="0"/>
                    </a:rPr>
                    <a:t>とする。</a:t>
                  </a:r>
                  <a14:m>
                    <m:oMath xmlns:m="http://schemas.openxmlformats.org/officeDocument/2006/math">
                      <m:r>
                        <a:rPr kumimoji="0" lang="en-US" sz="1400" b="0" i="1" u="none" strike="noStrike" kern="100" cap="none" spc="0" normalizeH="0" baseline="0" noProof="0">
                          <a:ln>
                            <a:noFill/>
                          </a:ln>
                          <a:solidFill>
                            <a:sysClr val="windowText" lastClr="000000"/>
                          </a:solidFill>
                          <a:effectLst/>
                          <a:uLnTx/>
                          <a:uFillTx/>
                          <a:latin typeface="Cambria Math" panose="02040503050406030204" pitchFamily="18" charset="0"/>
                          <a:cs typeface="Times New Roman" panose="02020603050405020304" pitchFamily="18" charset="0"/>
                        </a:rPr>
                        <m:t>𝑏</m:t>
                      </m:r>
                    </m:oMath>
                  </a14:m>
                  <a:r>
                    <a:rPr kumimoji="0" lang="en-US" sz="1400" b="0" i="0" u="none" strike="noStrike" kern="100" cap="none" spc="0" normalizeH="0" baseline="0" noProof="0" dirty="0">
                      <a:ln>
                        <a:noFill/>
                      </a:ln>
                      <a:solidFill>
                        <a:sysClr val="windowText" lastClr="000000"/>
                      </a:solidFill>
                      <a:effectLst/>
                      <a:uLnTx/>
                      <a:uFillTx/>
                      <a:latin typeface="+mn-ea"/>
                      <a:cs typeface="Times New Roman" panose="02020603050405020304" pitchFamily="18" charset="0"/>
                    </a:rPr>
                    <a:t> </a:t>
                  </a:r>
                  <a:r>
                    <a:rPr kumimoji="0" lang="ja-JP" altLang="en-US" sz="1400" b="0" i="0" u="none" strike="noStrike" kern="100" cap="none" spc="0" normalizeH="0" baseline="0" noProof="0" dirty="0">
                      <a:ln>
                        <a:noFill/>
                      </a:ln>
                      <a:solidFill>
                        <a:sysClr val="windowText" lastClr="000000"/>
                      </a:solidFill>
                      <a:effectLst/>
                      <a:uLnTx/>
                      <a:uFillTx/>
                      <a:latin typeface="+mn-ea"/>
                      <a:cs typeface="Times New Roman" panose="02020603050405020304" pitchFamily="18" charset="0"/>
                    </a:rPr>
                    <a:t>がどのよ　　</a:t>
                  </a:r>
                  <a:endParaRPr kumimoji="0" lang="en-US" altLang="ja-JP" sz="1400" b="0" i="0" u="none" strike="noStrike" kern="100" cap="none" spc="0" normalizeH="0" baseline="0" noProof="0" dirty="0">
                    <a:ln>
                      <a:noFill/>
                    </a:ln>
                    <a:solidFill>
                      <a:sysClr val="windowText" lastClr="000000"/>
                    </a:solidFill>
                    <a:effectLst/>
                    <a:uLnTx/>
                    <a:uFillTx/>
                    <a:latin typeface="+mn-ea"/>
                    <a:cs typeface="Times New Roman" panose="02020603050405020304" pitchFamily="18" charset="0"/>
                  </a:endParaRPr>
                </a:p>
                <a:p>
                  <a:pPr marL="0" marR="0" lvl="0" indent="0" algn="l" defTabSz="914400" eaLnBrk="1" fontAlgn="auto" latinLnBrk="0" hangingPunct="1">
                    <a:lnSpc>
                      <a:spcPct val="100000"/>
                    </a:lnSpc>
                    <a:spcBef>
                      <a:spcPts val="0"/>
                    </a:spcBef>
                    <a:spcAft>
                      <a:spcPts val="0"/>
                    </a:spcAft>
                    <a:buClrTx/>
                    <a:buSzTx/>
                    <a:buFontTx/>
                    <a:buNone/>
                    <a:tabLst/>
                    <a:defRPr/>
                  </a:pPr>
                  <a:r>
                    <a:rPr kumimoji="0" lang="ja-JP" altLang="en-US" sz="1400" b="0" i="0" u="none" strike="noStrike" kern="100" cap="none" spc="0" normalizeH="0" baseline="0" noProof="0" dirty="0">
                      <a:ln>
                        <a:noFill/>
                      </a:ln>
                      <a:solidFill>
                        <a:sysClr val="windowText" lastClr="000000"/>
                      </a:solidFill>
                      <a:effectLst/>
                      <a:uLnTx/>
                      <a:uFillTx/>
                      <a:latin typeface="+mn-ea"/>
                      <a:cs typeface="Times New Roman" panose="02020603050405020304" pitchFamily="18" charset="0"/>
                    </a:rPr>
                    <a:t>　　　　</a:t>
                  </a:r>
                  <a:r>
                    <a:rPr kumimoji="0" lang="ja-JP" altLang="en-US" sz="1400" b="0" i="0" u="none" strike="noStrike" kern="100" cap="none" spc="0" normalizeH="0" baseline="0" noProof="0" dirty="0" err="1">
                      <a:ln>
                        <a:noFill/>
                      </a:ln>
                      <a:solidFill>
                        <a:sysClr val="windowText" lastClr="000000"/>
                      </a:solidFill>
                      <a:effectLst/>
                      <a:uLnTx/>
                      <a:uFillTx/>
                      <a:latin typeface="+mn-ea"/>
                      <a:cs typeface="Times New Roman" panose="02020603050405020304" pitchFamily="18" charset="0"/>
                    </a:rPr>
                    <a:t>うな</a:t>
                  </a:r>
                  <a:r>
                    <a:rPr kumimoji="0" lang="ja-JP" altLang="en-US" sz="1400" b="0" i="0" u="none" strike="noStrike" kern="100" cap="none" spc="0" normalizeH="0" baseline="0" noProof="0" dirty="0">
                      <a:ln>
                        <a:noFill/>
                      </a:ln>
                      <a:solidFill>
                        <a:sysClr val="windowText" lastClr="000000"/>
                      </a:solidFill>
                      <a:effectLst/>
                      <a:uLnTx/>
                      <a:uFillTx/>
                      <a:latin typeface="+mn-ea"/>
                      <a:cs typeface="Times New Roman" panose="02020603050405020304" pitchFamily="18" charset="0"/>
                    </a:rPr>
                    <a:t>値のとき，三角形は１つだけに決まるだろうか？</a:t>
                  </a:r>
                </a:p>
                <a:p>
                  <a:pPr marL="0" marR="0" lvl="0" indent="400050" algn="l" defTabSz="914400" eaLnBrk="1" fontAlgn="auto" latinLnBrk="0" hangingPunct="1">
                    <a:lnSpc>
                      <a:spcPct val="100000"/>
                    </a:lnSpc>
                    <a:spcBef>
                      <a:spcPts val="0"/>
                    </a:spcBef>
                    <a:spcAft>
                      <a:spcPts val="0"/>
                    </a:spcAft>
                    <a:buClrTx/>
                    <a:buSzTx/>
                    <a:buFontTx/>
                    <a:buNone/>
                    <a:tabLst/>
                    <a:defRPr/>
                  </a:pPr>
                  <a:r>
                    <a:rPr kumimoji="0" lang="en-US" sz="1400" b="0" i="0" u="none" strike="noStrike" kern="100" cap="none" spc="0" normalizeH="0" baseline="0" noProof="0" dirty="0">
                      <a:ln>
                        <a:noFill/>
                      </a:ln>
                      <a:solidFill>
                        <a:sysClr val="windowText" lastClr="000000"/>
                      </a:solidFill>
                      <a:effectLst/>
                      <a:uLnTx/>
                      <a:uFillTx/>
                      <a:latin typeface="+mn-ea"/>
                      <a:cs typeface="Times New Roman" panose="02020603050405020304" pitchFamily="18" charset="0"/>
                    </a:rPr>
                    <a:t> </a:t>
                  </a:r>
                  <a:endParaRPr kumimoji="0" lang="ja-JP" altLang="en-US" sz="1400" b="0" i="0" u="none" strike="noStrike" kern="100" cap="none" spc="0" normalizeH="0" baseline="0" noProof="0" dirty="0">
                    <a:ln>
                      <a:noFill/>
                    </a:ln>
                    <a:solidFill>
                      <a:sysClr val="windowText" lastClr="000000"/>
                    </a:solidFill>
                    <a:effectLst/>
                    <a:uLnTx/>
                    <a:uFillTx/>
                    <a:latin typeface="+mn-ea"/>
                    <a:cs typeface="Times New Roman" panose="02020603050405020304" pitchFamily="18" charset="0"/>
                  </a:endParaRPr>
                </a:p>
                <a:p>
                  <a:pPr marL="0" marR="0" lvl="0" indent="400050" algn="l" defTabSz="914400" eaLnBrk="1" fontAlgn="auto" latinLnBrk="0" hangingPunct="1">
                    <a:lnSpc>
                      <a:spcPct val="100000"/>
                    </a:lnSpc>
                    <a:spcBef>
                      <a:spcPts val="0"/>
                    </a:spcBef>
                    <a:spcAft>
                      <a:spcPts val="0"/>
                    </a:spcAft>
                    <a:buClrTx/>
                    <a:buSzTx/>
                    <a:buFontTx/>
                    <a:buNone/>
                    <a:tabLst/>
                    <a:defRPr/>
                  </a:pPr>
                  <a:r>
                    <a:rPr kumimoji="0" lang="ja-JP" altLang="en-US" sz="1400" b="0" i="0" u="none" strike="noStrike" kern="100" cap="none" spc="0" normalizeH="0" baseline="0" noProof="0" dirty="0">
                      <a:ln>
                        <a:noFill/>
                      </a:ln>
                      <a:solidFill>
                        <a:schemeClr val="tx1"/>
                      </a:solidFill>
                      <a:effectLst/>
                      <a:uLnTx/>
                      <a:uFillTx/>
                      <a:latin typeface="+mn-ea"/>
                      <a:cs typeface="Times New Roman" panose="02020603050405020304" pitchFamily="18" charset="0"/>
                    </a:rPr>
                    <a:t>　この問題を解決するためにＡさん、Ｂ君は次のように考</a:t>
                  </a:r>
                  <a:endParaRPr kumimoji="0" lang="en-US" altLang="ja-JP" sz="1400" b="0" i="0" u="none" strike="noStrike" kern="100" cap="none" spc="0" normalizeH="0" baseline="0" noProof="0" dirty="0">
                    <a:ln>
                      <a:noFill/>
                    </a:ln>
                    <a:solidFill>
                      <a:schemeClr val="tx1"/>
                    </a:solidFill>
                    <a:effectLst/>
                    <a:uLnTx/>
                    <a:uFillTx/>
                    <a:latin typeface="+mn-ea"/>
                    <a:cs typeface="Times New Roman" panose="02020603050405020304" pitchFamily="18" charset="0"/>
                  </a:endParaRPr>
                </a:p>
                <a:p>
                  <a:pPr marL="0" marR="0" lvl="0" indent="400050" algn="l" defTabSz="914400" eaLnBrk="1" fontAlgn="auto" latinLnBrk="0" hangingPunct="1">
                    <a:lnSpc>
                      <a:spcPct val="100000"/>
                    </a:lnSpc>
                    <a:spcBef>
                      <a:spcPts val="0"/>
                    </a:spcBef>
                    <a:spcAft>
                      <a:spcPts val="0"/>
                    </a:spcAft>
                    <a:buClrTx/>
                    <a:buSzTx/>
                    <a:buFontTx/>
                    <a:buNone/>
                    <a:tabLst/>
                    <a:defRPr/>
                  </a:pPr>
                  <a:r>
                    <a:rPr kumimoji="0" lang="ja-JP" altLang="en-US" sz="1400" b="0" i="0" u="none" strike="noStrike" kern="100" cap="none" spc="0" normalizeH="0" baseline="0" noProof="0" dirty="0">
                      <a:ln>
                        <a:noFill/>
                      </a:ln>
                      <a:solidFill>
                        <a:schemeClr val="tx1"/>
                      </a:solidFill>
                      <a:effectLst/>
                      <a:uLnTx/>
                      <a:uFillTx/>
                      <a:latin typeface="+mn-ea"/>
                      <a:cs typeface="Times New Roman" panose="02020603050405020304" pitchFamily="18" charset="0"/>
                    </a:rPr>
                    <a:t>えたという：</a:t>
                  </a:r>
                </a:p>
                <a:p>
                  <a:pPr marL="0" marR="0" lvl="0" indent="533400" algn="l" defTabSz="914400" eaLnBrk="1" fontAlgn="auto" latinLnBrk="0" hangingPunct="1">
                    <a:lnSpc>
                      <a:spcPct val="100000"/>
                    </a:lnSpc>
                    <a:spcBef>
                      <a:spcPts val="0"/>
                    </a:spcBef>
                    <a:spcAft>
                      <a:spcPts val="0"/>
                    </a:spcAft>
                    <a:buClrTx/>
                    <a:buSzTx/>
                    <a:buFontTx/>
                    <a:buNone/>
                    <a:tabLst/>
                    <a:defRPr/>
                  </a:pPr>
                  <a:r>
                    <a:rPr kumimoji="0" lang="ja-JP" altLang="en-US" sz="1400" b="0" i="0" u="none" strike="noStrike" kern="100" cap="none" spc="0" normalizeH="0" baseline="0" noProof="0" dirty="0">
                      <a:ln>
                        <a:noFill/>
                      </a:ln>
                      <a:solidFill>
                        <a:schemeClr val="tx1"/>
                      </a:solidFill>
                      <a:effectLst/>
                      <a:uLnTx/>
                      <a:uFillTx/>
                      <a:latin typeface="+mn-ea"/>
                      <a:cs typeface="Times New Roman" panose="02020603050405020304" pitchFamily="18" charset="0"/>
                    </a:rPr>
                    <a:t>Ａ「私は図形で考えたよ。」</a:t>
                  </a:r>
                </a:p>
                <a:p>
                  <a:pPr marL="0" marR="0" lvl="0" indent="533400" algn="l" defTabSz="914400" eaLnBrk="1" fontAlgn="auto" latinLnBrk="0" hangingPunct="1">
                    <a:lnSpc>
                      <a:spcPct val="100000"/>
                    </a:lnSpc>
                    <a:spcBef>
                      <a:spcPts val="0"/>
                    </a:spcBef>
                    <a:spcAft>
                      <a:spcPts val="0"/>
                    </a:spcAft>
                    <a:buClrTx/>
                    <a:buSzTx/>
                    <a:buFontTx/>
                    <a:buNone/>
                    <a:tabLst/>
                    <a:defRPr/>
                  </a:pPr>
                  <a:r>
                    <a:rPr kumimoji="0" lang="ja-JP" altLang="en-US" sz="1400" b="0" i="0" u="none" strike="noStrike" kern="100" cap="none" spc="0" normalizeH="0" baseline="0" noProof="0" dirty="0">
                      <a:ln>
                        <a:noFill/>
                      </a:ln>
                      <a:solidFill>
                        <a:schemeClr val="tx1"/>
                      </a:solidFill>
                      <a:effectLst/>
                      <a:uLnTx/>
                      <a:uFillTx/>
                      <a:latin typeface="+mn-ea"/>
                      <a:cs typeface="Times New Roman" panose="02020603050405020304" pitchFamily="18" charset="0"/>
                    </a:rPr>
                    <a:t>Ｂ「僕は</a:t>
                  </a:r>
                  <a:r>
                    <a:rPr kumimoji="0" lang="ja-JP" altLang="en-US" sz="900" b="0" i="0" u="none" strike="noStrike" kern="100" cap="none" spc="0" normalizeH="0" baseline="0" noProof="0" dirty="0">
                      <a:ln>
                        <a:noFill/>
                      </a:ln>
                      <a:solidFill>
                        <a:schemeClr val="tx1"/>
                      </a:solidFill>
                      <a:effectLst/>
                      <a:uLnTx/>
                      <a:uFillTx/>
                      <a:latin typeface="+mn-ea"/>
                      <a:cs typeface="Times New Roman" panose="02020603050405020304" pitchFamily="18" charset="0"/>
                    </a:rPr>
                    <a:t> </a:t>
                  </a:r>
                  <a14:m>
                    <m:oMath xmlns:m="http://schemas.openxmlformats.org/officeDocument/2006/math">
                      <m:r>
                        <a:rPr kumimoji="0" lang="en-US" sz="1400" b="0" i="1" u="none" strike="noStrike" kern="100" cap="none" spc="0" normalizeH="0" baseline="0" noProof="0">
                          <a:ln>
                            <a:noFill/>
                          </a:ln>
                          <a:solidFill>
                            <a:schemeClr val="tx1"/>
                          </a:solidFill>
                          <a:effectLst/>
                          <a:uLnTx/>
                          <a:uFillTx/>
                          <a:latin typeface="Cambria Math" panose="02040503050406030204" pitchFamily="18" charset="0"/>
                          <a:cs typeface="Times New Roman" panose="02020603050405020304" pitchFamily="18" charset="0"/>
                        </a:rPr>
                        <m:t>𝑎</m:t>
                      </m:r>
                    </m:oMath>
                  </a14:m>
                  <a:r>
                    <a:rPr kumimoji="0" lang="en-US" sz="1400" b="0" i="0" u="none" strike="noStrike" kern="100" cap="none" spc="0" normalizeH="0" baseline="0" noProof="0" dirty="0">
                      <a:ln>
                        <a:noFill/>
                      </a:ln>
                      <a:solidFill>
                        <a:schemeClr val="tx1"/>
                      </a:solidFill>
                      <a:effectLst/>
                      <a:uLnTx/>
                      <a:uFillTx/>
                      <a:latin typeface="+mn-ea"/>
                      <a:cs typeface="Times New Roman" panose="02020603050405020304" pitchFamily="18" charset="0"/>
                    </a:rPr>
                    <a:t> </a:t>
                  </a:r>
                  <a:r>
                    <a:rPr kumimoji="0" lang="ja-JP" altLang="en-US" sz="1400" b="0" i="0" u="none" strike="noStrike" kern="100" cap="none" spc="0" normalizeH="0" baseline="0" noProof="0" dirty="0">
                      <a:ln>
                        <a:noFill/>
                      </a:ln>
                      <a:solidFill>
                        <a:schemeClr val="tx1"/>
                      </a:solidFill>
                      <a:effectLst/>
                      <a:uLnTx/>
                      <a:uFillTx/>
                      <a:latin typeface="+mn-ea"/>
                      <a:cs typeface="Times New Roman" panose="02020603050405020304" pitchFamily="18" charset="0"/>
                    </a:rPr>
                    <a:t>についての方程式を立てて考えたよ。」</a:t>
                  </a:r>
                </a:p>
                <a:p>
                  <a:pPr marL="0" marR="0" lvl="0" indent="533400" algn="l" defTabSz="914400" eaLnBrk="1" fontAlgn="auto" latinLnBrk="0" hangingPunct="1">
                    <a:lnSpc>
                      <a:spcPct val="100000"/>
                    </a:lnSpc>
                    <a:spcBef>
                      <a:spcPts val="0"/>
                    </a:spcBef>
                    <a:spcAft>
                      <a:spcPts val="0"/>
                    </a:spcAft>
                    <a:buClrTx/>
                    <a:buSzTx/>
                    <a:buFontTx/>
                    <a:buNone/>
                    <a:tabLst/>
                    <a:defRPr/>
                  </a:pPr>
                  <a:r>
                    <a:rPr kumimoji="0" lang="ja-JP" altLang="en-US" sz="1400" b="0" i="0" u="none" strike="noStrike" kern="100" cap="none" spc="0" normalizeH="0" baseline="0" noProof="0" dirty="0">
                      <a:ln>
                        <a:noFill/>
                      </a:ln>
                      <a:solidFill>
                        <a:schemeClr val="tx1"/>
                      </a:solidFill>
                      <a:effectLst/>
                      <a:uLnTx/>
                      <a:uFillTx/>
                      <a:latin typeface="+mn-ea"/>
                      <a:cs typeface="Times New Roman" panose="02020603050405020304" pitchFamily="18" charset="0"/>
                    </a:rPr>
                    <a:t>Ａ・</a:t>
                  </a:r>
                  <a:r>
                    <a:rPr kumimoji="0" lang="en-US" sz="1400" b="0" i="0" u="none" strike="noStrike" kern="100" cap="none" spc="0" normalizeH="0" baseline="0" noProof="0" dirty="0">
                      <a:ln>
                        <a:noFill/>
                      </a:ln>
                      <a:solidFill>
                        <a:schemeClr val="tx1"/>
                      </a:solidFill>
                      <a:effectLst/>
                      <a:uLnTx/>
                      <a:uFillTx/>
                      <a:latin typeface="+mn-ea"/>
                      <a:cs typeface="Times New Roman" panose="02020603050405020304" pitchFamily="18" charset="0"/>
                    </a:rPr>
                    <a:t>B</a:t>
                  </a:r>
                  <a:r>
                    <a:rPr kumimoji="0" lang="ja-JP" altLang="en-US" sz="1400" b="0" i="0" u="none" strike="noStrike" kern="100" cap="none" spc="0" normalizeH="0" baseline="0" noProof="0" dirty="0">
                      <a:ln>
                        <a:noFill/>
                      </a:ln>
                      <a:solidFill>
                        <a:schemeClr val="tx1"/>
                      </a:solidFill>
                      <a:effectLst/>
                      <a:uLnTx/>
                      <a:uFillTx/>
                      <a:latin typeface="+mn-ea"/>
                      <a:cs typeface="Times New Roman" panose="02020603050405020304" pitchFamily="18" charset="0"/>
                    </a:rPr>
                    <a:t>「答えは、　</a:t>
                  </a:r>
                  <a14:m>
                    <m:oMath xmlns:m="http://schemas.openxmlformats.org/officeDocument/2006/math">
                      <m:r>
                        <a:rPr kumimoji="0" lang="en-US" sz="1400" b="0" i="1" u="none" strike="noStrike" kern="100" cap="none" spc="0" normalizeH="0" baseline="0" noProof="0">
                          <a:ln>
                            <a:noFill/>
                          </a:ln>
                          <a:solidFill>
                            <a:schemeClr val="tx1"/>
                          </a:solidFill>
                          <a:effectLst/>
                          <a:uLnTx/>
                          <a:uFillTx/>
                          <a:latin typeface="Cambria Math" panose="02040503050406030204" pitchFamily="18" charset="0"/>
                          <a:cs typeface="Times New Roman" panose="02020603050405020304" pitchFamily="18" charset="0"/>
                        </a:rPr>
                        <m:t>𝑏</m:t>
                      </m:r>
                      <m:r>
                        <a:rPr kumimoji="0" lang="en-US" sz="1400" b="0" i="1" u="none" strike="noStrike" kern="100" cap="none" spc="0" normalizeH="0" baseline="0" noProof="0">
                          <a:ln>
                            <a:noFill/>
                          </a:ln>
                          <a:solidFill>
                            <a:schemeClr val="tx1"/>
                          </a:solidFill>
                          <a:effectLst/>
                          <a:uLnTx/>
                          <a:uFillTx/>
                          <a:latin typeface="Cambria Math" panose="02040503050406030204" pitchFamily="18" charset="0"/>
                          <a:cs typeface="Times New Roman" panose="02020603050405020304" pitchFamily="18" charset="0"/>
                        </a:rPr>
                        <m:t>=</m:t>
                      </m:r>
                      <m:r>
                        <a:rPr kumimoji="0" lang="ja-JP" altLang="en-US" sz="1400" b="0" i="0" u="none" strike="noStrike" kern="100" cap="none" spc="0" normalizeH="0" baseline="0" noProof="0">
                          <a:ln>
                            <a:noFill/>
                          </a:ln>
                          <a:solidFill>
                            <a:schemeClr val="tx1"/>
                          </a:solidFill>
                          <a:effectLst/>
                          <a:uLnTx/>
                          <a:uFillTx/>
                          <a:latin typeface="Cambria Math" panose="02040503050406030204" pitchFamily="18" charset="0"/>
                          <a:cs typeface="Times New Roman" panose="02020603050405020304" pitchFamily="18" charset="0"/>
                        </a:rPr>
                        <m:t>□</m:t>
                      </m:r>
                    </m:oMath>
                  </a14:m>
                  <a:r>
                    <a:rPr kumimoji="0" lang="ja-JP" altLang="en-US" sz="1400" b="0" i="0" u="none" strike="noStrike" kern="100" cap="none" spc="0" normalizeH="0" baseline="0" noProof="0" dirty="0">
                      <a:ln>
                        <a:noFill/>
                      </a:ln>
                      <a:solidFill>
                        <a:schemeClr val="tx1"/>
                      </a:solidFill>
                      <a:effectLst/>
                      <a:uLnTx/>
                      <a:uFillTx/>
                      <a:latin typeface="+mn-ea"/>
                      <a:cs typeface="Times New Roman" panose="02020603050405020304" pitchFamily="18" charset="0"/>
                    </a:rPr>
                    <a:t> または </a:t>
                  </a:r>
                  <a14:m>
                    <m:oMath xmlns:m="http://schemas.openxmlformats.org/officeDocument/2006/math">
                      <m:r>
                        <a:rPr kumimoji="0" lang="en-US" sz="1400" b="0" i="1" u="none" strike="noStrike" kern="100" cap="none" spc="0" normalizeH="0" baseline="0" noProof="0">
                          <a:ln>
                            <a:noFill/>
                          </a:ln>
                          <a:solidFill>
                            <a:schemeClr val="tx1"/>
                          </a:solidFill>
                          <a:effectLst/>
                          <a:uLnTx/>
                          <a:uFillTx/>
                          <a:latin typeface="Cambria Math" panose="02040503050406030204" pitchFamily="18" charset="0"/>
                          <a:cs typeface="Times New Roman" panose="02020603050405020304" pitchFamily="18" charset="0"/>
                        </a:rPr>
                        <m:t>𝑏</m:t>
                      </m:r>
                      <m:r>
                        <a:rPr kumimoji="0" lang="en-US" sz="1400" b="0" i="1" u="none" strike="noStrike" kern="100" cap="none" spc="0" normalizeH="0" baseline="0" noProof="0">
                          <a:ln>
                            <a:noFill/>
                          </a:ln>
                          <a:solidFill>
                            <a:schemeClr val="tx1"/>
                          </a:solidFill>
                          <a:effectLst/>
                          <a:uLnTx/>
                          <a:uFillTx/>
                          <a:latin typeface="Cambria Math" panose="02040503050406030204" pitchFamily="18" charset="0"/>
                          <a:cs typeface="Times New Roman" panose="02020603050405020304" pitchFamily="18" charset="0"/>
                        </a:rPr>
                        <m:t>≥</m:t>
                      </m:r>
                      <m:r>
                        <a:rPr kumimoji="0" lang="ja-JP" altLang="en-US" sz="1400" b="0" i="0" u="none" strike="noStrike" kern="100" cap="none" spc="0" normalizeH="0" baseline="0" noProof="0">
                          <a:ln>
                            <a:noFill/>
                          </a:ln>
                          <a:solidFill>
                            <a:schemeClr val="tx1"/>
                          </a:solidFill>
                          <a:effectLst/>
                          <a:uLnTx/>
                          <a:uFillTx/>
                          <a:latin typeface="Cambria Math" panose="02040503050406030204" pitchFamily="18" charset="0"/>
                          <a:cs typeface="Times New Roman" panose="02020603050405020304" pitchFamily="18" charset="0"/>
                        </a:rPr>
                        <m:t>□</m:t>
                      </m:r>
                    </m:oMath>
                  </a14:m>
                  <a:r>
                    <a:rPr kumimoji="0" lang="ja-JP" altLang="en-US" sz="1400" b="0" i="0" u="none" strike="noStrike" kern="100" cap="none" spc="0" normalizeH="0" baseline="0" noProof="0" dirty="0">
                      <a:ln>
                        <a:noFill/>
                      </a:ln>
                      <a:solidFill>
                        <a:schemeClr val="tx1"/>
                      </a:solidFill>
                      <a:effectLst/>
                      <a:uLnTx/>
                      <a:uFillTx/>
                      <a:latin typeface="+mn-ea"/>
                      <a:cs typeface="Times New Roman" panose="02020603050405020304" pitchFamily="18" charset="0"/>
                    </a:rPr>
                    <a:t> 」</a:t>
                  </a:r>
                </a:p>
                <a:p>
                  <a:pPr marL="0" marR="0" lvl="0" indent="400050" algn="l" defTabSz="914400" eaLnBrk="1" fontAlgn="auto" latinLnBrk="0" hangingPunct="1">
                    <a:lnSpc>
                      <a:spcPct val="100000"/>
                    </a:lnSpc>
                    <a:spcBef>
                      <a:spcPts val="0"/>
                    </a:spcBef>
                    <a:spcAft>
                      <a:spcPts val="0"/>
                    </a:spcAft>
                    <a:buClrTx/>
                    <a:buSzTx/>
                    <a:buFontTx/>
                    <a:buNone/>
                    <a:tabLst/>
                    <a:defRPr/>
                  </a:pPr>
                  <a:r>
                    <a:rPr kumimoji="0" lang="ja-JP" altLang="en-US" sz="1400" b="0" i="0" u="none" strike="noStrike" kern="100" cap="none" spc="0" normalizeH="0" baseline="0" noProof="0" dirty="0">
                      <a:ln>
                        <a:noFill/>
                      </a:ln>
                      <a:solidFill>
                        <a:schemeClr val="tx1"/>
                      </a:solidFill>
                      <a:effectLst/>
                      <a:uLnTx/>
                      <a:uFillTx/>
                      <a:latin typeface="+mn-ea"/>
                      <a:cs typeface="Times New Roman" panose="02020603050405020304" pitchFamily="18" charset="0"/>
                    </a:rPr>
                    <a:t>　さて、Ａさん、Ｂ君はこの問題をどのように解決したの　　</a:t>
                  </a:r>
                  <a:endParaRPr kumimoji="0" lang="en-US" altLang="ja-JP" sz="1400" b="0" i="0" u="none" strike="noStrike" kern="100" cap="none" spc="0" normalizeH="0" baseline="0" noProof="0" dirty="0">
                    <a:ln>
                      <a:noFill/>
                    </a:ln>
                    <a:solidFill>
                      <a:schemeClr val="tx1"/>
                    </a:solidFill>
                    <a:effectLst/>
                    <a:uLnTx/>
                    <a:uFillTx/>
                    <a:latin typeface="+mn-ea"/>
                    <a:cs typeface="Times New Roman" panose="02020603050405020304" pitchFamily="18" charset="0"/>
                  </a:endParaRPr>
                </a:p>
                <a:p>
                  <a:pPr marL="0" marR="0" lvl="0" indent="400050" algn="l" defTabSz="914400" eaLnBrk="1" fontAlgn="auto" latinLnBrk="0" hangingPunct="1">
                    <a:lnSpc>
                      <a:spcPct val="100000"/>
                    </a:lnSpc>
                    <a:spcBef>
                      <a:spcPts val="0"/>
                    </a:spcBef>
                    <a:spcAft>
                      <a:spcPts val="0"/>
                    </a:spcAft>
                    <a:buClrTx/>
                    <a:buSzTx/>
                    <a:buFontTx/>
                    <a:buNone/>
                    <a:tabLst/>
                    <a:defRPr/>
                  </a:pPr>
                  <a:r>
                    <a:rPr kumimoji="0" lang="ja-JP" altLang="en-US" sz="1400" b="0" i="0" u="none" strike="noStrike" kern="100" cap="none" spc="0" normalizeH="0" baseline="0" noProof="0" dirty="0">
                      <a:ln>
                        <a:noFill/>
                      </a:ln>
                      <a:solidFill>
                        <a:schemeClr val="tx1"/>
                      </a:solidFill>
                      <a:effectLst/>
                      <a:uLnTx/>
                      <a:uFillTx/>
                      <a:latin typeface="+mn-ea"/>
                      <a:cs typeface="Times New Roman" panose="02020603050405020304" pitchFamily="18" charset="0"/>
                    </a:rPr>
                    <a:t>だろうか？</a:t>
                  </a:r>
                </a:p>
                <a:p>
                  <a:pPr marL="0" marR="0" lvl="0" indent="400050" algn="l" defTabSz="914400" eaLnBrk="1" fontAlgn="auto" latinLnBrk="0" hangingPunct="1">
                    <a:lnSpc>
                      <a:spcPct val="100000"/>
                    </a:lnSpc>
                    <a:spcBef>
                      <a:spcPts val="0"/>
                    </a:spcBef>
                    <a:spcAft>
                      <a:spcPts val="0"/>
                    </a:spcAft>
                    <a:buClrTx/>
                    <a:buSzTx/>
                    <a:buFontTx/>
                    <a:buNone/>
                    <a:tabLst/>
                    <a:defRPr/>
                  </a:pPr>
                  <a:r>
                    <a:rPr kumimoji="0" lang="ja-JP" altLang="en-US" sz="1400" b="0" i="0" u="none" strike="noStrike" kern="100" cap="none" spc="0" normalizeH="0" baseline="0" noProof="0" dirty="0">
                      <a:ln>
                        <a:noFill/>
                      </a:ln>
                      <a:solidFill>
                        <a:schemeClr val="tx1"/>
                      </a:solidFill>
                      <a:effectLst/>
                      <a:uLnTx/>
                      <a:uFillTx/>
                      <a:latin typeface="+mn-ea"/>
                      <a:cs typeface="Times New Roman" panose="02020603050405020304" pitchFamily="18" charset="0"/>
                    </a:rPr>
                    <a:t>　その解決方法について考えてみよう。そして，図や式を　</a:t>
                  </a:r>
                  <a:endParaRPr kumimoji="0" lang="en-US" altLang="ja-JP" sz="1400" b="0" i="0" u="none" strike="noStrike" kern="100" cap="none" spc="0" normalizeH="0" baseline="0" noProof="0" dirty="0">
                    <a:ln>
                      <a:noFill/>
                    </a:ln>
                    <a:solidFill>
                      <a:schemeClr val="tx1"/>
                    </a:solidFill>
                    <a:effectLst/>
                    <a:uLnTx/>
                    <a:uFillTx/>
                    <a:latin typeface="+mn-ea"/>
                    <a:cs typeface="Times New Roman" panose="02020603050405020304" pitchFamily="18" charset="0"/>
                  </a:endParaRPr>
                </a:p>
                <a:p>
                  <a:pPr marL="0" marR="0" lvl="0" indent="400050" algn="l" defTabSz="914400" eaLnBrk="1" fontAlgn="auto" latinLnBrk="0" hangingPunct="1">
                    <a:lnSpc>
                      <a:spcPct val="100000"/>
                    </a:lnSpc>
                    <a:spcBef>
                      <a:spcPts val="0"/>
                    </a:spcBef>
                    <a:spcAft>
                      <a:spcPts val="0"/>
                    </a:spcAft>
                    <a:buClrTx/>
                    <a:buSzTx/>
                    <a:buFontTx/>
                    <a:buNone/>
                    <a:tabLst/>
                    <a:defRPr/>
                  </a:pPr>
                  <a:r>
                    <a:rPr kumimoji="0" lang="ja-JP" altLang="en-US" sz="1400" b="0" i="0" u="none" strike="noStrike" kern="100" cap="none" spc="0" normalizeH="0" baseline="0" noProof="0" dirty="0">
                      <a:ln>
                        <a:noFill/>
                      </a:ln>
                      <a:solidFill>
                        <a:schemeClr val="tx1"/>
                      </a:solidFill>
                      <a:effectLst/>
                      <a:uLnTx/>
                      <a:uFillTx/>
                      <a:latin typeface="+mn-ea"/>
                      <a:cs typeface="Times New Roman" panose="02020603050405020304" pitchFamily="18" charset="0"/>
                    </a:rPr>
                    <a:t>使って説明できる</a:t>
                  </a:r>
                  <a:r>
                    <a:rPr kumimoji="0" lang="ja-JP" altLang="en-US" sz="1400" b="0" i="0" u="none" strike="noStrike" kern="100" cap="none" spc="0" normalizeH="0" baseline="0" noProof="0" dirty="0">
                      <a:ln>
                        <a:noFill/>
                      </a:ln>
                      <a:solidFill>
                        <a:sysClr val="windowText" lastClr="000000"/>
                      </a:solidFill>
                      <a:effectLst/>
                      <a:uLnTx/>
                      <a:uFillTx/>
                      <a:latin typeface="+mn-ea"/>
                      <a:cs typeface="Times New Roman" panose="02020603050405020304" pitchFamily="18" charset="0"/>
                    </a:rPr>
                    <a:t>ようにしよう。</a:t>
                  </a:r>
                </a:p>
              </p:txBody>
            </p:sp>
          </mc:Choice>
          <mc:Fallback xmlns="">
            <p:sp>
              <p:nvSpPr>
                <p:cNvPr id="6" name="正方形/長方形 5"/>
                <p:cNvSpPr>
                  <a:spLocks noRot="1" noChangeAspect="1" noMove="1" noResize="1" noEditPoints="1" noAdjustHandles="1" noChangeArrowheads="1" noChangeShapeType="1" noTextEdit="1"/>
                </p:cNvSpPr>
                <p:nvPr/>
              </p:nvSpPr>
              <p:spPr>
                <a:xfrm>
                  <a:off x="6441908" y="3876012"/>
                  <a:ext cx="5372100" cy="2743452"/>
                </a:xfrm>
                <a:prstGeom prst="rect">
                  <a:avLst/>
                </a:prstGeom>
                <a:blipFill>
                  <a:blip r:embed="rId5"/>
                  <a:stretch>
                    <a:fillRect l="-226" b="-1766"/>
                  </a:stretch>
                </a:blipFill>
                <a:ln w="19050" cap="flat" cmpd="sng" algn="ctr">
                  <a:solidFill>
                    <a:sysClr val="windowText" lastClr="000000"/>
                  </a:solidFill>
                  <a:prstDash val="solid"/>
                  <a:miter lim="800000"/>
                </a:ln>
                <a:effectLst/>
              </p:spPr>
              <p:txBody>
                <a:bodyPr/>
                <a:lstStyle/>
                <a:p>
                  <a:r>
                    <a:rPr lang="ja-JP" altLang="en-US">
                      <a:noFill/>
                    </a:rPr>
                    <a:t> </a:t>
                  </a:r>
                </a:p>
              </p:txBody>
            </p:sp>
          </mc:Fallback>
        </mc:AlternateContent>
        <p:sp>
          <p:nvSpPr>
            <p:cNvPr id="7" name="正方形/長方形 6"/>
            <p:cNvSpPr/>
            <p:nvPr/>
          </p:nvSpPr>
          <p:spPr>
            <a:xfrm>
              <a:off x="7162496" y="3955524"/>
              <a:ext cx="4572000" cy="537845"/>
            </a:xfrm>
            <a:prstGeom prst="rect">
              <a:avLst/>
            </a:prstGeom>
            <a:noFill/>
            <a:ln w="12700" cap="flat" cmpd="sng" algn="ctr">
              <a:solidFill>
                <a:srgbClr val="5B9BD5">
                  <a:shade val="15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 lastClr="FFFFFF"/>
                </a:solidFill>
                <a:effectLst/>
                <a:uLnTx/>
                <a:uFillTx/>
                <a:latin typeface="游明朝" panose="020F0502020204030204"/>
                <a:ea typeface="游明朝" panose="02020400000000000000" pitchFamily="18" charset="-128"/>
                <a:cs typeface="+mn-cs"/>
              </a:endParaRPr>
            </a:p>
          </p:txBody>
        </p:sp>
      </p:grpSp>
      <p:sp>
        <p:nvSpPr>
          <p:cNvPr id="9" name="タイトル 1"/>
          <p:cNvSpPr txBox="1">
            <a:spLocks/>
          </p:cNvSpPr>
          <p:nvPr/>
        </p:nvSpPr>
        <p:spPr>
          <a:xfrm>
            <a:off x="308365" y="433137"/>
            <a:ext cx="8596668" cy="689811"/>
          </a:xfrm>
          <a:prstGeom prst="rect">
            <a:avLst/>
          </a:prstGeom>
        </p:spPr>
        <p:txBody>
          <a:bodyPr vert="horz" lIns="91440" tIns="45720" rIns="91440" bIns="45720" rtlCol="0" anchor="t">
            <a:normAutofit/>
          </a:bodyPr>
          <a:lstStyle>
            <a:lvl1pPr algn="l" defTabSz="457200" rtl="0" eaLnBrk="1" latinLnBrk="0" hangingPunct="1">
              <a:spcBef>
                <a:spcPct val="0"/>
              </a:spcBef>
              <a:buNone/>
              <a:defRPr kumimoji="1" sz="3600"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dirty="0">
                <a:solidFill>
                  <a:schemeClr val="tx1"/>
                </a:solidFill>
              </a:rPr>
              <a:t>○第３回指導案検討会</a:t>
            </a:r>
          </a:p>
        </p:txBody>
      </p:sp>
    </p:spTree>
    <p:extLst>
      <p:ext uri="{BB962C8B-B14F-4D97-AF65-F5344CB8AC3E}">
        <p14:creationId xmlns:p14="http://schemas.microsoft.com/office/powerpoint/2010/main" val="40729046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340450" y="2272883"/>
            <a:ext cx="10808813" cy="2860589"/>
          </a:xfrm>
        </p:spPr>
        <p:txBody>
          <a:bodyPr>
            <a:normAutofit/>
          </a:bodyPr>
          <a:lstStyle/>
          <a:p>
            <a:pPr marL="0" indent="0">
              <a:buNone/>
            </a:pPr>
            <a:r>
              <a:rPr lang="ja-JP" altLang="en-US" sz="2600" dirty="0">
                <a:latin typeface="+mn-ea"/>
              </a:rPr>
              <a:t>　学習指導案（第３版）における協議内容</a:t>
            </a:r>
          </a:p>
          <a:p>
            <a:pPr marL="0" indent="0">
              <a:buNone/>
            </a:pPr>
            <a:r>
              <a:rPr lang="ja-JP" altLang="en-US" sz="2600" dirty="0">
                <a:latin typeface="+mn-ea"/>
              </a:rPr>
              <a:t>　</a:t>
            </a:r>
            <a:r>
              <a:rPr lang="en-US" altLang="ja-JP" sz="2600" dirty="0">
                <a:latin typeface="+mn-ea"/>
              </a:rPr>
              <a:t>【</a:t>
            </a:r>
            <a:r>
              <a:rPr lang="ja-JP" altLang="en-US" sz="2600" dirty="0">
                <a:latin typeface="+mn-ea"/>
              </a:rPr>
              <a:t>協議１</a:t>
            </a:r>
            <a:r>
              <a:rPr lang="en-US" altLang="ja-JP" sz="2600" dirty="0">
                <a:latin typeface="+mn-ea"/>
              </a:rPr>
              <a:t>】</a:t>
            </a:r>
          </a:p>
          <a:p>
            <a:pPr marL="0" indent="0">
              <a:buNone/>
            </a:pPr>
            <a:r>
              <a:rPr lang="ja-JP" altLang="en-US" sz="2600" dirty="0">
                <a:latin typeface="+mn-ea"/>
              </a:rPr>
              <a:t>　・本時のねらいを達成するために、どのような手立てが適切か。</a:t>
            </a:r>
          </a:p>
          <a:p>
            <a:pPr marL="0" indent="0">
              <a:buNone/>
            </a:pPr>
            <a:r>
              <a:rPr lang="ja-JP" altLang="en-US" sz="2600" dirty="0">
                <a:latin typeface="+mn-ea"/>
              </a:rPr>
              <a:t>　</a:t>
            </a:r>
            <a:r>
              <a:rPr lang="en-US" altLang="ja-JP" sz="2600" dirty="0">
                <a:latin typeface="+mn-ea"/>
              </a:rPr>
              <a:t>【</a:t>
            </a:r>
            <a:r>
              <a:rPr lang="ja-JP" altLang="en-US" sz="2600" dirty="0">
                <a:latin typeface="+mn-ea"/>
              </a:rPr>
              <a:t>協議２</a:t>
            </a:r>
            <a:r>
              <a:rPr lang="en-US" altLang="ja-JP" sz="2600" dirty="0">
                <a:latin typeface="+mn-ea"/>
              </a:rPr>
              <a:t>】</a:t>
            </a:r>
          </a:p>
          <a:p>
            <a:pPr marL="0" indent="0">
              <a:buNone/>
            </a:pPr>
            <a:r>
              <a:rPr lang="ja-JP" altLang="en-US" sz="2600" dirty="0">
                <a:latin typeface="+mn-ea"/>
              </a:rPr>
              <a:t>　・評価を見取るうえで、ワークシートの記載は適切か。</a:t>
            </a:r>
          </a:p>
          <a:p>
            <a:pPr marL="0" indent="0">
              <a:buNone/>
            </a:pPr>
            <a:endParaRPr kumimoji="1" lang="ja-JP" altLang="en-US" dirty="0"/>
          </a:p>
        </p:txBody>
      </p:sp>
      <p:sp>
        <p:nvSpPr>
          <p:cNvPr id="5" name="タイトル 1"/>
          <p:cNvSpPr txBox="1">
            <a:spLocks/>
          </p:cNvSpPr>
          <p:nvPr/>
        </p:nvSpPr>
        <p:spPr>
          <a:xfrm>
            <a:off x="340450" y="770022"/>
            <a:ext cx="8596668" cy="689811"/>
          </a:xfrm>
          <a:prstGeom prst="rect">
            <a:avLst/>
          </a:prstGeom>
        </p:spPr>
        <p:txBody>
          <a:bodyPr vert="horz" lIns="91440" tIns="45720" rIns="91440" bIns="45720" rtlCol="0" anchor="t">
            <a:normAutofit/>
          </a:bodyPr>
          <a:lstStyle>
            <a:lvl1pPr algn="l" defTabSz="457200" rtl="0" eaLnBrk="1" latinLnBrk="0" hangingPunct="1">
              <a:spcBef>
                <a:spcPct val="0"/>
              </a:spcBef>
              <a:buNone/>
              <a:defRPr kumimoji="1" sz="3600"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dirty="0">
                <a:solidFill>
                  <a:schemeClr val="tx1"/>
                </a:solidFill>
              </a:rPr>
              <a:t>○第３回指導案検討会</a:t>
            </a:r>
          </a:p>
        </p:txBody>
      </p:sp>
    </p:spTree>
    <p:extLst>
      <p:ext uri="{BB962C8B-B14F-4D97-AF65-F5344CB8AC3E}">
        <p14:creationId xmlns:p14="http://schemas.microsoft.com/office/powerpoint/2010/main" val="13186595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吹き出し 3"/>
          <p:cNvSpPr/>
          <p:nvPr/>
        </p:nvSpPr>
        <p:spPr>
          <a:xfrm>
            <a:off x="993913" y="2305878"/>
            <a:ext cx="7460276" cy="1083365"/>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000" dirty="0"/>
              <a:t>授業展開の早い段階から、生徒に図形描画ソフトで提示するのが本時のねらいを達成させる上で本当によいのだろうか。</a:t>
            </a:r>
          </a:p>
        </p:txBody>
      </p:sp>
      <p:sp>
        <p:nvSpPr>
          <p:cNvPr id="5" name="角丸四角形吹き出し 4"/>
          <p:cNvSpPr/>
          <p:nvPr/>
        </p:nvSpPr>
        <p:spPr>
          <a:xfrm>
            <a:off x="1004986" y="3619432"/>
            <a:ext cx="7145102" cy="1103244"/>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000" dirty="0"/>
              <a:t>評価を見取る場面と方法は、どのように設定するのか。</a:t>
            </a:r>
          </a:p>
        </p:txBody>
      </p:sp>
      <p:sp>
        <p:nvSpPr>
          <p:cNvPr id="6" name="角丸四角形吹き出し 5"/>
          <p:cNvSpPr/>
          <p:nvPr/>
        </p:nvSpPr>
        <p:spPr>
          <a:xfrm>
            <a:off x="993913" y="5188226"/>
            <a:ext cx="7991061" cy="715617"/>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000" dirty="0"/>
              <a:t>ワークシートにおける振り返りの項目が多く、内容や記載の順番等、見直しをしてみてはどうか。</a:t>
            </a:r>
          </a:p>
        </p:txBody>
      </p:sp>
      <p:sp>
        <p:nvSpPr>
          <p:cNvPr id="8" name="タイトル 1"/>
          <p:cNvSpPr>
            <a:spLocks noGrp="1"/>
          </p:cNvSpPr>
          <p:nvPr>
            <p:ph type="title"/>
          </p:nvPr>
        </p:nvSpPr>
        <p:spPr>
          <a:xfrm>
            <a:off x="677334" y="545432"/>
            <a:ext cx="8596668" cy="1320800"/>
          </a:xfrm>
        </p:spPr>
        <p:txBody>
          <a:bodyPr/>
          <a:lstStyle/>
          <a:p>
            <a:r>
              <a:rPr lang="ja-JP" altLang="en-US" dirty="0">
                <a:solidFill>
                  <a:schemeClr val="tx1"/>
                </a:solidFill>
                <a:latin typeface="+mj-ea"/>
              </a:rPr>
              <a:t>○第３回指導案検討会で授業研究チームから出た意見</a:t>
            </a:r>
            <a:endParaRPr kumimoji="1" lang="ja-JP" altLang="en-US" dirty="0">
              <a:solidFill>
                <a:schemeClr val="tx1"/>
              </a:solidFill>
              <a:latin typeface="+mj-ea"/>
            </a:endParaRPr>
          </a:p>
        </p:txBody>
      </p:sp>
    </p:spTree>
    <p:extLst>
      <p:ext uri="{BB962C8B-B14F-4D97-AF65-F5344CB8AC3E}">
        <p14:creationId xmlns:p14="http://schemas.microsoft.com/office/powerpoint/2010/main" val="25058891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77334" y="609600"/>
            <a:ext cx="4809066" cy="660400"/>
          </a:xfrm>
        </p:spPr>
        <p:txBody>
          <a:bodyPr>
            <a:normAutofit/>
          </a:bodyPr>
          <a:lstStyle/>
          <a:p>
            <a:r>
              <a:rPr kumimoji="1" lang="ja-JP" altLang="en-US" dirty="0">
                <a:solidFill>
                  <a:schemeClr val="tx1"/>
                </a:solidFill>
              </a:rPr>
              <a:t>○当日の学習指導案</a:t>
            </a:r>
          </a:p>
        </p:txBody>
      </p:sp>
      <p:pic>
        <p:nvPicPr>
          <p:cNvPr id="4" name="コンテンツ プレースホルダー 3"/>
          <p:cNvPicPr>
            <a:picLocks noGrp="1" noChangeAspect="1"/>
          </p:cNvPicPr>
          <p:nvPr>
            <p:ph idx="1"/>
          </p:nvPr>
        </p:nvPicPr>
        <p:blipFill rotWithShape="1">
          <a:blip r:embed="rId3"/>
          <a:srcRect l="25027" t="20840" r="24469" b="32087"/>
          <a:stretch/>
        </p:blipFill>
        <p:spPr>
          <a:xfrm>
            <a:off x="677334" y="1270000"/>
            <a:ext cx="8934530" cy="4684293"/>
          </a:xfrm>
          <a:prstGeom prst="rect">
            <a:avLst/>
          </a:prstGeom>
        </p:spPr>
      </p:pic>
      <p:sp>
        <p:nvSpPr>
          <p:cNvPr id="11" name="角丸四角形 10"/>
          <p:cNvSpPr/>
          <p:nvPr/>
        </p:nvSpPr>
        <p:spPr>
          <a:xfrm>
            <a:off x="3705726" y="2149642"/>
            <a:ext cx="2743200" cy="962526"/>
          </a:xfrm>
          <a:prstGeom prst="roundRect">
            <a:avLst/>
          </a:prstGeom>
          <a:noFill/>
          <a:ln w="57150">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12" name="角丸四角形吹き出し 11"/>
          <p:cNvSpPr/>
          <p:nvPr/>
        </p:nvSpPr>
        <p:spPr>
          <a:xfrm>
            <a:off x="6833937" y="1270000"/>
            <a:ext cx="3499822" cy="2002589"/>
          </a:xfrm>
          <a:prstGeom prst="wedgeRoundRectCallout">
            <a:avLst>
              <a:gd name="adj1" fmla="val -60253"/>
              <a:gd name="adj2" fmla="val -7536"/>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a:t>どうしたら、</a:t>
            </a:r>
            <a:r>
              <a:rPr kumimoji="1" lang="ja-JP" altLang="en-US" dirty="0">
                <a:solidFill>
                  <a:srgbClr val="FFFF00"/>
                </a:solidFill>
              </a:rPr>
              <a:t>図形の構成要素間の関係に着目し解決の過程を振り返って、事象の数学的な特徴</a:t>
            </a:r>
            <a:r>
              <a:rPr kumimoji="1" lang="ja-JP" altLang="en-US" dirty="0"/>
              <a:t>や他の事象との関係</a:t>
            </a:r>
            <a:r>
              <a:rPr kumimoji="1" lang="ja-JP" altLang="en-US" dirty="0">
                <a:solidFill>
                  <a:srgbClr val="FFFF00"/>
                </a:solidFill>
              </a:rPr>
              <a:t>を考察する力</a:t>
            </a:r>
            <a:r>
              <a:rPr kumimoji="1" lang="ja-JP" altLang="en-US" dirty="0"/>
              <a:t>が身につくか。</a:t>
            </a:r>
          </a:p>
        </p:txBody>
      </p:sp>
      <p:sp>
        <p:nvSpPr>
          <p:cNvPr id="14" name="テキスト ボックス 13"/>
          <p:cNvSpPr txBox="1"/>
          <p:nvPr/>
        </p:nvSpPr>
        <p:spPr>
          <a:xfrm>
            <a:off x="3705726" y="3932989"/>
            <a:ext cx="6769768" cy="1200329"/>
          </a:xfrm>
          <a:prstGeom prst="rect">
            <a:avLst/>
          </a:prstGeom>
          <a:ln w="76200"/>
        </p:spPr>
        <p:style>
          <a:lnRef idx="2">
            <a:schemeClr val="accent2"/>
          </a:lnRef>
          <a:fillRef idx="1">
            <a:schemeClr val="lt1"/>
          </a:fillRef>
          <a:effectRef idx="0">
            <a:schemeClr val="accent2"/>
          </a:effectRef>
          <a:fontRef idx="minor">
            <a:schemeClr val="dk1"/>
          </a:fontRef>
        </p:style>
        <p:txBody>
          <a:bodyPr wrap="square" rtlCol="0">
            <a:spAutoFit/>
          </a:bodyPr>
          <a:lstStyle/>
          <a:p>
            <a:r>
              <a:rPr lang="ja-JP" altLang="en-US" dirty="0"/>
              <a:t>・条件を満たす三角形の個数を調べる問題解決の中で、</a:t>
            </a:r>
            <a:r>
              <a:rPr lang="ja-JP" altLang="en-US" dirty="0">
                <a:solidFill>
                  <a:srgbClr val="FF0000"/>
                </a:solidFill>
              </a:rPr>
              <a:t>図を用いて調べたり、余弦定理と２次方程式を関連付けて考察したり</a:t>
            </a:r>
            <a:r>
              <a:rPr lang="ja-JP" altLang="en-US" dirty="0"/>
              <a:t>したことを、互いに説明し合うことで思考を深め、さらなる問いを立 てることができる。 </a:t>
            </a:r>
            <a:r>
              <a:rPr lang="en-US" altLang="ja-JP" dirty="0"/>
              <a:t>【</a:t>
            </a:r>
            <a:r>
              <a:rPr lang="ja-JP" altLang="en-US" dirty="0"/>
              <a:t>思考・判断・表現</a:t>
            </a:r>
            <a:r>
              <a:rPr lang="en-US" altLang="ja-JP" dirty="0"/>
              <a:t>】 </a:t>
            </a:r>
            <a:endParaRPr kumimoji="1" lang="ja-JP" altLang="en-US" dirty="0"/>
          </a:p>
        </p:txBody>
      </p:sp>
      <p:sp>
        <p:nvSpPr>
          <p:cNvPr id="15" name="下矢印 14"/>
          <p:cNvSpPr/>
          <p:nvPr/>
        </p:nvSpPr>
        <p:spPr>
          <a:xfrm>
            <a:off x="7732295" y="3272589"/>
            <a:ext cx="851553" cy="660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6705831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77334" y="609600"/>
            <a:ext cx="8242077" cy="1320800"/>
          </a:xfrm>
        </p:spPr>
        <p:txBody>
          <a:bodyPr/>
          <a:lstStyle/>
          <a:p>
            <a:r>
              <a:rPr kumimoji="1" lang="ja-JP" altLang="en-US" dirty="0">
                <a:latin typeface="ＭＳ ゴシック" panose="020B0609070205080204" pitchFamily="49" charset="-128"/>
                <a:ea typeface="ＭＳ ゴシック" panose="020B0609070205080204" pitchFamily="49" charset="-128"/>
              </a:rPr>
              <a:t>★みなさんは、次のように思ったこと　</a:t>
            </a:r>
            <a:br>
              <a:rPr kumimoji="1" lang="en-US" altLang="ja-JP" dirty="0">
                <a:latin typeface="ＭＳ ゴシック" panose="020B0609070205080204" pitchFamily="49" charset="-128"/>
                <a:ea typeface="ＭＳ ゴシック" panose="020B0609070205080204" pitchFamily="49" charset="-128"/>
              </a:rPr>
            </a:br>
            <a:r>
              <a:rPr kumimoji="1" lang="ja-JP" altLang="en-US" dirty="0">
                <a:latin typeface="ＭＳ ゴシック" panose="020B0609070205080204" pitchFamily="49" charset="-128"/>
                <a:ea typeface="ＭＳ ゴシック" panose="020B0609070205080204" pitchFamily="49" charset="-128"/>
              </a:rPr>
              <a:t>　は、ありませんか。</a:t>
            </a:r>
          </a:p>
        </p:txBody>
      </p:sp>
      <p:sp>
        <p:nvSpPr>
          <p:cNvPr id="3" name="コンテンツ プレースホルダー 2"/>
          <p:cNvSpPr>
            <a:spLocks noGrp="1"/>
          </p:cNvSpPr>
          <p:nvPr>
            <p:ph idx="1"/>
          </p:nvPr>
        </p:nvSpPr>
        <p:spPr>
          <a:xfrm>
            <a:off x="677334" y="2481431"/>
            <a:ext cx="10985278" cy="3766969"/>
          </a:xfrm>
        </p:spPr>
        <p:txBody>
          <a:bodyPr>
            <a:normAutofit/>
          </a:bodyPr>
          <a:lstStyle/>
          <a:p>
            <a:pPr>
              <a:buFont typeface="Wingdings" panose="05000000000000000000" pitchFamily="2" charset="2"/>
              <a:buChar char="l"/>
            </a:pPr>
            <a:r>
              <a:rPr kumimoji="1" lang="ja-JP" altLang="en-US" sz="2800" dirty="0"/>
              <a:t>　</a:t>
            </a:r>
            <a:r>
              <a:rPr lang="ja-JP" altLang="en-US" sz="2800" dirty="0"/>
              <a:t>生徒が、前を向いて、主体的に取り組もうとする授業に</a:t>
            </a:r>
            <a:endParaRPr lang="en-US" altLang="ja-JP" sz="2800" dirty="0"/>
          </a:p>
          <a:p>
            <a:pPr marL="0" indent="0">
              <a:buNone/>
            </a:pPr>
            <a:r>
              <a:rPr lang="ja-JP" altLang="en-US" sz="2800" dirty="0"/>
              <a:t>　　改善したい。</a:t>
            </a:r>
            <a:endParaRPr lang="en-US" altLang="ja-JP" sz="2800" dirty="0"/>
          </a:p>
          <a:p>
            <a:pPr>
              <a:buFont typeface="Wingdings" panose="05000000000000000000" pitchFamily="2" charset="2"/>
              <a:buChar char="l"/>
            </a:pPr>
            <a:r>
              <a:rPr kumimoji="1" lang="ja-JP" altLang="en-US" sz="2800" dirty="0"/>
              <a:t>　探究的な学習を取り入れたいが、取り入れる時間がない。</a:t>
            </a:r>
            <a:endParaRPr kumimoji="1" lang="en-US" altLang="ja-JP" sz="2800" dirty="0"/>
          </a:p>
          <a:p>
            <a:pPr>
              <a:buFont typeface="Wingdings" panose="05000000000000000000" pitchFamily="2" charset="2"/>
              <a:buChar char="l"/>
            </a:pPr>
            <a:r>
              <a:rPr kumimoji="1" lang="ja-JP" altLang="en-US" sz="2800" dirty="0"/>
              <a:t>　授業改善について、どのように取り組めばよいのか具体を</a:t>
            </a:r>
            <a:endParaRPr kumimoji="1" lang="en-US" altLang="ja-JP" sz="2800" dirty="0"/>
          </a:p>
          <a:p>
            <a:pPr marL="0" indent="0">
              <a:buNone/>
            </a:pPr>
            <a:r>
              <a:rPr kumimoji="1" lang="ja-JP" altLang="en-US" sz="2800" dirty="0"/>
              <a:t>　　知りたい。</a:t>
            </a:r>
            <a:endParaRPr lang="en-US" altLang="ja-JP" sz="2800" dirty="0"/>
          </a:p>
          <a:p>
            <a:pPr>
              <a:buFont typeface="Wingdings" panose="05000000000000000000" pitchFamily="2" charset="2"/>
              <a:buChar char="l"/>
            </a:pPr>
            <a:r>
              <a:rPr kumimoji="1" lang="ja-JP" altLang="en-US" sz="2800" dirty="0"/>
              <a:t>　数学科全体で、授業改善に取り組みたい。</a:t>
            </a:r>
            <a:endParaRPr kumimoji="1" lang="en-US" altLang="ja-JP" sz="2800" dirty="0"/>
          </a:p>
          <a:p>
            <a:pPr marL="0" indent="0">
              <a:buNone/>
            </a:pPr>
            <a:endParaRPr kumimoji="1" lang="en-US" altLang="ja-JP" sz="2800" dirty="0"/>
          </a:p>
          <a:p>
            <a:pPr marL="0" indent="0">
              <a:buNone/>
            </a:pPr>
            <a:endParaRPr kumimoji="1" lang="en-US" altLang="ja-JP" sz="2800" dirty="0"/>
          </a:p>
          <a:p>
            <a:pPr marL="0" indent="0">
              <a:buNone/>
            </a:pPr>
            <a:endParaRPr kumimoji="1" lang="ja-JP" altLang="en-US" dirty="0"/>
          </a:p>
        </p:txBody>
      </p:sp>
    </p:spTree>
    <p:extLst>
      <p:ext uri="{BB962C8B-B14F-4D97-AF65-F5344CB8AC3E}">
        <p14:creationId xmlns:p14="http://schemas.microsoft.com/office/powerpoint/2010/main" val="14356012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96334" y="401052"/>
            <a:ext cx="8596668" cy="692899"/>
          </a:xfrm>
        </p:spPr>
        <p:txBody>
          <a:bodyPr/>
          <a:lstStyle/>
          <a:p>
            <a:r>
              <a:rPr lang="ja-JP" altLang="en-US" dirty="0">
                <a:solidFill>
                  <a:schemeClr val="tx1"/>
                </a:solidFill>
              </a:rPr>
              <a:t>○研究授業当日の様子</a:t>
            </a:r>
            <a:endParaRPr kumimoji="1" lang="ja-JP" altLang="en-US" dirty="0">
              <a:solidFill>
                <a:schemeClr val="tx1"/>
              </a:solidFill>
            </a:endParaRPr>
          </a:p>
        </p:txBody>
      </p:sp>
      <p:sp>
        <p:nvSpPr>
          <p:cNvPr id="4" name="テキスト ボックス 3"/>
          <p:cNvSpPr txBox="1"/>
          <p:nvPr/>
        </p:nvSpPr>
        <p:spPr>
          <a:xfrm>
            <a:off x="0" y="1292108"/>
            <a:ext cx="7528466" cy="954107"/>
          </a:xfrm>
          <a:prstGeom prst="rect">
            <a:avLst/>
          </a:prstGeom>
          <a:noFill/>
        </p:spPr>
        <p:txBody>
          <a:bodyPr wrap="square" rtlCol="0">
            <a:spAutoFit/>
          </a:bodyPr>
          <a:lstStyle/>
          <a:p>
            <a:r>
              <a:rPr kumimoji="1" lang="ja-JP" altLang="en-US" sz="2800" dirty="0">
                <a:solidFill>
                  <a:prstClr val="black"/>
                </a:solidFill>
                <a:latin typeface="Garamond" panose="02020404030301010803"/>
                <a:ea typeface="ＭＳ Ｐ明朝" panose="02020600040205080304" pitchFamily="18" charset="-128"/>
              </a:rPr>
              <a:t>　　授業動画　</a:t>
            </a:r>
            <a:r>
              <a:rPr kumimoji="1" lang="en-US" altLang="ja-JP" sz="2800" dirty="0">
                <a:solidFill>
                  <a:prstClr val="black"/>
                </a:solidFill>
                <a:latin typeface="Garamond" panose="02020404030301010803"/>
                <a:ea typeface="ＭＳ Ｐ明朝" panose="02020600040205080304" pitchFamily="18" charset="-128"/>
                <a:hlinkClick r:id="rId3"/>
              </a:rPr>
              <a:t>https://youtu.be/5Bw1-dz8aKY</a:t>
            </a:r>
            <a:endParaRPr kumimoji="1" lang="en-US" altLang="ja-JP" sz="2800" dirty="0">
              <a:solidFill>
                <a:prstClr val="black"/>
              </a:solidFill>
              <a:latin typeface="Garamond" panose="02020404030301010803"/>
              <a:ea typeface="ＭＳ Ｐ明朝" panose="02020600040205080304" pitchFamily="18" charset="-128"/>
            </a:endParaRPr>
          </a:p>
          <a:p>
            <a:endParaRPr kumimoji="1" lang="en-US" altLang="ja-JP" sz="2800" dirty="0">
              <a:solidFill>
                <a:prstClr val="black"/>
              </a:solidFill>
              <a:latin typeface="Garamond" panose="02020404030301010803"/>
              <a:ea typeface="ＭＳ Ｐ明朝" panose="02020600040205080304" pitchFamily="18" charset="-128"/>
            </a:endParaRPr>
          </a:p>
        </p:txBody>
      </p:sp>
      <p:pic>
        <p:nvPicPr>
          <p:cNvPr id="6" name="コンテンツ プレースホルダー 5">
            <a:hlinkClick r:id="rId3"/>
            <a:extLst>
              <a:ext uri="{FF2B5EF4-FFF2-40B4-BE49-F238E27FC236}">
                <a16:creationId xmlns:a16="http://schemas.microsoft.com/office/drawing/2014/main" id="{0EA50FD1-FB9C-433C-9664-CB97E317F985}"/>
              </a:ext>
            </a:extLst>
          </p:cNvPr>
          <p:cNvPicPr>
            <a:picLocks noGrp="1" noChangeAspect="1"/>
          </p:cNvPicPr>
          <p:nvPr>
            <p:ph idx="1"/>
          </p:nvPr>
        </p:nvPicPr>
        <p:blipFill>
          <a:blip r:embed="rId4"/>
          <a:stretch>
            <a:fillRect/>
          </a:stretch>
        </p:blipFill>
        <p:spPr>
          <a:xfrm>
            <a:off x="1021488" y="1963160"/>
            <a:ext cx="7971513" cy="4320807"/>
          </a:xfrm>
        </p:spPr>
      </p:pic>
    </p:spTree>
    <p:extLst>
      <p:ext uri="{BB962C8B-B14F-4D97-AF65-F5344CB8AC3E}">
        <p14:creationId xmlns:p14="http://schemas.microsoft.com/office/powerpoint/2010/main" val="42762644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a:spLocks noGrp="1"/>
          </p:cNvSpPr>
          <p:nvPr>
            <p:ph type="title"/>
          </p:nvPr>
        </p:nvSpPr>
        <p:spPr>
          <a:xfrm>
            <a:off x="387624" y="468719"/>
            <a:ext cx="5867845" cy="721895"/>
          </a:xfrm>
        </p:spPr>
        <p:txBody>
          <a:bodyPr>
            <a:normAutofit/>
          </a:bodyPr>
          <a:lstStyle/>
          <a:p>
            <a:r>
              <a:rPr lang="ja-JP" altLang="en-US" dirty="0">
                <a:solidFill>
                  <a:schemeClr val="tx1"/>
                </a:solidFill>
              </a:rPr>
              <a:t>○研究授業を振り返って</a:t>
            </a:r>
            <a:endParaRPr kumimoji="1" lang="ja-JP" altLang="en-US" dirty="0">
              <a:solidFill>
                <a:schemeClr val="tx1"/>
              </a:solidFill>
            </a:endParaRPr>
          </a:p>
        </p:txBody>
      </p:sp>
      <p:pic>
        <p:nvPicPr>
          <p:cNvPr id="5" name="コンテンツ プレースホルダー 3">
            <a:extLst>
              <a:ext uri="{FF2B5EF4-FFF2-40B4-BE49-F238E27FC236}">
                <a16:creationId xmlns:a16="http://schemas.microsoft.com/office/drawing/2014/main" id="{B195F7C9-1B65-4E77-8165-D86BE1CD9CC6}"/>
              </a:ext>
            </a:extLst>
          </p:cNvPr>
          <p:cNvPicPr>
            <a:picLocks noChangeAspect="1"/>
          </p:cNvPicPr>
          <p:nvPr/>
        </p:nvPicPr>
        <p:blipFill rotWithShape="1">
          <a:blip r:embed="rId3"/>
          <a:srcRect l="20732" t="39363" r="50578" b="18818"/>
          <a:stretch/>
        </p:blipFill>
        <p:spPr>
          <a:xfrm rot="13924992">
            <a:off x="4850897" y="1164537"/>
            <a:ext cx="4695341" cy="4562555"/>
          </a:xfrm>
          <a:prstGeom prst="rect">
            <a:avLst/>
          </a:prstGeom>
        </p:spPr>
      </p:pic>
      <p:sp>
        <p:nvSpPr>
          <p:cNvPr id="6" name="角丸四角形吹き出し 5"/>
          <p:cNvSpPr/>
          <p:nvPr/>
        </p:nvSpPr>
        <p:spPr>
          <a:xfrm>
            <a:off x="638815" y="3144184"/>
            <a:ext cx="3317361" cy="1684961"/>
          </a:xfrm>
          <a:prstGeom prst="wedgeRoundRectCallout">
            <a:avLst>
              <a:gd name="adj1" fmla="val 74601"/>
              <a:gd name="adj2" fmla="val -34239"/>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2400" dirty="0" err="1"/>
              <a:t>GeoGebra</a:t>
            </a:r>
            <a:r>
              <a:rPr kumimoji="1" lang="ja-JP" altLang="en-US" sz="2400" dirty="0"/>
              <a:t>を用いて、点Ｃを動かして考えることはやるべきことだったのか？</a:t>
            </a:r>
            <a:endParaRPr kumimoji="1" lang="en-US" altLang="ja-JP" sz="2400" dirty="0"/>
          </a:p>
        </p:txBody>
      </p:sp>
    </p:spTree>
    <p:extLst>
      <p:ext uri="{BB962C8B-B14F-4D97-AF65-F5344CB8AC3E}">
        <p14:creationId xmlns:p14="http://schemas.microsoft.com/office/powerpoint/2010/main" val="28083351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a:spLocks noGrp="1"/>
          </p:cNvSpPr>
          <p:nvPr>
            <p:ph type="title"/>
          </p:nvPr>
        </p:nvSpPr>
        <p:spPr>
          <a:xfrm>
            <a:off x="387624" y="468719"/>
            <a:ext cx="5867845" cy="721895"/>
          </a:xfrm>
        </p:spPr>
        <p:txBody>
          <a:bodyPr>
            <a:normAutofit/>
          </a:bodyPr>
          <a:lstStyle/>
          <a:p>
            <a:r>
              <a:rPr lang="ja-JP" altLang="en-US" dirty="0">
                <a:solidFill>
                  <a:schemeClr val="tx1"/>
                </a:solidFill>
              </a:rPr>
              <a:t>○研究授業を振り返って</a:t>
            </a:r>
            <a:endParaRPr kumimoji="1" lang="ja-JP" altLang="en-US" dirty="0">
              <a:solidFill>
                <a:schemeClr val="tx1"/>
              </a:solidFill>
            </a:endParaRPr>
          </a:p>
        </p:txBody>
      </p:sp>
      <p:sp>
        <p:nvSpPr>
          <p:cNvPr id="5" name="角丸四角形 4"/>
          <p:cNvSpPr/>
          <p:nvPr/>
        </p:nvSpPr>
        <p:spPr>
          <a:xfrm>
            <a:off x="1457740" y="1376364"/>
            <a:ext cx="9263270" cy="98066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a:t>目標に即して授業の展開を考えていく必要があった</a:t>
            </a:r>
          </a:p>
        </p:txBody>
      </p:sp>
      <mc:AlternateContent xmlns:mc="http://schemas.openxmlformats.org/markup-compatibility/2006" xmlns:a14="http://schemas.microsoft.com/office/drawing/2010/main">
        <mc:Choice Requires="a14">
          <p:sp>
            <p:nvSpPr>
              <p:cNvPr id="7" name="正方形/長方形 6"/>
              <p:cNvSpPr/>
              <p:nvPr/>
            </p:nvSpPr>
            <p:spPr>
              <a:xfrm>
                <a:off x="1828801" y="4331597"/>
                <a:ext cx="8521148" cy="921786"/>
              </a:xfrm>
              <a:prstGeom prst="rect">
                <a:avLst/>
              </a:prstGeom>
              <a:solidFill>
                <a:sysClr val="window" lastClr="FFFFFF"/>
              </a:solidFill>
              <a:ln w="1905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lvl="0" defTabSz="914400">
                  <a:defRPr/>
                </a:pPr>
                <a:r>
                  <a:rPr kumimoji="0" lang="ja-JP" altLang="en-US" b="1" i="0" u="none" strike="noStrike" kern="100" cap="none" spc="0" normalizeH="0" baseline="0" noProof="0" dirty="0">
                    <a:ln>
                      <a:noFill/>
                    </a:ln>
                    <a:solidFill>
                      <a:sysClr val="windowText" lastClr="000000"/>
                    </a:solidFill>
                    <a:effectLst/>
                    <a:uLnTx/>
                    <a:uFillTx/>
                    <a:latin typeface="+mn-ea"/>
                    <a:cs typeface="Times New Roman" panose="02020603050405020304" pitchFamily="18" charset="0"/>
                  </a:rPr>
                  <a:t>問題</a:t>
                </a:r>
                <a:r>
                  <a:rPr lang="en-US" altLang="ja-JP" kern="100" dirty="0">
                    <a:latin typeface="+mn-ea"/>
                    <a:cs typeface="Times New Roman" panose="02020603050405020304" pitchFamily="18" charset="0"/>
                  </a:rPr>
                  <a:t>(</a:t>
                </a:r>
                <a:r>
                  <a:rPr lang="ja-JP" altLang="en-US" kern="100" dirty="0">
                    <a:latin typeface="+mn-ea"/>
                    <a:cs typeface="Times New Roman" panose="02020603050405020304" pitchFamily="18" charset="0"/>
                  </a:rPr>
                  <a:t>前回）</a:t>
                </a:r>
                <a:r>
                  <a:rPr kumimoji="0" lang="ja-JP" altLang="en-US" b="0" i="0" u="none" strike="noStrike" kern="100" cap="none" spc="0" normalizeH="0" baseline="0" noProof="0" dirty="0">
                    <a:ln>
                      <a:noFill/>
                    </a:ln>
                    <a:solidFill>
                      <a:sysClr val="windowText" lastClr="000000"/>
                    </a:solidFill>
                    <a:effectLst/>
                    <a:uLnTx/>
                    <a:uFillTx/>
                    <a:latin typeface="+mn-ea"/>
                    <a:cs typeface="Times New Roman" panose="02020603050405020304" pitchFamily="18" charset="0"/>
                  </a:rPr>
                  <a:t>　</a:t>
                </a:r>
                <a:endParaRPr kumimoji="0" lang="en-US" altLang="ja-JP" b="0" i="0" u="none" strike="noStrike" kern="100" cap="none" spc="0" normalizeH="0" baseline="0" noProof="0" dirty="0">
                  <a:ln>
                    <a:noFill/>
                  </a:ln>
                  <a:solidFill>
                    <a:sysClr val="windowText" lastClr="000000"/>
                  </a:solidFill>
                  <a:effectLst/>
                  <a:uLnTx/>
                  <a:uFillTx/>
                  <a:latin typeface="+mn-ea"/>
                  <a:cs typeface="Times New Roman" panose="02020603050405020304" pitchFamily="18" charset="0"/>
                </a:endParaRPr>
              </a:p>
              <a:p>
                <a:pPr lvl="0" defTabSz="914400">
                  <a:defRPr/>
                </a:pPr>
                <a:r>
                  <a:rPr kumimoji="0" lang="ja-JP" altLang="en-US" b="0" i="0" u="none" strike="noStrike" kern="100" cap="none" spc="0" normalizeH="0" baseline="0" noProof="0" dirty="0">
                    <a:ln>
                      <a:noFill/>
                    </a:ln>
                    <a:solidFill>
                      <a:sysClr val="windowText" lastClr="000000"/>
                    </a:solidFill>
                    <a:effectLst/>
                    <a:uLnTx/>
                    <a:uFillTx/>
                    <a:latin typeface="+mn-ea"/>
                    <a:cs typeface="Times New Roman" panose="02020603050405020304" pitchFamily="18" charset="0"/>
                  </a:rPr>
                  <a:t>　　　△</a:t>
                </a:r>
                <a:r>
                  <a:rPr kumimoji="0" lang="en-US" b="0" i="0" u="none" strike="noStrike" kern="100" cap="none" spc="0" normalizeH="0" baseline="0" noProof="0" dirty="0">
                    <a:ln>
                      <a:noFill/>
                    </a:ln>
                    <a:solidFill>
                      <a:sysClr val="windowText" lastClr="000000"/>
                    </a:solidFill>
                    <a:effectLst/>
                    <a:uLnTx/>
                    <a:uFillTx/>
                    <a:latin typeface="+mn-ea"/>
                    <a:cs typeface="Times New Roman" panose="02020603050405020304" pitchFamily="18" charset="0"/>
                  </a:rPr>
                  <a:t>ABC</a:t>
                </a:r>
                <a:r>
                  <a:rPr kumimoji="0" lang="ja-JP" altLang="en-US" b="0" i="0" u="none" strike="noStrike" kern="100" cap="none" spc="0" normalizeH="0" baseline="0" noProof="0" dirty="0">
                    <a:ln>
                      <a:noFill/>
                    </a:ln>
                    <a:solidFill>
                      <a:sysClr val="windowText" lastClr="000000"/>
                    </a:solidFill>
                    <a:effectLst/>
                    <a:uLnTx/>
                    <a:uFillTx/>
                    <a:latin typeface="+mn-ea"/>
                    <a:cs typeface="Times New Roman" panose="02020603050405020304" pitchFamily="18" charset="0"/>
                  </a:rPr>
                  <a:t>において，</a:t>
                </a:r>
                <a14:m>
                  <m:oMath xmlns:m="http://schemas.openxmlformats.org/officeDocument/2006/math">
                    <m:r>
                      <a:rPr kumimoji="0" lang="en-US" b="0" i="1" u="none" strike="noStrike" kern="100" cap="none" spc="0" normalizeH="0" baseline="0" noProof="0">
                        <a:ln>
                          <a:noFill/>
                        </a:ln>
                        <a:solidFill>
                          <a:sysClr val="windowText" lastClr="000000"/>
                        </a:solidFill>
                        <a:effectLst/>
                        <a:uLnTx/>
                        <a:uFillTx/>
                        <a:latin typeface="Cambria Math" panose="02040503050406030204" pitchFamily="18" charset="0"/>
                        <a:cs typeface="Times New Roman" panose="02020603050405020304" pitchFamily="18" charset="0"/>
                      </a:rPr>
                      <m:t>𝑏</m:t>
                    </m:r>
                    <m:r>
                      <a:rPr kumimoji="0" lang="en-US" b="0" i="0" u="none" strike="noStrike" kern="100" cap="none" spc="0" normalizeH="0" baseline="0" noProof="0">
                        <a:ln>
                          <a:noFill/>
                        </a:ln>
                        <a:solidFill>
                          <a:sysClr val="windowText" lastClr="000000"/>
                        </a:solidFill>
                        <a:effectLst/>
                        <a:uLnTx/>
                        <a:uFillTx/>
                        <a:latin typeface="Cambria Math" panose="02040503050406030204" pitchFamily="18" charset="0"/>
                        <a:cs typeface="Times New Roman" panose="02020603050405020304" pitchFamily="18" charset="0"/>
                      </a:rPr>
                      <m:t>=5</m:t>
                    </m:r>
                  </m:oMath>
                </a14:m>
                <a:r>
                  <a:rPr kumimoji="0" lang="ja-JP" altLang="en-US" b="0" i="0" u="none" strike="noStrike" kern="100" cap="none" spc="0" normalizeH="0" baseline="0" noProof="0" dirty="0" err="1">
                    <a:ln>
                      <a:noFill/>
                    </a:ln>
                    <a:solidFill>
                      <a:sysClr val="windowText" lastClr="000000"/>
                    </a:solidFill>
                    <a:effectLst/>
                    <a:uLnTx/>
                    <a:uFillTx/>
                    <a:latin typeface="+mn-ea"/>
                    <a:cs typeface="Times New Roman" panose="02020603050405020304" pitchFamily="18" charset="0"/>
                  </a:rPr>
                  <a:t>，</a:t>
                </a:r>
                <a14:m>
                  <m:oMath xmlns:m="http://schemas.openxmlformats.org/officeDocument/2006/math">
                    <m:r>
                      <a:rPr kumimoji="0" lang="en-US" b="0" i="1" u="none" strike="noStrike" kern="100" cap="none" spc="0" normalizeH="0" baseline="0" noProof="0">
                        <a:ln>
                          <a:noFill/>
                        </a:ln>
                        <a:solidFill>
                          <a:sysClr val="windowText" lastClr="000000"/>
                        </a:solidFill>
                        <a:effectLst/>
                        <a:uLnTx/>
                        <a:uFillTx/>
                        <a:latin typeface="Cambria Math" panose="02040503050406030204" pitchFamily="18" charset="0"/>
                        <a:cs typeface="Times New Roman" panose="02020603050405020304" pitchFamily="18" charset="0"/>
                      </a:rPr>
                      <m:t>𝑐</m:t>
                    </m:r>
                    <m:r>
                      <a:rPr kumimoji="0" lang="en-US" b="0" i="0" u="none" strike="noStrike" kern="100" cap="none" spc="0" normalizeH="0" baseline="0" noProof="0">
                        <a:ln>
                          <a:noFill/>
                        </a:ln>
                        <a:solidFill>
                          <a:sysClr val="windowText" lastClr="000000"/>
                        </a:solidFill>
                        <a:effectLst/>
                        <a:uLnTx/>
                        <a:uFillTx/>
                        <a:latin typeface="Cambria Math" panose="02040503050406030204" pitchFamily="18" charset="0"/>
                        <a:cs typeface="Times New Roman" panose="02020603050405020304" pitchFamily="18" charset="0"/>
                      </a:rPr>
                      <m:t>=3</m:t>
                    </m:r>
                    <m:rad>
                      <m:radPr>
                        <m:degHide m:val="on"/>
                        <m:ctrlPr>
                          <a:rPr kumimoji="0" lang="ja-JP" altLang="en-US" b="0" i="1" u="none" strike="noStrike" kern="100" cap="none" spc="0" normalizeH="0" baseline="0" noProof="0">
                            <a:ln>
                              <a:noFill/>
                            </a:ln>
                            <a:solidFill>
                              <a:sysClr val="windowText" lastClr="000000"/>
                            </a:solidFill>
                            <a:effectLst/>
                            <a:uLnTx/>
                            <a:uFillTx/>
                            <a:latin typeface="Cambria Math" panose="02040503050406030204" pitchFamily="18" charset="0"/>
                            <a:cs typeface="Times New Roman" panose="02020603050405020304" pitchFamily="18" charset="0"/>
                          </a:rPr>
                        </m:ctrlPr>
                      </m:radPr>
                      <m:deg/>
                      <m:e>
                        <m:r>
                          <a:rPr kumimoji="0" lang="en-US" b="0" i="1" u="none" strike="noStrike" kern="100" cap="none" spc="0" normalizeH="0" baseline="0" noProof="0">
                            <a:ln>
                              <a:noFill/>
                            </a:ln>
                            <a:solidFill>
                              <a:sysClr val="windowText" lastClr="000000"/>
                            </a:solidFill>
                            <a:effectLst/>
                            <a:uLnTx/>
                            <a:uFillTx/>
                            <a:latin typeface="Cambria Math" panose="02040503050406030204" pitchFamily="18" charset="0"/>
                            <a:cs typeface="Times New Roman" panose="02020603050405020304" pitchFamily="18" charset="0"/>
                          </a:rPr>
                          <m:t>2</m:t>
                        </m:r>
                      </m:e>
                    </m:rad>
                  </m:oMath>
                </a14:m>
                <a:r>
                  <a:rPr kumimoji="0" lang="ja-JP" altLang="en-US" b="0" i="0" u="none" strike="noStrike" kern="100" cap="none" spc="0" normalizeH="0" baseline="0" noProof="0" dirty="0" err="1">
                    <a:ln>
                      <a:noFill/>
                    </a:ln>
                    <a:solidFill>
                      <a:sysClr val="windowText" lastClr="000000"/>
                    </a:solidFill>
                    <a:effectLst/>
                    <a:uLnTx/>
                    <a:uFillTx/>
                    <a:latin typeface="+mn-ea"/>
                    <a:cs typeface="Times New Roman" panose="02020603050405020304" pitchFamily="18" charset="0"/>
                  </a:rPr>
                  <a:t>，</a:t>
                </a:r>
                <a14:m>
                  <m:oMath xmlns:m="http://schemas.openxmlformats.org/officeDocument/2006/math">
                    <m:r>
                      <a:rPr kumimoji="0" lang="en-US" b="0" i="1" u="none" strike="noStrike" kern="100" cap="none" spc="0" normalizeH="0" baseline="0" noProof="0">
                        <a:ln>
                          <a:noFill/>
                        </a:ln>
                        <a:solidFill>
                          <a:sysClr val="windowText" lastClr="000000"/>
                        </a:solidFill>
                        <a:effectLst/>
                        <a:uLnTx/>
                        <a:uFillTx/>
                        <a:latin typeface="Cambria Math" panose="02040503050406030204" pitchFamily="18" charset="0"/>
                        <a:cs typeface="Times New Roman" panose="02020603050405020304" pitchFamily="18" charset="0"/>
                      </a:rPr>
                      <m:t>𝐵</m:t>
                    </m:r>
                    <m:r>
                      <a:rPr kumimoji="0" lang="en-US" b="0" i="0" u="none" strike="noStrike" kern="100" cap="none" spc="0" normalizeH="0" baseline="0" noProof="0">
                        <a:ln>
                          <a:noFill/>
                        </a:ln>
                        <a:solidFill>
                          <a:sysClr val="windowText" lastClr="000000"/>
                        </a:solidFill>
                        <a:effectLst/>
                        <a:uLnTx/>
                        <a:uFillTx/>
                        <a:latin typeface="Cambria Math" panose="02040503050406030204" pitchFamily="18" charset="0"/>
                        <a:cs typeface="Times New Roman" panose="02020603050405020304" pitchFamily="18" charset="0"/>
                      </a:rPr>
                      <m:t>=</m:t>
                    </m:r>
                    <m:sSup>
                      <m:sSupPr>
                        <m:ctrlPr>
                          <a:rPr kumimoji="0" lang="ja-JP" altLang="en-US" b="0" i="1" u="none" strike="noStrike" kern="100" cap="none" spc="0" normalizeH="0" baseline="0" noProof="0">
                            <a:ln>
                              <a:noFill/>
                            </a:ln>
                            <a:solidFill>
                              <a:sysClr val="windowText" lastClr="000000"/>
                            </a:solidFill>
                            <a:effectLst/>
                            <a:uLnTx/>
                            <a:uFillTx/>
                            <a:latin typeface="Cambria Math" panose="02040503050406030204" pitchFamily="18" charset="0"/>
                            <a:cs typeface="Times New Roman" panose="02020603050405020304" pitchFamily="18" charset="0"/>
                          </a:rPr>
                        </m:ctrlPr>
                      </m:sSupPr>
                      <m:e>
                        <m:r>
                          <a:rPr kumimoji="0" lang="en-US" b="0" i="1" u="none" strike="noStrike" kern="100" cap="none" spc="0" normalizeH="0" baseline="0" noProof="0">
                            <a:ln>
                              <a:noFill/>
                            </a:ln>
                            <a:solidFill>
                              <a:sysClr val="windowText" lastClr="000000"/>
                            </a:solidFill>
                            <a:effectLst/>
                            <a:uLnTx/>
                            <a:uFillTx/>
                            <a:latin typeface="Cambria Math" panose="02040503050406030204" pitchFamily="18" charset="0"/>
                            <a:cs typeface="Times New Roman" panose="02020603050405020304" pitchFamily="18" charset="0"/>
                          </a:rPr>
                          <m:t>45</m:t>
                        </m:r>
                      </m:e>
                      <m:sup>
                        <m:r>
                          <a:rPr kumimoji="0" lang="en-US" b="0" i="1" u="none" strike="noStrike" kern="100" cap="none" spc="0" normalizeH="0" baseline="0" noProof="0">
                            <a:ln>
                              <a:noFill/>
                            </a:ln>
                            <a:solidFill>
                              <a:sysClr val="windowText" lastClr="000000"/>
                            </a:solidFill>
                            <a:effectLst/>
                            <a:uLnTx/>
                            <a:uFillTx/>
                            <a:latin typeface="Cambria Math" panose="02040503050406030204" pitchFamily="18" charset="0"/>
                            <a:cs typeface="Times New Roman" panose="02020603050405020304" pitchFamily="18" charset="0"/>
                          </a:rPr>
                          <m:t>°</m:t>
                        </m:r>
                      </m:sup>
                    </m:sSup>
                  </m:oMath>
                </a14:m>
                <a:r>
                  <a:rPr kumimoji="0" lang="en-US" b="0" i="0" u="none" strike="noStrike" kern="100" cap="none" spc="0" normalizeH="0" baseline="0" noProof="0" dirty="0">
                    <a:ln>
                      <a:noFill/>
                    </a:ln>
                    <a:solidFill>
                      <a:sysClr val="windowText" lastClr="000000"/>
                    </a:solidFill>
                    <a:effectLst/>
                    <a:uLnTx/>
                    <a:uFillTx/>
                    <a:latin typeface="+mn-ea"/>
                    <a:cs typeface="Times New Roman" panose="02020603050405020304" pitchFamily="18" charset="0"/>
                  </a:rPr>
                  <a:t> </a:t>
                </a:r>
                <a:r>
                  <a:rPr kumimoji="0" lang="ja-JP" altLang="en-US" b="0" i="0" u="none" strike="noStrike" kern="100" cap="none" spc="0" normalizeH="0" baseline="0" noProof="0" dirty="0">
                    <a:ln>
                      <a:noFill/>
                    </a:ln>
                    <a:solidFill>
                      <a:sysClr val="windowText" lastClr="000000"/>
                    </a:solidFill>
                    <a:effectLst/>
                    <a:uLnTx/>
                    <a:uFillTx/>
                    <a:latin typeface="+mn-ea"/>
                    <a:cs typeface="Times New Roman" panose="02020603050405020304" pitchFamily="18" charset="0"/>
                  </a:rPr>
                  <a:t>のとき，</a:t>
                </a:r>
                <a:r>
                  <a:rPr kumimoji="0" lang="ja-JP" altLang="en-US" b="0" i="0" u="none" strike="noStrike" kern="100" cap="none" spc="0" normalizeH="0" baseline="0" noProof="0" dirty="0">
                    <a:ln>
                      <a:noFill/>
                    </a:ln>
                    <a:effectLst/>
                    <a:uLnTx/>
                    <a:uFillTx/>
                    <a:latin typeface="+mn-ea"/>
                    <a:cs typeface="Times New Roman" panose="02020603050405020304" pitchFamily="18" charset="0"/>
                  </a:rPr>
                  <a:t>条件を満たす三角形</a:t>
                </a:r>
                <a:endParaRPr kumimoji="0" lang="en-US" altLang="ja-JP" b="0" i="0" u="none" strike="noStrike" kern="100" cap="none" spc="0" normalizeH="0" baseline="0" noProof="0" dirty="0">
                  <a:ln>
                    <a:noFill/>
                  </a:ln>
                  <a:effectLst/>
                  <a:uLnTx/>
                  <a:uFillTx/>
                  <a:latin typeface="+mn-ea"/>
                  <a:cs typeface="Times New Roman" panose="02020603050405020304" pitchFamily="18" charset="0"/>
                </a:endParaRPr>
              </a:p>
              <a:p>
                <a:pPr marL="0" marR="0" lvl="0" indent="0" algn="l" defTabSz="914400" eaLnBrk="1" fontAlgn="auto" latinLnBrk="0" hangingPunct="1">
                  <a:lnSpc>
                    <a:spcPct val="100000"/>
                  </a:lnSpc>
                  <a:spcBef>
                    <a:spcPts val="0"/>
                  </a:spcBef>
                  <a:spcAft>
                    <a:spcPts val="0"/>
                  </a:spcAft>
                  <a:buClrTx/>
                  <a:buSzTx/>
                  <a:buFontTx/>
                  <a:buNone/>
                  <a:tabLst/>
                  <a:defRPr/>
                </a:pPr>
                <a:r>
                  <a:rPr kumimoji="0" lang="ja-JP" altLang="en-US" b="0" i="0" u="none" strike="noStrike" kern="100" cap="none" spc="0" normalizeH="0" baseline="0" noProof="0" dirty="0">
                    <a:ln>
                      <a:noFill/>
                    </a:ln>
                    <a:effectLst/>
                    <a:uLnTx/>
                    <a:uFillTx/>
                    <a:latin typeface="+mn-ea"/>
                    <a:cs typeface="Times New Roman" panose="02020603050405020304" pitchFamily="18" charset="0"/>
                  </a:rPr>
                  <a:t>　　　をかけ。また，</a:t>
                </a:r>
                <a14:m>
                  <m:oMath xmlns:m="http://schemas.openxmlformats.org/officeDocument/2006/math">
                    <m:r>
                      <a:rPr kumimoji="0" lang="en-US" b="0" i="1" u="none" strike="noStrike" kern="100" cap="none" spc="0" normalizeH="0" baseline="0" noProof="0">
                        <a:ln>
                          <a:noFill/>
                        </a:ln>
                        <a:solidFill>
                          <a:sysClr val="windowText" lastClr="000000"/>
                        </a:solidFill>
                        <a:effectLst/>
                        <a:uLnTx/>
                        <a:uFillTx/>
                        <a:latin typeface="Cambria Math" panose="02040503050406030204" pitchFamily="18" charset="0"/>
                        <a:cs typeface="Times New Roman" panose="02020603050405020304" pitchFamily="18" charset="0"/>
                      </a:rPr>
                      <m:t>𝑎</m:t>
                    </m:r>
                  </m:oMath>
                </a14:m>
                <a:r>
                  <a:rPr kumimoji="0" lang="en-US" b="0" i="0" u="none" strike="noStrike" kern="100" cap="none" spc="0" normalizeH="0" baseline="0" noProof="0" dirty="0">
                    <a:ln>
                      <a:noFill/>
                    </a:ln>
                    <a:solidFill>
                      <a:sysClr val="windowText" lastClr="000000"/>
                    </a:solidFill>
                    <a:effectLst/>
                    <a:uLnTx/>
                    <a:uFillTx/>
                    <a:latin typeface="+mn-ea"/>
                    <a:cs typeface="Times New Roman" panose="02020603050405020304" pitchFamily="18" charset="0"/>
                  </a:rPr>
                  <a:t> </a:t>
                </a:r>
                <a:r>
                  <a:rPr kumimoji="0" lang="ja-JP" altLang="en-US" b="0" i="0" u="none" strike="noStrike" kern="100" cap="none" spc="0" normalizeH="0" baseline="0" noProof="0" dirty="0">
                    <a:ln>
                      <a:noFill/>
                    </a:ln>
                    <a:solidFill>
                      <a:sysClr val="windowText" lastClr="000000"/>
                    </a:solidFill>
                    <a:effectLst/>
                    <a:uLnTx/>
                    <a:uFillTx/>
                    <a:latin typeface="+mn-ea"/>
                    <a:cs typeface="Times New Roman" panose="02020603050405020304" pitchFamily="18" charset="0"/>
                  </a:rPr>
                  <a:t>の値を求めよ。</a:t>
                </a:r>
              </a:p>
            </p:txBody>
          </p:sp>
        </mc:Choice>
        <mc:Fallback xmlns="">
          <p:sp>
            <p:nvSpPr>
              <p:cNvPr id="7" name="正方形/長方形 6"/>
              <p:cNvSpPr>
                <a:spLocks noRot="1" noChangeAspect="1" noMove="1" noResize="1" noEditPoints="1" noAdjustHandles="1" noChangeArrowheads="1" noChangeShapeType="1" noTextEdit="1"/>
              </p:cNvSpPr>
              <p:nvPr/>
            </p:nvSpPr>
            <p:spPr>
              <a:xfrm>
                <a:off x="1828801" y="4331597"/>
                <a:ext cx="8521148" cy="921786"/>
              </a:xfrm>
              <a:prstGeom prst="rect">
                <a:avLst/>
              </a:prstGeom>
              <a:blipFill>
                <a:blip r:embed="rId3"/>
                <a:stretch>
                  <a:fillRect l="-500" t="-3896" b="-11039"/>
                </a:stretch>
              </a:blipFill>
              <a:ln w="19050" cap="flat" cmpd="sng" algn="ctr">
                <a:solidFill>
                  <a:sysClr val="windowText" lastClr="000000"/>
                </a:solidFill>
                <a:prstDash val="solid"/>
                <a:miter lim="800000"/>
              </a:ln>
              <a:effectLst/>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8" name="正方形/長方形 7"/>
              <p:cNvSpPr/>
              <p:nvPr/>
            </p:nvSpPr>
            <p:spPr>
              <a:xfrm>
                <a:off x="1828801" y="5439133"/>
                <a:ext cx="8521148" cy="762791"/>
              </a:xfrm>
              <a:prstGeom prst="rect">
                <a:avLst/>
              </a:prstGeom>
              <a:solidFill>
                <a:sysClr val="window" lastClr="FFFFFF"/>
              </a:solidFill>
              <a:ln w="1905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ja-JP" altLang="en-US" b="1" i="0" u="none" strike="noStrike" kern="100" cap="none" spc="0" normalizeH="0" baseline="0" noProof="0" dirty="0">
                    <a:ln>
                      <a:noFill/>
                    </a:ln>
                    <a:solidFill>
                      <a:sysClr val="windowText" lastClr="000000"/>
                    </a:solidFill>
                    <a:effectLst/>
                    <a:uLnTx/>
                    <a:uFillTx/>
                    <a:latin typeface="+mn-ea"/>
                    <a:cs typeface="Times New Roman" panose="02020603050405020304" pitchFamily="18" charset="0"/>
                  </a:rPr>
                  <a:t>復習</a:t>
                </a:r>
                <a:r>
                  <a:rPr kumimoji="0" lang="ja-JP" altLang="en-US" b="0" i="0" u="none" strike="noStrike" kern="100" cap="none" spc="0" normalizeH="0" baseline="0" noProof="0" dirty="0">
                    <a:ln>
                      <a:noFill/>
                    </a:ln>
                    <a:solidFill>
                      <a:sysClr val="windowText" lastClr="000000"/>
                    </a:solidFill>
                    <a:effectLst/>
                    <a:uLnTx/>
                    <a:uFillTx/>
                    <a:latin typeface="+mn-ea"/>
                    <a:cs typeface="Times New Roman" panose="02020603050405020304" pitchFamily="18" charset="0"/>
                  </a:rPr>
                  <a:t>　△</a:t>
                </a:r>
                <a:r>
                  <a:rPr kumimoji="0" lang="en-US" b="0" i="0" u="none" strike="noStrike" kern="100" cap="none" spc="0" normalizeH="0" baseline="0" noProof="0" dirty="0">
                    <a:ln>
                      <a:noFill/>
                    </a:ln>
                    <a:solidFill>
                      <a:sysClr val="windowText" lastClr="000000"/>
                    </a:solidFill>
                    <a:effectLst/>
                    <a:uLnTx/>
                    <a:uFillTx/>
                    <a:latin typeface="+mn-ea"/>
                    <a:cs typeface="Times New Roman" panose="02020603050405020304" pitchFamily="18" charset="0"/>
                  </a:rPr>
                  <a:t>ABC</a:t>
                </a:r>
                <a:r>
                  <a:rPr kumimoji="0" lang="ja-JP" altLang="en-US" b="0" i="0" u="none" strike="noStrike" kern="100" cap="none" spc="0" normalizeH="0" baseline="0" noProof="0" dirty="0">
                    <a:ln>
                      <a:noFill/>
                    </a:ln>
                    <a:solidFill>
                      <a:sysClr val="windowText" lastClr="000000"/>
                    </a:solidFill>
                    <a:effectLst/>
                    <a:uLnTx/>
                    <a:uFillTx/>
                    <a:latin typeface="+mn-ea"/>
                    <a:cs typeface="Times New Roman" panose="02020603050405020304" pitchFamily="18" charset="0"/>
                  </a:rPr>
                  <a:t>において，</a:t>
                </a:r>
                <a14:m>
                  <m:oMath xmlns:m="http://schemas.openxmlformats.org/officeDocument/2006/math">
                    <m:r>
                      <a:rPr kumimoji="0" lang="en-US" b="0" i="1" u="none" strike="noStrike" kern="100" cap="none" spc="0" normalizeH="0" baseline="0" noProof="0">
                        <a:ln>
                          <a:noFill/>
                        </a:ln>
                        <a:solidFill>
                          <a:sysClr val="windowText" lastClr="000000"/>
                        </a:solidFill>
                        <a:effectLst/>
                        <a:uLnTx/>
                        <a:uFillTx/>
                        <a:latin typeface="Cambria Math" panose="02040503050406030204" pitchFamily="18" charset="0"/>
                        <a:cs typeface="Times New Roman" panose="02020603050405020304" pitchFamily="18" charset="0"/>
                      </a:rPr>
                      <m:t>𝑏</m:t>
                    </m:r>
                    <m:r>
                      <a:rPr kumimoji="0" lang="en-US" b="0" i="0" u="none" strike="noStrike" kern="100" cap="none" spc="0" normalizeH="0" baseline="0" noProof="0">
                        <a:ln>
                          <a:noFill/>
                        </a:ln>
                        <a:solidFill>
                          <a:sysClr val="windowText" lastClr="000000"/>
                        </a:solidFill>
                        <a:effectLst/>
                        <a:uLnTx/>
                        <a:uFillTx/>
                        <a:latin typeface="Cambria Math" panose="02040503050406030204" pitchFamily="18" charset="0"/>
                        <a:cs typeface="Times New Roman" panose="02020603050405020304" pitchFamily="18" charset="0"/>
                      </a:rPr>
                      <m:t>=</m:t>
                    </m:r>
                    <m:rad>
                      <m:radPr>
                        <m:degHide m:val="on"/>
                        <m:ctrlPr>
                          <a:rPr kumimoji="0" lang="ja-JP" altLang="en-US" b="0" i="1" u="none" strike="noStrike" kern="100" cap="none" spc="0" normalizeH="0" baseline="0" noProof="0">
                            <a:ln>
                              <a:noFill/>
                            </a:ln>
                            <a:solidFill>
                              <a:sysClr val="windowText" lastClr="000000"/>
                            </a:solidFill>
                            <a:effectLst/>
                            <a:uLnTx/>
                            <a:uFillTx/>
                            <a:latin typeface="Cambria Math" panose="02040503050406030204" pitchFamily="18" charset="0"/>
                            <a:cs typeface="Times New Roman" panose="02020603050405020304" pitchFamily="18" charset="0"/>
                          </a:rPr>
                        </m:ctrlPr>
                      </m:radPr>
                      <m:deg/>
                      <m:e>
                        <m:r>
                          <a:rPr kumimoji="0" lang="en-US" b="0" i="0" u="none" strike="noStrike" kern="100" cap="none" spc="0" normalizeH="0" baseline="0" noProof="0">
                            <a:ln>
                              <a:noFill/>
                            </a:ln>
                            <a:solidFill>
                              <a:sysClr val="windowText" lastClr="000000"/>
                            </a:solidFill>
                            <a:effectLst/>
                            <a:uLnTx/>
                            <a:uFillTx/>
                            <a:latin typeface="Cambria Math" panose="02040503050406030204" pitchFamily="18" charset="0"/>
                            <a:cs typeface="Times New Roman" panose="02020603050405020304" pitchFamily="18" charset="0"/>
                          </a:rPr>
                          <m:t>10</m:t>
                        </m:r>
                      </m:e>
                    </m:rad>
                  </m:oMath>
                </a14:m>
                <a:r>
                  <a:rPr kumimoji="0" lang="ja-JP" altLang="en-US" b="0" i="0" u="none" strike="noStrike" kern="100" cap="none" spc="0" normalizeH="0" baseline="0" noProof="0" dirty="0" err="1">
                    <a:ln>
                      <a:noFill/>
                    </a:ln>
                    <a:solidFill>
                      <a:sysClr val="windowText" lastClr="000000"/>
                    </a:solidFill>
                    <a:effectLst/>
                    <a:uLnTx/>
                    <a:uFillTx/>
                    <a:latin typeface="+mn-ea"/>
                    <a:cs typeface="Times New Roman" panose="02020603050405020304" pitchFamily="18" charset="0"/>
                  </a:rPr>
                  <a:t>，</a:t>
                </a:r>
                <a14:m>
                  <m:oMath xmlns:m="http://schemas.openxmlformats.org/officeDocument/2006/math">
                    <m:r>
                      <a:rPr kumimoji="0" lang="en-US" b="0" i="1" u="none" strike="noStrike" kern="100" cap="none" spc="0" normalizeH="0" baseline="0" noProof="0">
                        <a:ln>
                          <a:noFill/>
                        </a:ln>
                        <a:solidFill>
                          <a:sysClr val="windowText" lastClr="000000"/>
                        </a:solidFill>
                        <a:effectLst/>
                        <a:uLnTx/>
                        <a:uFillTx/>
                        <a:latin typeface="Cambria Math" panose="02040503050406030204" pitchFamily="18" charset="0"/>
                        <a:cs typeface="Times New Roman" panose="02020603050405020304" pitchFamily="18" charset="0"/>
                      </a:rPr>
                      <m:t>𝑐</m:t>
                    </m:r>
                    <m:r>
                      <a:rPr kumimoji="0" lang="en-US" b="0" i="0" u="none" strike="noStrike" kern="100" cap="none" spc="0" normalizeH="0" baseline="0" noProof="0">
                        <a:ln>
                          <a:noFill/>
                        </a:ln>
                        <a:solidFill>
                          <a:sysClr val="windowText" lastClr="000000"/>
                        </a:solidFill>
                        <a:effectLst/>
                        <a:uLnTx/>
                        <a:uFillTx/>
                        <a:latin typeface="Cambria Math" panose="02040503050406030204" pitchFamily="18" charset="0"/>
                        <a:cs typeface="Times New Roman" panose="02020603050405020304" pitchFamily="18" charset="0"/>
                      </a:rPr>
                      <m:t>=3</m:t>
                    </m:r>
                    <m:rad>
                      <m:radPr>
                        <m:degHide m:val="on"/>
                        <m:ctrlPr>
                          <a:rPr kumimoji="0" lang="ja-JP" altLang="en-US" b="0" i="1" u="none" strike="noStrike" kern="100" cap="none" spc="0" normalizeH="0" baseline="0" noProof="0">
                            <a:ln>
                              <a:noFill/>
                            </a:ln>
                            <a:solidFill>
                              <a:sysClr val="windowText" lastClr="000000"/>
                            </a:solidFill>
                            <a:effectLst/>
                            <a:uLnTx/>
                            <a:uFillTx/>
                            <a:latin typeface="Cambria Math" panose="02040503050406030204" pitchFamily="18" charset="0"/>
                            <a:cs typeface="Times New Roman" panose="02020603050405020304" pitchFamily="18" charset="0"/>
                          </a:rPr>
                        </m:ctrlPr>
                      </m:radPr>
                      <m:deg/>
                      <m:e>
                        <m:r>
                          <a:rPr kumimoji="0" lang="en-US" b="0" i="1" u="none" strike="noStrike" kern="100" cap="none" spc="0" normalizeH="0" baseline="0" noProof="0">
                            <a:ln>
                              <a:noFill/>
                            </a:ln>
                            <a:solidFill>
                              <a:sysClr val="windowText" lastClr="000000"/>
                            </a:solidFill>
                            <a:effectLst/>
                            <a:uLnTx/>
                            <a:uFillTx/>
                            <a:latin typeface="Cambria Math" panose="02040503050406030204" pitchFamily="18" charset="0"/>
                            <a:cs typeface="Times New Roman" panose="02020603050405020304" pitchFamily="18" charset="0"/>
                          </a:rPr>
                          <m:t>2</m:t>
                        </m:r>
                      </m:e>
                    </m:rad>
                  </m:oMath>
                </a14:m>
                <a:r>
                  <a:rPr kumimoji="0" lang="ja-JP" altLang="en-US" b="0" i="0" u="none" strike="noStrike" kern="100" cap="none" spc="0" normalizeH="0" baseline="0" noProof="0" dirty="0" err="1">
                    <a:ln>
                      <a:noFill/>
                    </a:ln>
                    <a:solidFill>
                      <a:sysClr val="windowText" lastClr="000000"/>
                    </a:solidFill>
                    <a:effectLst/>
                    <a:uLnTx/>
                    <a:uFillTx/>
                    <a:latin typeface="+mn-ea"/>
                    <a:cs typeface="Times New Roman" panose="02020603050405020304" pitchFamily="18" charset="0"/>
                  </a:rPr>
                  <a:t>，</a:t>
                </a:r>
                <a14:m>
                  <m:oMath xmlns:m="http://schemas.openxmlformats.org/officeDocument/2006/math">
                    <m:r>
                      <a:rPr kumimoji="0" lang="en-US" b="0" i="1" u="none" strike="noStrike" kern="100" cap="none" spc="0" normalizeH="0" baseline="0" noProof="0">
                        <a:ln>
                          <a:noFill/>
                        </a:ln>
                        <a:solidFill>
                          <a:sysClr val="windowText" lastClr="000000"/>
                        </a:solidFill>
                        <a:effectLst/>
                        <a:uLnTx/>
                        <a:uFillTx/>
                        <a:latin typeface="Cambria Math" panose="02040503050406030204" pitchFamily="18" charset="0"/>
                        <a:cs typeface="Times New Roman" panose="02020603050405020304" pitchFamily="18" charset="0"/>
                      </a:rPr>
                      <m:t>𝐵</m:t>
                    </m:r>
                    <m:r>
                      <a:rPr kumimoji="0" lang="en-US" b="0" i="0" u="none" strike="noStrike" kern="100" cap="none" spc="0" normalizeH="0" baseline="0" noProof="0">
                        <a:ln>
                          <a:noFill/>
                        </a:ln>
                        <a:solidFill>
                          <a:sysClr val="windowText" lastClr="000000"/>
                        </a:solidFill>
                        <a:effectLst/>
                        <a:uLnTx/>
                        <a:uFillTx/>
                        <a:latin typeface="Cambria Math" panose="02040503050406030204" pitchFamily="18" charset="0"/>
                        <a:cs typeface="Times New Roman" panose="02020603050405020304" pitchFamily="18" charset="0"/>
                      </a:rPr>
                      <m:t>=</m:t>
                    </m:r>
                    <m:sSup>
                      <m:sSupPr>
                        <m:ctrlPr>
                          <a:rPr kumimoji="0" lang="ja-JP" altLang="en-US" b="0" i="1" u="none" strike="noStrike" kern="100" cap="none" spc="0" normalizeH="0" baseline="0" noProof="0">
                            <a:ln>
                              <a:noFill/>
                            </a:ln>
                            <a:solidFill>
                              <a:sysClr val="windowText" lastClr="000000"/>
                            </a:solidFill>
                            <a:effectLst/>
                            <a:uLnTx/>
                            <a:uFillTx/>
                            <a:latin typeface="Cambria Math" panose="02040503050406030204" pitchFamily="18" charset="0"/>
                            <a:cs typeface="Times New Roman" panose="02020603050405020304" pitchFamily="18" charset="0"/>
                          </a:rPr>
                        </m:ctrlPr>
                      </m:sSupPr>
                      <m:e>
                        <m:r>
                          <a:rPr kumimoji="0" lang="en-US" b="0" i="1" u="none" strike="noStrike" kern="100" cap="none" spc="0" normalizeH="0" baseline="0" noProof="0">
                            <a:ln>
                              <a:noFill/>
                            </a:ln>
                            <a:solidFill>
                              <a:sysClr val="windowText" lastClr="000000"/>
                            </a:solidFill>
                            <a:effectLst/>
                            <a:uLnTx/>
                            <a:uFillTx/>
                            <a:latin typeface="Cambria Math" panose="02040503050406030204" pitchFamily="18" charset="0"/>
                            <a:cs typeface="Times New Roman" panose="02020603050405020304" pitchFamily="18" charset="0"/>
                          </a:rPr>
                          <m:t>45</m:t>
                        </m:r>
                      </m:e>
                      <m:sup>
                        <m:r>
                          <a:rPr kumimoji="0" lang="en-US" b="0" i="1" u="none" strike="noStrike" kern="100" cap="none" spc="0" normalizeH="0" baseline="0" noProof="0">
                            <a:ln>
                              <a:noFill/>
                            </a:ln>
                            <a:solidFill>
                              <a:sysClr val="windowText" lastClr="000000"/>
                            </a:solidFill>
                            <a:effectLst/>
                            <a:uLnTx/>
                            <a:uFillTx/>
                            <a:latin typeface="Cambria Math" panose="02040503050406030204" pitchFamily="18" charset="0"/>
                            <a:cs typeface="Times New Roman" panose="02020603050405020304" pitchFamily="18" charset="0"/>
                          </a:rPr>
                          <m:t>°</m:t>
                        </m:r>
                      </m:sup>
                    </m:sSup>
                  </m:oMath>
                </a14:m>
                <a:r>
                  <a:rPr kumimoji="0" lang="en-US" b="0" i="0" u="none" strike="noStrike" kern="100" cap="none" spc="0" normalizeH="0" baseline="0" noProof="0" dirty="0">
                    <a:ln>
                      <a:noFill/>
                    </a:ln>
                    <a:solidFill>
                      <a:sysClr val="windowText" lastClr="000000"/>
                    </a:solidFill>
                    <a:effectLst/>
                    <a:uLnTx/>
                    <a:uFillTx/>
                    <a:latin typeface="+mn-ea"/>
                    <a:cs typeface="Times New Roman" panose="02020603050405020304" pitchFamily="18" charset="0"/>
                  </a:rPr>
                  <a:t> </a:t>
                </a:r>
                <a:r>
                  <a:rPr kumimoji="0" lang="ja-JP" altLang="en-US" b="0" i="0" u="none" strike="noStrike" kern="100" cap="none" spc="0" normalizeH="0" baseline="0" noProof="0" dirty="0">
                    <a:ln>
                      <a:noFill/>
                    </a:ln>
                    <a:solidFill>
                      <a:sysClr val="windowText" lastClr="000000"/>
                    </a:solidFill>
                    <a:effectLst/>
                    <a:uLnTx/>
                    <a:uFillTx/>
                    <a:latin typeface="+mn-ea"/>
                    <a:cs typeface="Times New Roman" panose="02020603050405020304" pitchFamily="18" charset="0"/>
                  </a:rPr>
                  <a:t>のとき，</a:t>
                </a:r>
                <a:r>
                  <a:rPr kumimoji="0" lang="ja-JP" altLang="en-US" b="0" i="0" u="none" strike="noStrike" kern="100" cap="none" spc="0" normalizeH="0" baseline="0" noProof="0" dirty="0">
                    <a:ln>
                      <a:noFill/>
                    </a:ln>
                    <a:solidFill>
                      <a:schemeClr val="tx1"/>
                    </a:solidFill>
                    <a:effectLst/>
                    <a:uLnTx/>
                    <a:uFillTx/>
                    <a:latin typeface="+mn-ea"/>
                    <a:cs typeface="Times New Roman" panose="02020603050405020304" pitchFamily="18" charset="0"/>
                  </a:rPr>
                  <a:t>条件を満たす三角</a:t>
                </a:r>
                <a:endParaRPr kumimoji="0" lang="en-US" altLang="ja-JP" b="0" i="0" u="none" strike="noStrike" kern="100" cap="none" spc="0" normalizeH="0" baseline="0" noProof="0" dirty="0">
                  <a:ln>
                    <a:noFill/>
                  </a:ln>
                  <a:solidFill>
                    <a:schemeClr val="tx1"/>
                  </a:solidFill>
                  <a:effectLst/>
                  <a:uLnTx/>
                  <a:uFillTx/>
                  <a:latin typeface="+mn-ea"/>
                  <a:cs typeface="Times New Roman" panose="02020603050405020304" pitchFamily="18" charset="0"/>
                </a:endParaRPr>
              </a:p>
              <a:p>
                <a:pPr marL="0" marR="0" lvl="0" indent="0" algn="l" defTabSz="914400" eaLnBrk="1" fontAlgn="auto" latinLnBrk="0" hangingPunct="1">
                  <a:lnSpc>
                    <a:spcPct val="100000"/>
                  </a:lnSpc>
                  <a:spcBef>
                    <a:spcPts val="0"/>
                  </a:spcBef>
                  <a:spcAft>
                    <a:spcPts val="0"/>
                  </a:spcAft>
                  <a:buClrTx/>
                  <a:buSzTx/>
                  <a:buFontTx/>
                  <a:buNone/>
                  <a:tabLst/>
                  <a:defRPr/>
                </a:pPr>
                <a:r>
                  <a:rPr kumimoji="0" lang="ja-JP" altLang="en-US" b="0" i="0" u="none" strike="noStrike" kern="100" cap="none" spc="0" normalizeH="0" baseline="0" noProof="0" dirty="0">
                    <a:ln>
                      <a:noFill/>
                    </a:ln>
                    <a:solidFill>
                      <a:schemeClr val="tx1"/>
                    </a:solidFill>
                    <a:effectLst/>
                    <a:uLnTx/>
                    <a:uFillTx/>
                    <a:latin typeface="+mn-ea"/>
                    <a:cs typeface="Times New Roman" panose="02020603050405020304" pitchFamily="18" charset="0"/>
                  </a:rPr>
                  <a:t>　　　形をかけ。また，</a:t>
                </a:r>
                <a14:m>
                  <m:oMath xmlns:m="http://schemas.openxmlformats.org/officeDocument/2006/math">
                    <m:r>
                      <a:rPr kumimoji="0" lang="en-US" b="0" i="1" u="none" strike="noStrike" kern="100" cap="none" spc="0" normalizeH="0" baseline="0" noProof="0">
                        <a:ln>
                          <a:noFill/>
                        </a:ln>
                        <a:solidFill>
                          <a:schemeClr val="tx1"/>
                        </a:solidFill>
                        <a:effectLst/>
                        <a:uLnTx/>
                        <a:uFillTx/>
                        <a:latin typeface="Cambria Math" panose="02040503050406030204" pitchFamily="18" charset="0"/>
                        <a:cs typeface="Times New Roman" panose="02020603050405020304" pitchFamily="18" charset="0"/>
                      </a:rPr>
                      <m:t>𝑎</m:t>
                    </m:r>
                  </m:oMath>
                </a14:m>
                <a:r>
                  <a:rPr kumimoji="0" lang="en-US" b="0" i="0" u="none" strike="noStrike" kern="100" cap="none" spc="0" normalizeH="0" baseline="0" noProof="0" dirty="0">
                    <a:ln>
                      <a:noFill/>
                    </a:ln>
                    <a:solidFill>
                      <a:schemeClr val="tx1"/>
                    </a:solidFill>
                    <a:effectLst/>
                    <a:uLnTx/>
                    <a:uFillTx/>
                    <a:latin typeface="+mn-ea"/>
                    <a:cs typeface="Times New Roman" panose="02020603050405020304" pitchFamily="18" charset="0"/>
                  </a:rPr>
                  <a:t> </a:t>
                </a:r>
                <a:r>
                  <a:rPr kumimoji="0" lang="ja-JP" altLang="en-US" b="0" i="0" u="none" strike="noStrike" kern="100" cap="none" spc="0" normalizeH="0" baseline="0" noProof="0" dirty="0">
                    <a:ln>
                      <a:noFill/>
                    </a:ln>
                    <a:solidFill>
                      <a:schemeClr val="tx1"/>
                    </a:solidFill>
                    <a:effectLst/>
                    <a:uLnTx/>
                    <a:uFillTx/>
                    <a:latin typeface="+mn-ea"/>
                    <a:cs typeface="Times New Roman" panose="02020603050405020304" pitchFamily="18" charset="0"/>
                  </a:rPr>
                  <a:t>の値を求めよ。</a:t>
                </a:r>
              </a:p>
            </p:txBody>
          </p:sp>
        </mc:Choice>
        <mc:Fallback xmlns="">
          <p:sp>
            <p:nvSpPr>
              <p:cNvPr id="8" name="正方形/長方形 7"/>
              <p:cNvSpPr>
                <a:spLocks noRot="1" noChangeAspect="1" noMove="1" noResize="1" noEditPoints="1" noAdjustHandles="1" noChangeArrowheads="1" noChangeShapeType="1" noTextEdit="1"/>
              </p:cNvSpPr>
              <p:nvPr/>
            </p:nvSpPr>
            <p:spPr>
              <a:xfrm>
                <a:off x="1828801" y="5439133"/>
                <a:ext cx="8521148" cy="762791"/>
              </a:xfrm>
              <a:prstGeom prst="rect">
                <a:avLst/>
              </a:prstGeom>
              <a:blipFill>
                <a:blip r:embed="rId4"/>
                <a:stretch>
                  <a:fillRect l="-500" b="-6250"/>
                </a:stretch>
              </a:blipFill>
              <a:ln w="19050" cap="flat" cmpd="sng" algn="ctr">
                <a:solidFill>
                  <a:sysClr val="windowText" lastClr="000000"/>
                </a:solidFill>
                <a:prstDash val="solid"/>
                <a:miter lim="800000"/>
              </a:ln>
              <a:effectLst/>
            </p:spPr>
            <p:txBody>
              <a:bodyPr/>
              <a:lstStyle/>
              <a:p>
                <a:r>
                  <a:rPr lang="ja-JP" altLang="en-US">
                    <a:noFill/>
                  </a:rPr>
                  <a:t> </a:t>
                </a:r>
              </a:p>
            </p:txBody>
          </p:sp>
        </mc:Fallback>
      </mc:AlternateContent>
      <p:sp>
        <p:nvSpPr>
          <p:cNvPr id="10" name="右カーブ矢印 9"/>
          <p:cNvSpPr/>
          <p:nvPr/>
        </p:nvSpPr>
        <p:spPr>
          <a:xfrm>
            <a:off x="4863548" y="3736354"/>
            <a:ext cx="424069" cy="595243"/>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1" name="左カーブ矢印 10"/>
          <p:cNvSpPr/>
          <p:nvPr/>
        </p:nvSpPr>
        <p:spPr>
          <a:xfrm flipV="1">
            <a:off x="7142922" y="3628473"/>
            <a:ext cx="477078" cy="703124"/>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2" name="正方形/長方形 11"/>
          <p:cNvSpPr/>
          <p:nvPr/>
        </p:nvSpPr>
        <p:spPr>
          <a:xfrm>
            <a:off x="1828801" y="2680182"/>
            <a:ext cx="8521148" cy="921786"/>
          </a:xfrm>
          <a:prstGeom prst="rect">
            <a:avLst/>
          </a:prstGeom>
          <a:solidFill>
            <a:sysClr val="window" lastClr="FFFFFF"/>
          </a:solidFill>
          <a:ln w="1905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ja-JP" altLang="en-US" b="0" i="0" u="none" strike="noStrike" kern="100" cap="none" spc="0" normalizeH="0" baseline="0" noProof="0" dirty="0">
                <a:ln>
                  <a:noFill/>
                </a:ln>
                <a:solidFill>
                  <a:sysClr val="windowText" lastClr="000000"/>
                </a:solidFill>
                <a:effectLst/>
                <a:uLnTx/>
                <a:uFillTx/>
                <a:latin typeface="+mn-ea"/>
                <a:cs typeface="Times New Roman" panose="02020603050405020304" pitchFamily="18" charset="0"/>
              </a:rPr>
              <a:t>条件を満たす三角形の個数を調べる問題解決の中で、図を用いて調べたり、余弦定理と２次方程式を関連付けて考察したりしたことを、互いに説明し合うことで思考を深め、さらなる問いを立てることができる。　　　</a:t>
            </a:r>
            <a:r>
              <a:rPr kumimoji="0" lang="en-US" altLang="ja-JP" b="0" i="0" u="none" strike="noStrike" kern="100" cap="none" spc="0" normalizeH="0" baseline="0" noProof="0" dirty="0">
                <a:ln>
                  <a:noFill/>
                </a:ln>
                <a:solidFill>
                  <a:sysClr val="windowText" lastClr="000000"/>
                </a:solidFill>
                <a:effectLst/>
                <a:uLnTx/>
                <a:uFillTx/>
                <a:latin typeface="+mn-ea"/>
                <a:cs typeface="Times New Roman" panose="02020603050405020304" pitchFamily="18" charset="0"/>
              </a:rPr>
              <a:t>【</a:t>
            </a:r>
            <a:r>
              <a:rPr kumimoji="0" lang="ja-JP" altLang="en-US" b="0" i="0" u="none" strike="noStrike" kern="100" cap="none" spc="0" normalizeH="0" baseline="0" noProof="0" dirty="0">
                <a:ln>
                  <a:noFill/>
                </a:ln>
                <a:solidFill>
                  <a:sysClr val="windowText" lastClr="000000"/>
                </a:solidFill>
                <a:effectLst/>
                <a:uLnTx/>
                <a:uFillTx/>
                <a:latin typeface="+mn-ea"/>
                <a:cs typeface="Times New Roman" panose="02020603050405020304" pitchFamily="18" charset="0"/>
              </a:rPr>
              <a:t>思考・判断・表現</a:t>
            </a:r>
            <a:r>
              <a:rPr kumimoji="0" lang="en-US" altLang="ja-JP" b="0" i="0" u="none" strike="noStrike" kern="100" cap="none" spc="0" normalizeH="0" baseline="0" noProof="0" dirty="0">
                <a:ln>
                  <a:noFill/>
                </a:ln>
                <a:solidFill>
                  <a:sysClr val="windowText" lastClr="000000"/>
                </a:solidFill>
                <a:effectLst/>
                <a:uLnTx/>
                <a:uFillTx/>
                <a:latin typeface="+mn-ea"/>
                <a:cs typeface="Times New Roman" panose="02020603050405020304" pitchFamily="18" charset="0"/>
              </a:rPr>
              <a:t>】</a:t>
            </a:r>
            <a:endParaRPr kumimoji="0" lang="ja-JP" altLang="en-US" b="0" i="0" u="none" strike="noStrike" kern="100" cap="none" spc="0" normalizeH="0" baseline="0" noProof="0" dirty="0">
              <a:ln>
                <a:noFill/>
              </a:ln>
              <a:solidFill>
                <a:sysClr val="windowText" lastClr="000000"/>
              </a:solidFill>
              <a:effectLst/>
              <a:uLnTx/>
              <a:uFillTx/>
              <a:latin typeface="+mn-ea"/>
              <a:cs typeface="Times New Roman" panose="02020603050405020304" pitchFamily="18" charset="0"/>
            </a:endParaRPr>
          </a:p>
        </p:txBody>
      </p:sp>
    </p:spTree>
    <p:extLst>
      <p:ext uri="{BB962C8B-B14F-4D97-AF65-F5344CB8AC3E}">
        <p14:creationId xmlns:p14="http://schemas.microsoft.com/office/powerpoint/2010/main" val="10431612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2745" y="609600"/>
            <a:ext cx="10343592" cy="687249"/>
          </a:xfrm>
        </p:spPr>
        <p:txBody>
          <a:bodyPr/>
          <a:lstStyle/>
          <a:p>
            <a:r>
              <a:rPr lang="ja-JP" altLang="en-US" dirty="0">
                <a:solidFill>
                  <a:schemeClr val="tx1"/>
                </a:solidFill>
              </a:rPr>
              <a:t>○研究授業を振り返って</a:t>
            </a:r>
            <a:endParaRPr kumimoji="1" lang="ja-JP" altLang="en-US" dirty="0">
              <a:solidFill>
                <a:schemeClr val="tx1"/>
              </a:solidFill>
            </a:endParaRPr>
          </a:p>
        </p:txBody>
      </p:sp>
      <mc:AlternateContent xmlns:mc="http://schemas.openxmlformats.org/markup-compatibility/2006" xmlns:a14="http://schemas.microsoft.com/office/drawing/2010/main">
        <mc:Choice Requires="a14">
          <p:sp>
            <p:nvSpPr>
              <p:cNvPr id="5" name="正方形/長方形 4"/>
              <p:cNvSpPr/>
              <p:nvPr/>
            </p:nvSpPr>
            <p:spPr>
              <a:xfrm>
                <a:off x="677333" y="1296849"/>
                <a:ext cx="9473832" cy="1146260"/>
              </a:xfrm>
              <a:prstGeom prst="rect">
                <a:avLst/>
              </a:prstGeom>
              <a:solidFill>
                <a:sysClr val="window" lastClr="FFFFFF"/>
              </a:solidFill>
              <a:ln w="1905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ja-JP" altLang="en-US" sz="2000" b="1" i="0" u="none" strike="noStrike" kern="100" cap="none" spc="0" normalizeH="0" baseline="0" noProof="0" dirty="0">
                    <a:ln>
                      <a:noFill/>
                    </a:ln>
                    <a:solidFill>
                      <a:sysClr val="windowText" lastClr="000000"/>
                    </a:solidFill>
                    <a:effectLst/>
                    <a:uLnTx/>
                    <a:uFillTx/>
                    <a:latin typeface="+mn-ea"/>
                    <a:cs typeface="Times New Roman" panose="02020603050405020304" pitchFamily="18" charset="0"/>
                  </a:rPr>
                  <a:t>問題（前回）</a:t>
                </a:r>
                <a:r>
                  <a:rPr kumimoji="0" lang="ja-JP" altLang="en-US" sz="2000" b="0" i="0" u="none" strike="noStrike" kern="100" cap="none" spc="0" normalizeH="0" baseline="0" noProof="0" dirty="0">
                    <a:ln>
                      <a:noFill/>
                    </a:ln>
                    <a:solidFill>
                      <a:sysClr val="windowText" lastClr="000000"/>
                    </a:solidFill>
                    <a:effectLst/>
                    <a:uLnTx/>
                    <a:uFillTx/>
                    <a:latin typeface="+mn-ea"/>
                    <a:cs typeface="Times New Roman" panose="02020603050405020304" pitchFamily="18" charset="0"/>
                  </a:rPr>
                  <a:t>　</a:t>
                </a:r>
                <a:endParaRPr kumimoji="0" lang="en-US" altLang="ja-JP" sz="2000" b="0" i="0" u="none" strike="noStrike" kern="100" cap="none" spc="0" normalizeH="0" baseline="0" noProof="0" dirty="0">
                  <a:ln>
                    <a:noFill/>
                  </a:ln>
                  <a:solidFill>
                    <a:sysClr val="windowText" lastClr="000000"/>
                  </a:solidFill>
                  <a:effectLst/>
                  <a:uLnTx/>
                  <a:uFillTx/>
                  <a:latin typeface="+mn-ea"/>
                  <a:cs typeface="Times New Roman" panose="02020603050405020304" pitchFamily="18" charset="0"/>
                </a:endParaRPr>
              </a:p>
              <a:p>
                <a:pPr marL="0" marR="0" lvl="0" indent="0" algn="l" defTabSz="914400" eaLnBrk="1" fontAlgn="auto" latinLnBrk="0" hangingPunct="1">
                  <a:lnSpc>
                    <a:spcPct val="100000"/>
                  </a:lnSpc>
                  <a:spcBef>
                    <a:spcPts val="0"/>
                  </a:spcBef>
                  <a:spcAft>
                    <a:spcPts val="0"/>
                  </a:spcAft>
                  <a:buClrTx/>
                  <a:buSzTx/>
                  <a:buFontTx/>
                  <a:buNone/>
                  <a:tabLst/>
                  <a:defRPr/>
                </a:pPr>
                <a:r>
                  <a:rPr kumimoji="0" lang="ja-JP" altLang="en-US" sz="2000" b="0" i="0" u="none" strike="noStrike" kern="100" cap="none" spc="0" normalizeH="0" baseline="0" noProof="0" dirty="0">
                    <a:ln>
                      <a:noFill/>
                    </a:ln>
                    <a:solidFill>
                      <a:sysClr val="windowText" lastClr="000000"/>
                    </a:solidFill>
                    <a:effectLst/>
                    <a:uLnTx/>
                    <a:uFillTx/>
                    <a:latin typeface="+mn-ea"/>
                    <a:cs typeface="Times New Roman" panose="02020603050405020304" pitchFamily="18" charset="0"/>
                  </a:rPr>
                  <a:t>　　　△</a:t>
                </a:r>
                <a:r>
                  <a:rPr kumimoji="0" lang="en-US" sz="2000" b="0" i="0" u="none" strike="noStrike" kern="100" cap="none" spc="0" normalizeH="0" baseline="0" noProof="0" dirty="0">
                    <a:ln>
                      <a:noFill/>
                    </a:ln>
                    <a:solidFill>
                      <a:sysClr val="windowText" lastClr="000000"/>
                    </a:solidFill>
                    <a:effectLst/>
                    <a:uLnTx/>
                    <a:uFillTx/>
                    <a:latin typeface="+mn-ea"/>
                    <a:cs typeface="Times New Roman" panose="02020603050405020304" pitchFamily="18" charset="0"/>
                  </a:rPr>
                  <a:t>ABC</a:t>
                </a:r>
                <a:r>
                  <a:rPr kumimoji="0" lang="ja-JP" altLang="en-US" sz="2000" b="0" i="0" u="none" strike="noStrike" kern="100" cap="none" spc="0" normalizeH="0" baseline="0" noProof="0" dirty="0">
                    <a:ln>
                      <a:noFill/>
                    </a:ln>
                    <a:solidFill>
                      <a:sysClr val="windowText" lastClr="000000"/>
                    </a:solidFill>
                    <a:effectLst/>
                    <a:uLnTx/>
                    <a:uFillTx/>
                    <a:latin typeface="+mn-ea"/>
                    <a:cs typeface="Times New Roman" panose="02020603050405020304" pitchFamily="18" charset="0"/>
                  </a:rPr>
                  <a:t>において，</a:t>
                </a:r>
                <a14:m>
                  <m:oMath xmlns:m="http://schemas.openxmlformats.org/officeDocument/2006/math">
                    <m:r>
                      <a:rPr kumimoji="0" lang="en-US" sz="2000" b="0" i="1" u="none" strike="noStrike" kern="100" cap="none" spc="0" normalizeH="0" baseline="0" noProof="0">
                        <a:ln>
                          <a:noFill/>
                        </a:ln>
                        <a:solidFill>
                          <a:sysClr val="windowText" lastClr="000000"/>
                        </a:solidFill>
                        <a:effectLst/>
                        <a:uLnTx/>
                        <a:uFillTx/>
                        <a:latin typeface="Cambria Math" panose="02040503050406030204" pitchFamily="18" charset="0"/>
                        <a:cs typeface="Times New Roman" panose="02020603050405020304" pitchFamily="18" charset="0"/>
                      </a:rPr>
                      <m:t>𝑏</m:t>
                    </m:r>
                    <m:r>
                      <a:rPr kumimoji="0" lang="en-US" sz="2000" b="0" i="0" u="none" strike="noStrike" kern="100" cap="none" spc="0" normalizeH="0" baseline="0" noProof="0">
                        <a:ln>
                          <a:noFill/>
                        </a:ln>
                        <a:solidFill>
                          <a:sysClr val="windowText" lastClr="000000"/>
                        </a:solidFill>
                        <a:effectLst/>
                        <a:uLnTx/>
                        <a:uFillTx/>
                        <a:latin typeface="Cambria Math" panose="02040503050406030204" pitchFamily="18" charset="0"/>
                        <a:cs typeface="Times New Roman" panose="02020603050405020304" pitchFamily="18" charset="0"/>
                      </a:rPr>
                      <m:t>=5</m:t>
                    </m:r>
                  </m:oMath>
                </a14:m>
                <a:r>
                  <a:rPr kumimoji="0" lang="ja-JP" altLang="en-US" sz="2000" b="0" i="0" u="none" strike="noStrike" kern="100" cap="none" spc="0" normalizeH="0" baseline="0" noProof="0" dirty="0" err="1">
                    <a:ln>
                      <a:noFill/>
                    </a:ln>
                    <a:solidFill>
                      <a:sysClr val="windowText" lastClr="000000"/>
                    </a:solidFill>
                    <a:effectLst/>
                    <a:uLnTx/>
                    <a:uFillTx/>
                    <a:latin typeface="+mn-ea"/>
                    <a:cs typeface="Times New Roman" panose="02020603050405020304" pitchFamily="18" charset="0"/>
                  </a:rPr>
                  <a:t>，</a:t>
                </a:r>
                <a14:m>
                  <m:oMath xmlns:m="http://schemas.openxmlformats.org/officeDocument/2006/math">
                    <m:r>
                      <a:rPr kumimoji="0" lang="en-US" sz="2000" b="0" i="1" u="none" strike="noStrike" kern="100" cap="none" spc="0" normalizeH="0" baseline="0" noProof="0">
                        <a:ln>
                          <a:noFill/>
                        </a:ln>
                        <a:solidFill>
                          <a:sysClr val="windowText" lastClr="000000"/>
                        </a:solidFill>
                        <a:effectLst/>
                        <a:uLnTx/>
                        <a:uFillTx/>
                        <a:latin typeface="Cambria Math" panose="02040503050406030204" pitchFamily="18" charset="0"/>
                        <a:cs typeface="Times New Roman" panose="02020603050405020304" pitchFamily="18" charset="0"/>
                      </a:rPr>
                      <m:t>𝑐</m:t>
                    </m:r>
                    <m:r>
                      <a:rPr kumimoji="0" lang="en-US" sz="2000" b="0" i="0" u="none" strike="noStrike" kern="100" cap="none" spc="0" normalizeH="0" baseline="0" noProof="0">
                        <a:ln>
                          <a:noFill/>
                        </a:ln>
                        <a:solidFill>
                          <a:sysClr val="windowText" lastClr="000000"/>
                        </a:solidFill>
                        <a:effectLst/>
                        <a:uLnTx/>
                        <a:uFillTx/>
                        <a:latin typeface="Cambria Math" panose="02040503050406030204" pitchFamily="18" charset="0"/>
                        <a:cs typeface="Times New Roman" panose="02020603050405020304" pitchFamily="18" charset="0"/>
                      </a:rPr>
                      <m:t>=3</m:t>
                    </m:r>
                    <m:rad>
                      <m:radPr>
                        <m:degHide m:val="on"/>
                        <m:ctrlPr>
                          <a:rPr kumimoji="0" lang="ja-JP" altLang="en-US" sz="2000" b="0" i="1" u="none" strike="noStrike" kern="100" cap="none" spc="0" normalizeH="0" baseline="0" noProof="0">
                            <a:ln>
                              <a:noFill/>
                            </a:ln>
                            <a:solidFill>
                              <a:sysClr val="windowText" lastClr="000000"/>
                            </a:solidFill>
                            <a:effectLst/>
                            <a:uLnTx/>
                            <a:uFillTx/>
                            <a:latin typeface="Cambria Math" panose="02040503050406030204" pitchFamily="18" charset="0"/>
                            <a:cs typeface="Times New Roman" panose="02020603050405020304" pitchFamily="18" charset="0"/>
                          </a:rPr>
                        </m:ctrlPr>
                      </m:radPr>
                      <m:deg/>
                      <m:e>
                        <m:r>
                          <a:rPr kumimoji="0" lang="en-US" sz="2000" b="0" i="1" u="none" strike="noStrike" kern="100" cap="none" spc="0" normalizeH="0" baseline="0" noProof="0">
                            <a:ln>
                              <a:noFill/>
                            </a:ln>
                            <a:solidFill>
                              <a:sysClr val="windowText" lastClr="000000"/>
                            </a:solidFill>
                            <a:effectLst/>
                            <a:uLnTx/>
                            <a:uFillTx/>
                            <a:latin typeface="Cambria Math" panose="02040503050406030204" pitchFamily="18" charset="0"/>
                            <a:cs typeface="Times New Roman" panose="02020603050405020304" pitchFamily="18" charset="0"/>
                          </a:rPr>
                          <m:t>2</m:t>
                        </m:r>
                      </m:e>
                    </m:rad>
                  </m:oMath>
                </a14:m>
                <a:r>
                  <a:rPr kumimoji="0" lang="ja-JP" altLang="en-US" sz="2000" b="0" i="0" u="none" strike="noStrike" kern="100" cap="none" spc="0" normalizeH="0" baseline="0" noProof="0" dirty="0" err="1">
                    <a:ln>
                      <a:noFill/>
                    </a:ln>
                    <a:solidFill>
                      <a:sysClr val="windowText" lastClr="000000"/>
                    </a:solidFill>
                    <a:effectLst/>
                    <a:uLnTx/>
                    <a:uFillTx/>
                    <a:latin typeface="+mn-ea"/>
                    <a:cs typeface="Times New Roman" panose="02020603050405020304" pitchFamily="18" charset="0"/>
                  </a:rPr>
                  <a:t>，</a:t>
                </a:r>
                <a14:m>
                  <m:oMath xmlns:m="http://schemas.openxmlformats.org/officeDocument/2006/math">
                    <m:r>
                      <a:rPr kumimoji="0" lang="en-US" sz="2000" b="0" i="1" u="none" strike="noStrike" kern="100" cap="none" spc="0" normalizeH="0" baseline="0" noProof="0">
                        <a:ln>
                          <a:noFill/>
                        </a:ln>
                        <a:solidFill>
                          <a:sysClr val="windowText" lastClr="000000"/>
                        </a:solidFill>
                        <a:effectLst/>
                        <a:uLnTx/>
                        <a:uFillTx/>
                        <a:latin typeface="Cambria Math" panose="02040503050406030204" pitchFamily="18" charset="0"/>
                        <a:cs typeface="Times New Roman" panose="02020603050405020304" pitchFamily="18" charset="0"/>
                      </a:rPr>
                      <m:t>𝐵</m:t>
                    </m:r>
                    <m:r>
                      <a:rPr kumimoji="0" lang="en-US" sz="2000" b="0" i="0" u="none" strike="noStrike" kern="100" cap="none" spc="0" normalizeH="0" baseline="0" noProof="0">
                        <a:ln>
                          <a:noFill/>
                        </a:ln>
                        <a:solidFill>
                          <a:sysClr val="windowText" lastClr="000000"/>
                        </a:solidFill>
                        <a:effectLst/>
                        <a:uLnTx/>
                        <a:uFillTx/>
                        <a:latin typeface="Cambria Math" panose="02040503050406030204" pitchFamily="18" charset="0"/>
                        <a:cs typeface="Times New Roman" panose="02020603050405020304" pitchFamily="18" charset="0"/>
                      </a:rPr>
                      <m:t>=</m:t>
                    </m:r>
                    <m:sSup>
                      <m:sSupPr>
                        <m:ctrlPr>
                          <a:rPr kumimoji="0" lang="ja-JP" altLang="en-US" sz="2000" b="0" i="1" u="none" strike="noStrike" kern="100" cap="none" spc="0" normalizeH="0" baseline="0" noProof="0">
                            <a:ln>
                              <a:noFill/>
                            </a:ln>
                            <a:solidFill>
                              <a:sysClr val="windowText" lastClr="000000"/>
                            </a:solidFill>
                            <a:effectLst/>
                            <a:uLnTx/>
                            <a:uFillTx/>
                            <a:latin typeface="Cambria Math" panose="02040503050406030204" pitchFamily="18" charset="0"/>
                            <a:cs typeface="Times New Roman" panose="02020603050405020304" pitchFamily="18" charset="0"/>
                          </a:rPr>
                        </m:ctrlPr>
                      </m:sSupPr>
                      <m:e>
                        <m:r>
                          <a:rPr kumimoji="0" lang="en-US" sz="2000" b="0" i="1" u="none" strike="noStrike" kern="100" cap="none" spc="0" normalizeH="0" baseline="0" noProof="0">
                            <a:ln>
                              <a:noFill/>
                            </a:ln>
                            <a:solidFill>
                              <a:sysClr val="windowText" lastClr="000000"/>
                            </a:solidFill>
                            <a:effectLst/>
                            <a:uLnTx/>
                            <a:uFillTx/>
                            <a:latin typeface="Cambria Math" panose="02040503050406030204" pitchFamily="18" charset="0"/>
                            <a:cs typeface="Times New Roman" panose="02020603050405020304" pitchFamily="18" charset="0"/>
                          </a:rPr>
                          <m:t>45</m:t>
                        </m:r>
                      </m:e>
                      <m:sup>
                        <m:r>
                          <a:rPr kumimoji="0" lang="en-US" sz="2000" b="0" i="1" u="none" strike="noStrike" kern="100" cap="none" spc="0" normalizeH="0" baseline="0" noProof="0">
                            <a:ln>
                              <a:noFill/>
                            </a:ln>
                            <a:solidFill>
                              <a:sysClr val="windowText" lastClr="000000"/>
                            </a:solidFill>
                            <a:effectLst/>
                            <a:uLnTx/>
                            <a:uFillTx/>
                            <a:latin typeface="Cambria Math" panose="02040503050406030204" pitchFamily="18" charset="0"/>
                            <a:cs typeface="Times New Roman" panose="02020603050405020304" pitchFamily="18" charset="0"/>
                          </a:rPr>
                          <m:t>°</m:t>
                        </m:r>
                      </m:sup>
                    </m:sSup>
                  </m:oMath>
                </a14:m>
                <a:r>
                  <a:rPr kumimoji="0" lang="en-US" sz="2000" b="0" i="0" u="none" strike="noStrike" kern="100" cap="none" spc="0" normalizeH="0" baseline="0" noProof="0" dirty="0">
                    <a:ln>
                      <a:noFill/>
                    </a:ln>
                    <a:solidFill>
                      <a:sysClr val="windowText" lastClr="000000"/>
                    </a:solidFill>
                    <a:effectLst/>
                    <a:uLnTx/>
                    <a:uFillTx/>
                    <a:latin typeface="+mn-ea"/>
                    <a:cs typeface="Times New Roman" panose="02020603050405020304" pitchFamily="18" charset="0"/>
                  </a:rPr>
                  <a:t> </a:t>
                </a:r>
                <a:r>
                  <a:rPr kumimoji="0" lang="ja-JP" altLang="en-US" sz="2000" b="0" i="0" u="none" strike="noStrike" kern="100" cap="none" spc="0" normalizeH="0" baseline="0" noProof="0" dirty="0">
                    <a:ln>
                      <a:noFill/>
                    </a:ln>
                    <a:solidFill>
                      <a:sysClr val="windowText" lastClr="000000"/>
                    </a:solidFill>
                    <a:effectLst/>
                    <a:uLnTx/>
                    <a:uFillTx/>
                    <a:latin typeface="+mn-ea"/>
                    <a:cs typeface="Times New Roman" panose="02020603050405020304" pitchFamily="18" charset="0"/>
                  </a:rPr>
                  <a:t>のとき，</a:t>
                </a:r>
                <a:r>
                  <a:rPr kumimoji="0" lang="ja-JP" altLang="en-US" sz="2000" b="0" i="0" u="none" strike="noStrike" kern="100" cap="none" spc="0" normalizeH="0" baseline="0" noProof="0" dirty="0">
                    <a:ln>
                      <a:noFill/>
                    </a:ln>
                    <a:solidFill>
                      <a:srgbClr val="FF0000"/>
                    </a:solidFill>
                    <a:effectLst/>
                    <a:uLnTx/>
                    <a:uFillTx/>
                    <a:latin typeface="+mn-ea"/>
                    <a:cs typeface="Times New Roman" panose="02020603050405020304" pitchFamily="18" charset="0"/>
                  </a:rPr>
                  <a:t>条件を満たす三角形</a:t>
                </a:r>
                <a:endParaRPr kumimoji="0" lang="en-US" altLang="ja-JP" sz="2000" b="0" i="0" u="none" strike="noStrike" kern="100" cap="none" spc="0" normalizeH="0" baseline="0" noProof="0" dirty="0">
                  <a:ln>
                    <a:noFill/>
                  </a:ln>
                  <a:solidFill>
                    <a:srgbClr val="FF0000"/>
                  </a:solidFill>
                  <a:effectLst/>
                  <a:uLnTx/>
                  <a:uFillTx/>
                  <a:latin typeface="+mn-ea"/>
                  <a:cs typeface="Times New Roman" panose="02020603050405020304" pitchFamily="18" charset="0"/>
                </a:endParaRPr>
              </a:p>
              <a:p>
                <a:pPr marL="0" marR="0" lvl="0" indent="0" algn="l" defTabSz="914400" eaLnBrk="1" fontAlgn="auto" latinLnBrk="0" hangingPunct="1">
                  <a:lnSpc>
                    <a:spcPct val="100000"/>
                  </a:lnSpc>
                  <a:spcBef>
                    <a:spcPts val="0"/>
                  </a:spcBef>
                  <a:spcAft>
                    <a:spcPts val="0"/>
                  </a:spcAft>
                  <a:buClrTx/>
                  <a:buSzTx/>
                  <a:buFontTx/>
                  <a:buNone/>
                  <a:tabLst/>
                  <a:defRPr/>
                </a:pPr>
                <a:r>
                  <a:rPr kumimoji="0" lang="ja-JP" altLang="en-US" sz="2000" b="0" i="0" u="none" strike="noStrike" kern="100" cap="none" spc="0" normalizeH="0" baseline="0" noProof="0" dirty="0">
                    <a:ln>
                      <a:noFill/>
                    </a:ln>
                    <a:solidFill>
                      <a:srgbClr val="FF0000"/>
                    </a:solidFill>
                    <a:effectLst/>
                    <a:uLnTx/>
                    <a:uFillTx/>
                    <a:latin typeface="+mn-ea"/>
                    <a:cs typeface="Times New Roman" panose="02020603050405020304" pitchFamily="18" charset="0"/>
                  </a:rPr>
                  <a:t>　　　をかけ。また，</a:t>
                </a:r>
                <a14:m>
                  <m:oMath xmlns:m="http://schemas.openxmlformats.org/officeDocument/2006/math">
                    <m:r>
                      <a:rPr kumimoji="0" lang="en-US" sz="2000" b="0" i="1" u="none" strike="noStrike" kern="100" cap="none" spc="0" normalizeH="0" baseline="0" noProof="0">
                        <a:ln>
                          <a:noFill/>
                        </a:ln>
                        <a:solidFill>
                          <a:sysClr val="windowText" lastClr="000000"/>
                        </a:solidFill>
                        <a:effectLst/>
                        <a:uLnTx/>
                        <a:uFillTx/>
                        <a:latin typeface="Cambria Math" panose="02040503050406030204" pitchFamily="18" charset="0"/>
                        <a:cs typeface="Times New Roman" panose="02020603050405020304" pitchFamily="18" charset="0"/>
                      </a:rPr>
                      <m:t>𝑎</m:t>
                    </m:r>
                  </m:oMath>
                </a14:m>
                <a:r>
                  <a:rPr kumimoji="0" lang="en-US" sz="2000" b="0" i="0" u="none" strike="noStrike" kern="100" cap="none" spc="0" normalizeH="0" baseline="0" noProof="0" dirty="0">
                    <a:ln>
                      <a:noFill/>
                    </a:ln>
                    <a:solidFill>
                      <a:sysClr val="windowText" lastClr="000000"/>
                    </a:solidFill>
                    <a:effectLst/>
                    <a:uLnTx/>
                    <a:uFillTx/>
                    <a:latin typeface="+mn-ea"/>
                    <a:cs typeface="Times New Roman" panose="02020603050405020304" pitchFamily="18" charset="0"/>
                  </a:rPr>
                  <a:t> </a:t>
                </a:r>
                <a:r>
                  <a:rPr kumimoji="0" lang="ja-JP" altLang="en-US" sz="2000" b="0" i="0" u="none" strike="noStrike" kern="100" cap="none" spc="0" normalizeH="0" baseline="0" noProof="0" dirty="0">
                    <a:ln>
                      <a:noFill/>
                    </a:ln>
                    <a:solidFill>
                      <a:sysClr val="windowText" lastClr="000000"/>
                    </a:solidFill>
                    <a:effectLst/>
                    <a:uLnTx/>
                    <a:uFillTx/>
                    <a:latin typeface="+mn-ea"/>
                    <a:cs typeface="Times New Roman" panose="02020603050405020304" pitchFamily="18" charset="0"/>
                  </a:rPr>
                  <a:t>の値を求めよ。</a:t>
                </a:r>
              </a:p>
            </p:txBody>
          </p:sp>
        </mc:Choice>
        <mc:Fallback xmlns="">
          <p:sp>
            <p:nvSpPr>
              <p:cNvPr id="5" name="正方形/長方形 4"/>
              <p:cNvSpPr>
                <a:spLocks noRot="1" noChangeAspect="1" noMove="1" noResize="1" noEditPoints="1" noAdjustHandles="1" noChangeArrowheads="1" noChangeShapeType="1" noTextEdit="1"/>
              </p:cNvSpPr>
              <p:nvPr/>
            </p:nvSpPr>
            <p:spPr>
              <a:xfrm>
                <a:off x="677333" y="1296849"/>
                <a:ext cx="9473832" cy="1146260"/>
              </a:xfrm>
              <a:prstGeom prst="rect">
                <a:avLst/>
              </a:prstGeom>
              <a:blipFill>
                <a:blip r:embed="rId3"/>
                <a:stretch>
                  <a:fillRect l="-578" b="-4188"/>
                </a:stretch>
              </a:blipFill>
              <a:ln w="19050" cap="flat" cmpd="sng" algn="ctr">
                <a:solidFill>
                  <a:sysClr val="windowText" lastClr="000000"/>
                </a:solidFill>
                <a:prstDash val="solid"/>
                <a:miter lim="800000"/>
              </a:ln>
              <a:effectLst/>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7" name="正方形/長方形 6"/>
              <p:cNvSpPr/>
              <p:nvPr/>
            </p:nvSpPr>
            <p:spPr>
              <a:xfrm>
                <a:off x="677333" y="4017298"/>
                <a:ext cx="9473831" cy="762791"/>
              </a:xfrm>
              <a:prstGeom prst="rect">
                <a:avLst/>
              </a:prstGeom>
              <a:solidFill>
                <a:sysClr val="window" lastClr="FFFFFF"/>
              </a:solidFill>
              <a:ln w="1905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ja-JP" altLang="en-US" sz="2000" b="1" i="0" u="none" strike="noStrike" kern="100" cap="none" spc="0" normalizeH="0" baseline="0" noProof="0" dirty="0">
                    <a:ln>
                      <a:noFill/>
                    </a:ln>
                    <a:solidFill>
                      <a:sysClr val="windowText" lastClr="000000"/>
                    </a:solidFill>
                    <a:effectLst/>
                    <a:uLnTx/>
                    <a:uFillTx/>
                    <a:latin typeface="+mn-ea"/>
                    <a:cs typeface="Times New Roman" panose="02020603050405020304" pitchFamily="18" charset="0"/>
                  </a:rPr>
                  <a:t>復習</a:t>
                </a:r>
                <a:r>
                  <a:rPr kumimoji="0" lang="ja-JP" altLang="en-US" sz="2000" b="0" i="0" u="none" strike="noStrike" kern="100" cap="none" spc="0" normalizeH="0" baseline="0" noProof="0" dirty="0">
                    <a:ln>
                      <a:noFill/>
                    </a:ln>
                    <a:solidFill>
                      <a:sysClr val="windowText" lastClr="000000"/>
                    </a:solidFill>
                    <a:effectLst/>
                    <a:uLnTx/>
                    <a:uFillTx/>
                    <a:latin typeface="+mn-ea"/>
                    <a:cs typeface="Times New Roman" panose="02020603050405020304" pitchFamily="18" charset="0"/>
                  </a:rPr>
                  <a:t>　△</a:t>
                </a:r>
                <a:r>
                  <a:rPr kumimoji="0" lang="en-US" sz="2000" b="0" i="0" u="none" strike="noStrike" kern="100" cap="none" spc="0" normalizeH="0" baseline="0" noProof="0" dirty="0">
                    <a:ln>
                      <a:noFill/>
                    </a:ln>
                    <a:solidFill>
                      <a:sysClr val="windowText" lastClr="000000"/>
                    </a:solidFill>
                    <a:effectLst/>
                    <a:uLnTx/>
                    <a:uFillTx/>
                    <a:latin typeface="+mn-ea"/>
                    <a:cs typeface="Times New Roman" panose="02020603050405020304" pitchFamily="18" charset="0"/>
                  </a:rPr>
                  <a:t>ABC</a:t>
                </a:r>
                <a:r>
                  <a:rPr kumimoji="0" lang="ja-JP" altLang="en-US" sz="2000" b="0" i="0" u="none" strike="noStrike" kern="100" cap="none" spc="0" normalizeH="0" baseline="0" noProof="0" dirty="0">
                    <a:ln>
                      <a:noFill/>
                    </a:ln>
                    <a:solidFill>
                      <a:sysClr val="windowText" lastClr="000000"/>
                    </a:solidFill>
                    <a:effectLst/>
                    <a:uLnTx/>
                    <a:uFillTx/>
                    <a:latin typeface="+mn-ea"/>
                    <a:cs typeface="Times New Roman" panose="02020603050405020304" pitchFamily="18" charset="0"/>
                  </a:rPr>
                  <a:t>において，</a:t>
                </a:r>
                <a14:m>
                  <m:oMath xmlns:m="http://schemas.openxmlformats.org/officeDocument/2006/math">
                    <m:r>
                      <a:rPr kumimoji="0" lang="en-US" sz="2000" b="0" i="1" u="none" strike="noStrike" kern="100" cap="none" spc="0" normalizeH="0" baseline="0" noProof="0">
                        <a:ln>
                          <a:noFill/>
                        </a:ln>
                        <a:solidFill>
                          <a:sysClr val="windowText" lastClr="000000"/>
                        </a:solidFill>
                        <a:effectLst/>
                        <a:uLnTx/>
                        <a:uFillTx/>
                        <a:latin typeface="Cambria Math" panose="02040503050406030204" pitchFamily="18" charset="0"/>
                        <a:cs typeface="Times New Roman" panose="02020603050405020304" pitchFamily="18" charset="0"/>
                      </a:rPr>
                      <m:t>𝑏</m:t>
                    </m:r>
                    <m:r>
                      <a:rPr kumimoji="0" lang="en-US" sz="2000" b="0" i="0" u="none" strike="noStrike" kern="100" cap="none" spc="0" normalizeH="0" baseline="0" noProof="0">
                        <a:ln>
                          <a:noFill/>
                        </a:ln>
                        <a:solidFill>
                          <a:sysClr val="windowText" lastClr="000000"/>
                        </a:solidFill>
                        <a:effectLst/>
                        <a:uLnTx/>
                        <a:uFillTx/>
                        <a:latin typeface="Cambria Math" panose="02040503050406030204" pitchFamily="18" charset="0"/>
                        <a:cs typeface="Times New Roman" panose="02020603050405020304" pitchFamily="18" charset="0"/>
                      </a:rPr>
                      <m:t>=</m:t>
                    </m:r>
                    <m:rad>
                      <m:radPr>
                        <m:degHide m:val="on"/>
                        <m:ctrlPr>
                          <a:rPr kumimoji="0" lang="ja-JP" altLang="en-US" sz="2000" b="0" i="1" u="none" strike="noStrike" kern="100" cap="none" spc="0" normalizeH="0" baseline="0" noProof="0">
                            <a:ln>
                              <a:noFill/>
                            </a:ln>
                            <a:solidFill>
                              <a:sysClr val="windowText" lastClr="000000"/>
                            </a:solidFill>
                            <a:effectLst/>
                            <a:uLnTx/>
                            <a:uFillTx/>
                            <a:latin typeface="Cambria Math" panose="02040503050406030204" pitchFamily="18" charset="0"/>
                            <a:cs typeface="Times New Roman" panose="02020603050405020304" pitchFamily="18" charset="0"/>
                          </a:rPr>
                        </m:ctrlPr>
                      </m:radPr>
                      <m:deg/>
                      <m:e>
                        <m:r>
                          <a:rPr kumimoji="0" lang="en-US" sz="2000" b="0" i="0" u="none" strike="noStrike" kern="100" cap="none" spc="0" normalizeH="0" baseline="0" noProof="0">
                            <a:ln>
                              <a:noFill/>
                            </a:ln>
                            <a:solidFill>
                              <a:sysClr val="windowText" lastClr="000000"/>
                            </a:solidFill>
                            <a:effectLst/>
                            <a:uLnTx/>
                            <a:uFillTx/>
                            <a:latin typeface="Cambria Math" panose="02040503050406030204" pitchFamily="18" charset="0"/>
                            <a:cs typeface="Times New Roman" panose="02020603050405020304" pitchFamily="18" charset="0"/>
                          </a:rPr>
                          <m:t>10</m:t>
                        </m:r>
                      </m:e>
                    </m:rad>
                  </m:oMath>
                </a14:m>
                <a:r>
                  <a:rPr kumimoji="0" lang="ja-JP" altLang="en-US" sz="2000" b="0" i="0" u="none" strike="noStrike" kern="100" cap="none" spc="0" normalizeH="0" baseline="0" noProof="0" dirty="0" err="1">
                    <a:ln>
                      <a:noFill/>
                    </a:ln>
                    <a:solidFill>
                      <a:sysClr val="windowText" lastClr="000000"/>
                    </a:solidFill>
                    <a:effectLst/>
                    <a:uLnTx/>
                    <a:uFillTx/>
                    <a:latin typeface="+mn-ea"/>
                    <a:cs typeface="Times New Roman" panose="02020603050405020304" pitchFamily="18" charset="0"/>
                  </a:rPr>
                  <a:t>，</a:t>
                </a:r>
                <a14:m>
                  <m:oMath xmlns:m="http://schemas.openxmlformats.org/officeDocument/2006/math">
                    <m:r>
                      <a:rPr kumimoji="0" lang="en-US" sz="2000" b="0" i="1" u="none" strike="noStrike" kern="100" cap="none" spc="0" normalizeH="0" baseline="0" noProof="0">
                        <a:ln>
                          <a:noFill/>
                        </a:ln>
                        <a:solidFill>
                          <a:sysClr val="windowText" lastClr="000000"/>
                        </a:solidFill>
                        <a:effectLst/>
                        <a:uLnTx/>
                        <a:uFillTx/>
                        <a:latin typeface="Cambria Math" panose="02040503050406030204" pitchFamily="18" charset="0"/>
                        <a:cs typeface="Times New Roman" panose="02020603050405020304" pitchFamily="18" charset="0"/>
                      </a:rPr>
                      <m:t>𝑐</m:t>
                    </m:r>
                    <m:r>
                      <a:rPr kumimoji="0" lang="en-US" sz="2000" b="0" i="0" u="none" strike="noStrike" kern="100" cap="none" spc="0" normalizeH="0" baseline="0" noProof="0">
                        <a:ln>
                          <a:noFill/>
                        </a:ln>
                        <a:solidFill>
                          <a:sysClr val="windowText" lastClr="000000"/>
                        </a:solidFill>
                        <a:effectLst/>
                        <a:uLnTx/>
                        <a:uFillTx/>
                        <a:latin typeface="Cambria Math" panose="02040503050406030204" pitchFamily="18" charset="0"/>
                        <a:cs typeface="Times New Roman" panose="02020603050405020304" pitchFamily="18" charset="0"/>
                      </a:rPr>
                      <m:t>=3</m:t>
                    </m:r>
                    <m:rad>
                      <m:radPr>
                        <m:degHide m:val="on"/>
                        <m:ctrlPr>
                          <a:rPr kumimoji="0" lang="ja-JP" altLang="en-US" sz="2000" b="0" i="1" u="none" strike="noStrike" kern="100" cap="none" spc="0" normalizeH="0" baseline="0" noProof="0">
                            <a:ln>
                              <a:noFill/>
                            </a:ln>
                            <a:solidFill>
                              <a:sysClr val="windowText" lastClr="000000"/>
                            </a:solidFill>
                            <a:effectLst/>
                            <a:uLnTx/>
                            <a:uFillTx/>
                            <a:latin typeface="Cambria Math" panose="02040503050406030204" pitchFamily="18" charset="0"/>
                            <a:cs typeface="Times New Roman" panose="02020603050405020304" pitchFamily="18" charset="0"/>
                          </a:rPr>
                        </m:ctrlPr>
                      </m:radPr>
                      <m:deg/>
                      <m:e>
                        <m:r>
                          <a:rPr kumimoji="0" lang="en-US" sz="2000" b="0" i="1" u="none" strike="noStrike" kern="100" cap="none" spc="0" normalizeH="0" baseline="0" noProof="0">
                            <a:ln>
                              <a:noFill/>
                            </a:ln>
                            <a:solidFill>
                              <a:sysClr val="windowText" lastClr="000000"/>
                            </a:solidFill>
                            <a:effectLst/>
                            <a:uLnTx/>
                            <a:uFillTx/>
                            <a:latin typeface="Cambria Math" panose="02040503050406030204" pitchFamily="18" charset="0"/>
                            <a:cs typeface="Times New Roman" panose="02020603050405020304" pitchFamily="18" charset="0"/>
                          </a:rPr>
                          <m:t>2</m:t>
                        </m:r>
                      </m:e>
                    </m:rad>
                  </m:oMath>
                </a14:m>
                <a:r>
                  <a:rPr kumimoji="0" lang="ja-JP" altLang="en-US" sz="2000" b="0" i="0" u="none" strike="noStrike" kern="100" cap="none" spc="0" normalizeH="0" baseline="0" noProof="0" dirty="0" err="1">
                    <a:ln>
                      <a:noFill/>
                    </a:ln>
                    <a:solidFill>
                      <a:sysClr val="windowText" lastClr="000000"/>
                    </a:solidFill>
                    <a:effectLst/>
                    <a:uLnTx/>
                    <a:uFillTx/>
                    <a:latin typeface="+mn-ea"/>
                    <a:cs typeface="Times New Roman" panose="02020603050405020304" pitchFamily="18" charset="0"/>
                  </a:rPr>
                  <a:t>，</a:t>
                </a:r>
                <a14:m>
                  <m:oMath xmlns:m="http://schemas.openxmlformats.org/officeDocument/2006/math">
                    <m:r>
                      <a:rPr kumimoji="0" lang="en-US" sz="2000" b="0" i="1" u="none" strike="noStrike" kern="100" cap="none" spc="0" normalizeH="0" baseline="0" noProof="0">
                        <a:ln>
                          <a:noFill/>
                        </a:ln>
                        <a:solidFill>
                          <a:sysClr val="windowText" lastClr="000000"/>
                        </a:solidFill>
                        <a:effectLst/>
                        <a:uLnTx/>
                        <a:uFillTx/>
                        <a:latin typeface="Cambria Math" panose="02040503050406030204" pitchFamily="18" charset="0"/>
                        <a:cs typeface="Times New Roman" panose="02020603050405020304" pitchFamily="18" charset="0"/>
                      </a:rPr>
                      <m:t>𝐵</m:t>
                    </m:r>
                    <m:r>
                      <a:rPr kumimoji="0" lang="en-US" sz="2000" b="0" i="0" u="none" strike="noStrike" kern="100" cap="none" spc="0" normalizeH="0" baseline="0" noProof="0">
                        <a:ln>
                          <a:noFill/>
                        </a:ln>
                        <a:solidFill>
                          <a:sysClr val="windowText" lastClr="000000"/>
                        </a:solidFill>
                        <a:effectLst/>
                        <a:uLnTx/>
                        <a:uFillTx/>
                        <a:latin typeface="Cambria Math" panose="02040503050406030204" pitchFamily="18" charset="0"/>
                        <a:cs typeface="Times New Roman" panose="02020603050405020304" pitchFamily="18" charset="0"/>
                      </a:rPr>
                      <m:t>=</m:t>
                    </m:r>
                    <m:sSup>
                      <m:sSupPr>
                        <m:ctrlPr>
                          <a:rPr kumimoji="0" lang="ja-JP" altLang="en-US" sz="2000" b="0" i="1" u="none" strike="noStrike" kern="100" cap="none" spc="0" normalizeH="0" baseline="0" noProof="0">
                            <a:ln>
                              <a:noFill/>
                            </a:ln>
                            <a:solidFill>
                              <a:sysClr val="windowText" lastClr="000000"/>
                            </a:solidFill>
                            <a:effectLst/>
                            <a:uLnTx/>
                            <a:uFillTx/>
                            <a:latin typeface="Cambria Math" panose="02040503050406030204" pitchFamily="18" charset="0"/>
                            <a:cs typeface="Times New Roman" panose="02020603050405020304" pitchFamily="18" charset="0"/>
                          </a:rPr>
                        </m:ctrlPr>
                      </m:sSupPr>
                      <m:e>
                        <m:r>
                          <a:rPr kumimoji="0" lang="en-US" sz="2000" b="0" i="1" u="none" strike="noStrike" kern="100" cap="none" spc="0" normalizeH="0" baseline="0" noProof="0">
                            <a:ln>
                              <a:noFill/>
                            </a:ln>
                            <a:solidFill>
                              <a:sysClr val="windowText" lastClr="000000"/>
                            </a:solidFill>
                            <a:effectLst/>
                            <a:uLnTx/>
                            <a:uFillTx/>
                            <a:latin typeface="Cambria Math" panose="02040503050406030204" pitchFamily="18" charset="0"/>
                            <a:cs typeface="Times New Roman" panose="02020603050405020304" pitchFamily="18" charset="0"/>
                          </a:rPr>
                          <m:t>45</m:t>
                        </m:r>
                      </m:e>
                      <m:sup>
                        <m:r>
                          <a:rPr kumimoji="0" lang="en-US" sz="2000" b="0" i="1" u="none" strike="noStrike" kern="100" cap="none" spc="0" normalizeH="0" baseline="0" noProof="0">
                            <a:ln>
                              <a:noFill/>
                            </a:ln>
                            <a:solidFill>
                              <a:sysClr val="windowText" lastClr="000000"/>
                            </a:solidFill>
                            <a:effectLst/>
                            <a:uLnTx/>
                            <a:uFillTx/>
                            <a:latin typeface="Cambria Math" panose="02040503050406030204" pitchFamily="18" charset="0"/>
                            <a:cs typeface="Times New Roman" panose="02020603050405020304" pitchFamily="18" charset="0"/>
                          </a:rPr>
                          <m:t>°</m:t>
                        </m:r>
                      </m:sup>
                    </m:sSup>
                  </m:oMath>
                </a14:m>
                <a:r>
                  <a:rPr kumimoji="0" lang="en-US" sz="2000" b="0" i="0" u="none" strike="noStrike" kern="100" cap="none" spc="0" normalizeH="0" baseline="0" noProof="0" dirty="0">
                    <a:ln>
                      <a:noFill/>
                    </a:ln>
                    <a:solidFill>
                      <a:sysClr val="windowText" lastClr="000000"/>
                    </a:solidFill>
                    <a:effectLst/>
                    <a:uLnTx/>
                    <a:uFillTx/>
                    <a:latin typeface="+mn-ea"/>
                    <a:cs typeface="Times New Roman" panose="02020603050405020304" pitchFamily="18" charset="0"/>
                  </a:rPr>
                  <a:t> </a:t>
                </a:r>
                <a:r>
                  <a:rPr kumimoji="0" lang="ja-JP" altLang="en-US" sz="2000" b="0" i="0" u="none" strike="noStrike" kern="100" cap="none" spc="0" normalizeH="0" baseline="0" noProof="0" dirty="0">
                    <a:ln>
                      <a:noFill/>
                    </a:ln>
                    <a:solidFill>
                      <a:sysClr val="windowText" lastClr="000000"/>
                    </a:solidFill>
                    <a:effectLst/>
                    <a:uLnTx/>
                    <a:uFillTx/>
                    <a:latin typeface="+mn-ea"/>
                    <a:cs typeface="Times New Roman" panose="02020603050405020304" pitchFamily="18" charset="0"/>
                  </a:rPr>
                  <a:t>のとき，</a:t>
                </a:r>
                <a:r>
                  <a:rPr kumimoji="0" lang="ja-JP" altLang="en-US" sz="2000" b="0" i="0" u="none" strike="noStrike" kern="100" cap="none" spc="0" normalizeH="0" baseline="0" noProof="0" dirty="0">
                    <a:ln>
                      <a:noFill/>
                    </a:ln>
                    <a:solidFill>
                      <a:srgbClr val="FF0000"/>
                    </a:solidFill>
                    <a:effectLst/>
                    <a:uLnTx/>
                    <a:uFillTx/>
                    <a:latin typeface="+mn-ea"/>
                    <a:cs typeface="Times New Roman" panose="02020603050405020304" pitchFamily="18" charset="0"/>
                  </a:rPr>
                  <a:t>条件を満たす三角</a:t>
                </a:r>
                <a:endParaRPr kumimoji="0" lang="en-US" altLang="ja-JP" sz="2000" b="0" i="0" u="none" strike="noStrike" kern="100" cap="none" spc="0" normalizeH="0" baseline="0" noProof="0" dirty="0">
                  <a:ln>
                    <a:noFill/>
                  </a:ln>
                  <a:solidFill>
                    <a:srgbClr val="FF0000"/>
                  </a:solidFill>
                  <a:effectLst/>
                  <a:uLnTx/>
                  <a:uFillTx/>
                  <a:latin typeface="+mn-ea"/>
                  <a:cs typeface="Times New Roman" panose="02020603050405020304" pitchFamily="18" charset="0"/>
                </a:endParaRPr>
              </a:p>
              <a:p>
                <a:pPr marL="0" marR="0" lvl="0" indent="0" algn="l" defTabSz="914400" eaLnBrk="1" fontAlgn="auto" latinLnBrk="0" hangingPunct="1">
                  <a:lnSpc>
                    <a:spcPct val="100000"/>
                  </a:lnSpc>
                  <a:spcBef>
                    <a:spcPts val="0"/>
                  </a:spcBef>
                  <a:spcAft>
                    <a:spcPts val="0"/>
                  </a:spcAft>
                  <a:buClrTx/>
                  <a:buSzTx/>
                  <a:buFontTx/>
                  <a:buNone/>
                  <a:tabLst/>
                  <a:defRPr/>
                </a:pPr>
                <a:r>
                  <a:rPr kumimoji="0" lang="ja-JP" altLang="en-US" sz="2000" b="0" i="0" u="none" strike="noStrike" kern="100" cap="none" spc="0" normalizeH="0" baseline="0" noProof="0" dirty="0">
                    <a:ln>
                      <a:noFill/>
                    </a:ln>
                    <a:solidFill>
                      <a:srgbClr val="FF0000"/>
                    </a:solidFill>
                    <a:effectLst/>
                    <a:uLnTx/>
                    <a:uFillTx/>
                    <a:latin typeface="+mn-ea"/>
                    <a:cs typeface="Times New Roman" panose="02020603050405020304" pitchFamily="18" charset="0"/>
                  </a:rPr>
                  <a:t>　　　形をかけ。また，</a:t>
                </a:r>
                <a14:m>
                  <m:oMath xmlns:m="http://schemas.openxmlformats.org/officeDocument/2006/math">
                    <m:r>
                      <a:rPr kumimoji="0" lang="en-US" sz="2000" b="0" i="1" u="none" strike="noStrike" kern="100" cap="none" spc="0" normalizeH="0" baseline="0" noProof="0">
                        <a:ln>
                          <a:noFill/>
                        </a:ln>
                        <a:solidFill>
                          <a:sysClr val="windowText" lastClr="000000"/>
                        </a:solidFill>
                        <a:effectLst/>
                        <a:uLnTx/>
                        <a:uFillTx/>
                        <a:latin typeface="Cambria Math" panose="02040503050406030204" pitchFamily="18" charset="0"/>
                        <a:cs typeface="Times New Roman" panose="02020603050405020304" pitchFamily="18" charset="0"/>
                      </a:rPr>
                      <m:t>𝑎</m:t>
                    </m:r>
                  </m:oMath>
                </a14:m>
                <a:r>
                  <a:rPr kumimoji="0" lang="en-US" sz="2000" b="0" i="0" u="none" strike="noStrike" kern="100" cap="none" spc="0" normalizeH="0" baseline="0" noProof="0" dirty="0">
                    <a:ln>
                      <a:noFill/>
                    </a:ln>
                    <a:solidFill>
                      <a:sysClr val="windowText" lastClr="000000"/>
                    </a:solidFill>
                    <a:effectLst/>
                    <a:uLnTx/>
                    <a:uFillTx/>
                    <a:latin typeface="+mn-ea"/>
                    <a:cs typeface="Times New Roman" panose="02020603050405020304" pitchFamily="18" charset="0"/>
                  </a:rPr>
                  <a:t> </a:t>
                </a:r>
                <a:r>
                  <a:rPr kumimoji="0" lang="ja-JP" altLang="en-US" sz="2000" b="0" i="0" u="none" strike="noStrike" kern="100" cap="none" spc="0" normalizeH="0" baseline="0" noProof="0" dirty="0">
                    <a:ln>
                      <a:noFill/>
                    </a:ln>
                    <a:solidFill>
                      <a:sysClr val="windowText" lastClr="000000"/>
                    </a:solidFill>
                    <a:effectLst/>
                    <a:uLnTx/>
                    <a:uFillTx/>
                    <a:latin typeface="+mn-ea"/>
                    <a:cs typeface="Times New Roman" panose="02020603050405020304" pitchFamily="18" charset="0"/>
                  </a:rPr>
                  <a:t>の値を求めよ。</a:t>
                </a:r>
              </a:p>
            </p:txBody>
          </p:sp>
        </mc:Choice>
        <mc:Fallback xmlns="">
          <p:sp>
            <p:nvSpPr>
              <p:cNvPr id="7" name="正方形/長方形 6"/>
              <p:cNvSpPr>
                <a:spLocks noRot="1" noChangeAspect="1" noMove="1" noResize="1" noEditPoints="1" noAdjustHandles="1" noChangeArrowheads="1" noChangeShapeType="1" noTextEdit="1"/>
              </p:cNvSpPr>
              <p:nvPr/>
            </p:nvSpPr>
            <p:spPr>
              <a:xfrm>
                <a:off x="677333" y="4017298"/>
                <a:ext cx="9473831" cy="762791"/>
              </a:xfrm>
              <a:prstGeom prst="rect">
                <a:avLst/>
              </a:prstGeom>
              <a:blipFill>
                <a:blip r:embed="rId4"/>
                <a:stretch>
                  <a:fillRect l="-578" b="-11719"/>
                </a:stretch>
              </a:blipFill>
              <a:ln w="19050" cap="flat" cmpd="sng" algn="ctr">
                <a:solidFill>
                  <a:sysClr val="windowText" lastClr="000000"/>
                </a:solidFill>
                <a:prstDash val="solid"/>
                <a:miter lim="800000"/>
              </a:ln>
              <a:effectLst/>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8" name="正方形/長方形 7"/>
              <p:cNvSpPr/>
              <p:nvPr/>
            </p:nvSpPr>
            <p:spPr>
              <a:xfrm>
                <a:off x="677334" y="2535873"/>
                <a:ext cx="6096000" cy="707886"/>
              </a:xfrm>
              <a:prstGeom prst="rect">
                <a:avLst/>
              </a:prstGeom>
            </p:spPr>
            <p:txBody>
              <a:bodyPr>
                <a:spAutoFit/>
              </a:bodyPr>
              <a:lstStyle/>
              <a:p>
                <a:pPr algn="just">
                  <a:spcAft>
                    <a:spcPts val="0"/>
                  </a:spcAft>
                </a:pPr>
                <a:r>
                  <a:rPr lang="ja-JP" altLang="ja-JP" sz="2000" kern="100" dirty="0">
                    <a:latin typeface="游明朝" panose="02020400000000000000" pitchFamily="18" charset="-128"/>
                    <a:ea typeface="游明朝" panose="02020400000000000000" pitchFamily="18" charset="-128"/>
                    <a:cs typeface="Times New Roman" panose="02020603050405020304" pitchFamily="18" charset="0"/>
                  </a:rPr>
                  <a:t>Ｓ：余弦定理を用いて　　</a:t>
                </a:r>
                <a14:m>
                  <m:oMath xmlns:m="http://schemas.openxmlformats.org/officeDocument/2006/math">
                    <m:d>
                      <m:dPr>
                        <m:ctrlPr>
                          <a:rPr lang="ja-JP" altLang="ja-JP" sz="2000" i="1" kern="100">
                            <a:latin typeface="Cambria Math" panose="02040503050406030204" pitchFamily="18" charset="0"/>
                            <a:cs typeface="Times New Roman" panose="02020603050405020304" pitchFamily="18" charset="0"/>
                          </a:rPr>
                        </m:ctrlPr>
                      </m:dPr>
                      <m:e>
                        <m:r>
                          <a:rPr lang="en-US" altLang="ja-JP" sz="2000" i="1" kern="100">
                            <a:latin typeface="Cambria Math" panose="02040503050406030204" pitchFamily="18" charset="0"/>
                            <a:cs typeface="Times New Roman" panose="02020603050405020304" pitchFamily="18" charset="0"/>
                          </a:rPr>
                          <m:t>𝑎</m:t>
                        </m:r>
                        <m:r>
                          <a:rPr lang="en-US" altLang="ja-JP" sz="2000" i="1" kern="100">
                            <a:latin typeface="Cambria Math" panose="02040503050406030204" pitchFamily="18" charset="0"/>
                            <a:cs typeface="Times New Roman" panose="02020603050405020304" pitchFamily="18" charset="0"/>
                          </a:rPr>
                          <m:t>−7</m:t>
                        </m:r>
                      </m:e>
                    </m:d>
                    <m:d>
                      <m:dPr>
                        <m:ctrlPr>
                          <a:rPr lang="ja-JP" altLang="ja-JP" sz="2000" i="1" kern="100">
                            <a:latin typeface="Cambria Math" panose="02040503050406030204" pitchFamily="18" charset="0"/>
                            <a:cs typeface="Times New Roman" panose="02020603050405020304" pitchFamily="18" charset="0"/>
                          </a:rPr>
                        </m:ctrlPr>
                      </m:dPr>
                      <m:e>
                        <m:r>
                          <a:rPr lang="en-US" altLang="ja-JP" sz="2000" i="1" kern="100">
                            <a:latin typeface="Cambria Math" panose="02040503050406030204" pitchFamily="18" charset="0"/>
                            <a:cs typeface="Times New Roman" panose="02020603050405020304" pitchFamily="18" charset="0"/>
                          </a:rPr>
                          <m:t>𝑎</m:t>
                        </m:r>
                        <m:r>
                          <a:rPr lang="en-US" altLang="ja-JP" sz="2000" i="1" kern="100">
                            <a:latin typeface="Cambria Math" panose="02040503050406030204" pitchFamily="18" charset="0"/>
                            <a:cs typeface="Times New Roman" panose="02020603050405020304" pitchFamily="18" charset="0"/>
                          </a:rPr>
                          <m:t>+1</m:t>
                        </m:r>
                      </m:e>
                    </m:d>
                    <m:r>
                      <a:rPr lang="en-US" altLang="ja-JP" sz="2000" i="1" kern="100">
                        <a:latin typeface="Cambria Math" panose="02040503050406030204" pitchFamily="18" charset="0"/>
                        <a:cs typeface="Times New Roman" panose="02020603050405020304" pitchFamily="18" charset="0"/>
                      </a:rPr>
                      <m:t>=0</m:t>
                    </m:r>
                  </m:oMath>
                </a14:m>
                <a:endParaRPr lang="ja-JP" altLang="ja-JP" sz="2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indent="114300" algn="just">
                  <a:spcAft>
                    <a:spcPts val="0"/>
                  </a:spcAft>
                </a:pPr>
                <a:r>
                  <a:rPr lang="ja-JP" altLang="ja-JP" sz="2000" kern="100" dirty="0">
                    <a:latin typeface="游明朝" panose="02020400000000000000" pitchFamily="18" charset="-128"/>
                    <a:ea typeface="游明朝" panose="02020400000000000000" pitchFamily="18" charset="-128"/>
                    <a:cs typeface="Times New Roman" panose="02020603050405020304" pitchFamily="18" charset="0"/>
                  </a:rPr>
                  <a:t>　</a:t>
                </a:r>
                <a14:m>
                  <m:oMath xmlns:m="http://schemas.openxmlformats.org/officeDocument/2006/math">
                    <m:r>
                      <a:rPr lang="en-US" altLang="ja-JP" sz="2000" b="0" i="0" kern="100" smtClean="0">
                        <a:latin typeface="Cambria Math" panose="02040503050406030204" pitchFamily="18" charset="0"/>
                        <a:cs typeface="Times New Roman" panose="02020603050405020304" pitchFamily="18" charset="0"/>
                      </a:rPr>
                      <m:t>    </m:t>
                    </m:r>
                    <m:r>
                      <a:rPr lang="en-US" altLang="ja-JP" sz="2000" kern="100">
                        <a:latin typeface="Cambria Math" panose="02040503050406030204" pitchFamily="18" charset="0"/>
                        <a:cs typeface="Times New Roman" panose="02020603050405020304" pitchFamily="18" charset="0"/>
                      </a:rPr>
                      <m:t>∴</m:t>
                    </m:r>
                    <m:r>
                      <a:rPr lang="en-US" altLang="ja-JP" sz="2000" i="1" kern="100">
                        <a:latin typeface="Cambria Math" panose="02040503050406030204" pitchFamily="18" charset="0"/>
                        <a:cs typeface="Times New Roman" panose="02020603050405020304" pitchFamily="18" charset="0"/>
                      </a:rPr>
                      <m:t>𝑎</m:t>
                    </m:r>
                    <m:r>
                      <a:rPr lang="en-US" altLang="ja-JP" sz="2000" kern="100">
                        <a:latin typeface="Cambria Math" panose="02040503050406030204" pitchFamily="18" charset="0"/>
                        <a:cs typeface="Times New Roman" panose="02020603050405020304" pitchFamily="18" charset="0"/>
                      </a:rPr>
                      <m:t>=</m:t>
                    </m:r>
                    <m:r>
                      <a:rPr lang="en-US" altLang="ja-JP" sz="2000" i="1" kern="100">
                        <a:latin typeface="Cambria Math" panose="02040503050406030204" pitchFamily="18" charset="0"/>
                        <a:cs typeface="Times New Roman" panose="02020603050405020304" pitchFamily="18" charset="0"/>
                      </a:rPr>
                      <m:t>−</m:t>
                    </m:r>
                    <m:r>
                      <a:rPr lang="en-US" altLang="ja-JP" sz="2000" kern="100">
                        <a:latin typeface="Cambria Math" panose="02040503050406030204" pitchFamily="18" charset="0"/>
                        <a:cs typeface="Times New Roman" panose="02020603050405020304" pitchFamily="18" charset="0"/>
                      </a:rPr>
                      <m:t>1</m:t>
                    </m:r>
                    <m:r>
                      <a:rPr lang="ja-JP" altLang="ja-JP" sz="2000" kern="100">
                        <a:latin typeface="Cambria Math" panose="02040503050406030204" pitchFamily="18" charset="0"/>
                        <a:cs typeface="Times New Roman" panose="02020603050405020304" pitchFamily="18" charset="0"/>
                      </a:rPr>
                      <m:t>，</m:t>
                    </m:r>
                    <m:r>
                      <a:rPr lang="en-US" altLang="ja-JP" sz="2000" kern="100">
                        <a:latin typeface="Cambria Math" panose="02040503050406030204" pitchFamily="18" charset="0"/>
                        <a:cs typeface="Times New Roman" panose="02020603050405020304" pitchFamily="18" charset="0"/>
                      </a:rPr>
                      <m:t>7</m:t>
                    </m:r>
                  </m:oMath>
                </a14:m>
                <a:r>
                  <a:rPr lang="en-US" altLang="ja-JP" sz="2000" kern="100" dirty="0">
                    <a:latin typeface="游明朝" panose="02020400000000000000" pitchFamily="18" charset="-128"/>
                    <a:ea typeface="游明朝" panose="02020400000000000000" pitchFamily="18" charset="-128"/>
                    <a:cs typeface="Times New Roman" panose="02020603050405020304" pitchFamily="18" charset="0"/>
                  </a:rPr>
                  <a:t> </a:t>
                </a:r>
                <a:r>
                  <a:rPr lang="ja-JP" altLang="ja-JP" sz="2000" kern="100" dirty="0">
                    <a:latin typeface="游明朝" panose="02020400000000000000" pitchFamily="18" charset="-128"/>
                    <a:ea typeface="游明朝" panose="02020400000000000000" pitchFamily="18" charset="-128"/>
                    <a:cs typeface="Times New Roman" panose="02020603050405020304" pitchFamily="18" charset="0"/>
                  </a:rPr>
                  <a:t>で </a:t>
                </a:r>
                <a14:m>
                  <m:oMath xmlns:m="http://schemas.openxmlformats.org/officeDocument/2006/math">
                    <m:r>
                      <a:rPr lang="en-US" altLang="ja-JP" sz="2000" i="1" kern="100">
                        <a:latin typeface="Cambria Math" panose="02040503050406030204" pitchFamily="18" charset="0"/>
                        <a:cs typeface="Times New Roman" panose="02020603050405020304" pitchFamily="18" charset="0"/>
                      </a:rPr>
                      <m:t>𝑎</m:t>
                    </m:r>
                    <m:r>
                      <a:rPr lang="en-US" altLang="ja-JP" sz="2000" kern="100">
                        <a:latin typeface="Cambria Math" panose="02040503050406030204" pitchFamily="18" charset="0"/>
                        <a:cs typeface="Times New Roman" panose="02020603050405020304" pitchFamily="18" charset="0"/>
                      </a:rPr>
                      <m:t>&gt;0</m:t>
                    </m:r>
                  </m:oMath>
                </a14:m>
                <a:r>
                  <a:rPr lang="en-US" altLang="ja-JP" sz="2000" kern="100" dirty="0">
                    <a:latin typeface="游明朝" panose="02020400000000000000" pitchFamily="18" charset="-128"/>
                    <a:ea typeface="游明朝" panose="02020400000000000000" pitchFamily="18" charset="-128"/>
                    <a:cs typeface="Times New Roman" panose="02020603050405020304" pitchFamily="18" charset="0"/>
                  </a:rPr>
                  <a:t> </a:t>
                </a:r>
                <a:r>
                  <a:rPr lang="ja-JP" altLang="ja-JP" sz="2000" kern="100" dirty="0">
                    <a:latin typeface="游明朝" panose="02020400000000000000" pitchFamily="18" charset="-128"/>
                    <a:ea typeface="游明朝" panose="02020400000000000000" pitchFamily="18" charset="-128"/>
                    <a:cs typeface="Times New Roman" panose="02020603050405020304" pitchFamily="18" charset="0"/>
                  </a:rPr>
                  <a:t>より　</a:t>
                </a:r>
                <a14:m>
                  <m:oMath xmlns:m="http://schemas.openxmlformats.org/officeDocument/2006/math">
                    <m:r>
                      <a:rPr lang="en-US" altLang="ja-JP" sz="2000" i="1" kern="100">
                        <a:latin typeface="Cambria Math" panose="02040503050406030204" pitchFamily="18" charset="0"/>
                        <a:cs typeface="Times New Roman" panose="02020603050405020304" pitchFamily="18" charset="0"/>
                      </a:rPr>
                      <m:t>𝑎</m:t>
                    </m:r>
                    <m:r>
                      <a:rPr lang="en-US" altLang="ja-JP" sz="2000" kern="100">
                        <a:latin typeface="Cambria Math" panose="02040503050406030204" pitchFamily="18" charset="0"/>
                        <a:cs typeface="Times New Roman" panose="02020603050405020304" pitchFamily="18" charset="0"/>
                      </a:rPr>
                      <m:t>=7</m:t>
                    </m:r>
                  </m:oMath>
                </a14:m>
                <a:endParaRPr lang="ja-JP" altLang="ja-JP" sz="280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mc:Choice>
        <mc:Fallback xmlns="">
          <p:sp>
            <p:nvSpPr>
              <p:cNvPr id="8" name="正方形/長方形 7"/>
              <p:cNvSpPr>
                <a:spLocks noRot="1" noChangeAspect="1" noMove="1" noResize="1" noEditPoints="1" noAdjustHandles="1" noChangeArrowheads="1" noChangeShapeType="1" noTextEdit="1"/>
              </p:cNvSpPr>
              <p:nvPr/>
            </p:nvSpPr>
            <p:spPr>
              <a:xfrm>
                <a:off x="677334" y="2535873"/>
                <a:ext cx="6096000" cy="707886"/>
              </a:xfrm>
              <a:prstGeom prst="rect">
                <a:avLst/>
              </a:prstGeom>
              <a:blipFill>
                <a:blip r:embed="rId5"/>
                <a:stretch>
                  <a:fillRect l="-1000" t="-5172" b="-14655"/>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9" name="正方形/長方形 8"/>
              <p:cNvSpPr/>
              <p:nvPr/>
            </p:nvSpPr>
            <p:spPr>
              <a:xfrm>
                <a:off x="677334" y="4886950"/>
                <a:ext cx="6096000" cy="830997"/>
              </a:xfrm>
              <a:prstGeom prst="rect">
                <a:avLst/>
              </a:prstGeom>
            </p:spPr>
            <p:txBody>
              <a:bodyPr>
                <a:spAutoFit/>
              </a:bodyPr>
              <a:lstStyle/>
              <a:p>
                <a:r>
                  <a:rPr lang="en-US" altLang="ja-JP" sz="2000" dirty="0">
                    <a:latin typeface="游明朝" panose="02020400000000000000" pitchFamily="18" charset="-128"/>
                    <a:ea typeface="游明朝" panose="02020400000000000000" pitchFamily="18" charset="-128"/>
                  </a:rPr>
                  <a:t>S3</a:t>
                </a:r>
                <a:r>
                  <a:rPr lang="ja-JP" altLang="en-US" sz="2000" dirty="0">
                    <a:latin typeface="游明朝" panose="02020400000000000000" pitchFamily="18" charset="-128"/>
                    <a:ea typeface="游明朝" panose="02020400000000000000" pitchFamily="18" charset="-128"/>
                  </a:rPr>
                  <a:t>：余弦定理を用いて　</a:t>
                </a:r>
                <a14:m>
                  <m:oMath xmlns:m="http://schemas.openxmlformats.org/officeDocument/2006/math">
                    <m:d>
                      <m:dPr>
                        <m:ctrlPr>
                          <a:rPr lang="ja-JP" altLang="ja-JP" sz="2000" i="1" kern="100">
                            <a:latin typeface="Cambria Math" panose="02040503050406030204" pitchFamily="18" charset="0"/>
                            <a:ea typeface="Cambria Math" panose="02040503050406030204" pitchFamily="18" charset="0"/>
                            <a:cs typeface="Times New Roman" panose="02020603050405020304" pitchFamily="18" charset="0"/>
                          </a:rPr>
                        </m:ctrlPr>
                      </m:dPr>
                      <m:e>
                        <m:r>
                          <a:rPr lang="en-US" altLang="ja-JP" sz="2000" i="1" kern="100">
                            <a:latin typeface="Cambria Math" panose="02040503050406030204" pitchFamily="18" charset="0"/>
                            <a:ea typeface="游明朝" panose="02020400000000000000" pitchFamily="18" charset="-128"/>
                            <a:cs typeface="Times New Roman" panose="02020603050405020304" pitchFamily="18" charset="0"/>
                          </a:rPr>
                          <m:t>𝑎</m:t>
                        </m:r>
                        <m:r>
                          <a:rPr lang="en-US" altLang="ja-JP" sz="2000" i="1" kern="100">
                            <a:latin typeface="Cambria Math" panose="02040503050406030204" pitchFamily="18" charset="0"/>
                            <a:ea typeface="游明朝" panose="02020400000000000000" pitchFamily="18" charset="-128"/>
                            <a:cs typeface="Times New Roman" panose="02020603050405020304" pitchFamily="18" charset="0"/>
                          </a:rPr>
                          <m:t>−2</m:t>
                        </m:r>
                      </m:e>
                    </m:d>
                    <m:d>
                      <m:dPr>
                        <m:ctrlPr>
                          <a:rPr lang="ja-JP" altLang="ja-JP" sz="2000" i="1" kern="100">
                            <a:latin typeface="Cambria Math" panose="02040503050406030204" pitchFamily="18" charset="0"/>
                            <a:ea typeface="Cambria Math" panose="02040503050406030204" pitchFamily="18" charset="0"/>
                            <a:cs typeface="Times New Roman" panose="02020603050405020304" pitchFamily="18" charset="0"/>
                          </a:rPr>
                        </m:ctrlPr>
                      </m:dPr>
                      <m:e>
                        <m:r>
                          <a:rPr lang="en-US" altLang="ja-JP" sz="2000" i="1" kern="100">
                            <a:latin typeface="Cambria Math" panose="02040503050406030204" pitchFamily="18" charset="0"/>
                            <a:ea typeface="游明朝" panose="02020400000000000000" pitchFamily="18" charset="-128"/>
                            <a:cs typeface="Times New Roman" panose="02020603050405020304" pitchFamily="18" charset="0"/>
                          </a:rPr>
                          <m:t>𝑎</m:t>
                        </m:r>
                        <m:r>
                          <a:rPr lang="en-US" altLang="ja-JP" sz="2000" b="0" i="1" kern="100" smtClean="0">
                            <a:latin typeface="Cambria Math" panose="02040503050406030204" pitchFamily="18" charset="0"/>
                            <a:ea typeface="游明朝" panose="02020400000000000000" pitchFamily="18" charset="-128"/>
                            <a:cs typeface="Times New Roman" panose="02020603050405020304" pitchFamily="18" charset="0"/>
                          </a:rPr>
                          <m:t>−4</m:t>
                        </m:r>
                      </m:e>
                    </m:d>
                    <m:r>
                      <a:rPr lang="en-US" altLang="ja-JP" sz="2000" i="1" kern="100">
                        <a:latin typeface="Cambria Math" panose="02040503050406030204" pitchFamily="18" charset="0"/>
                        <a:ea typeface="游明朝" panose="02020400000000000000" pitchFamily="18" charset="-128"/>
                        <a:cs typeface="Times New Roman" panose="02020603050405020304" pitchFamily="18" charset="0"/>
                      </a:rPr>
                      <m:t>=0</m:t>
                    </m:r>
                  </m:oMath>
                </a14:m>
                <a:endParaRPr lang="en-US" altLang="ja-JP" sz="2000" kern="100" dirty="0">
                  <a:latin typeface="游明朝" panose="02020400000000000000" pitchFamily="18" charset="-128"/>
                  <a:ea typeface="游明朝" panose="02020400000000000000" pitchFamily="18" charset="-128"/>
                  <a:cs typeface="Times New Roman" panose="02020603050405020304" pitchFamily="18" charset="0"/>
                </a:endParaRPr>
              </a:p>
              <a:p>
                <a:r>
                  <a:rPr lang="en-US" altLang="ja-JP" sz="2800" kern="100" dirty="0">
                    <a:latin typeface="游明朝" panose="02020400000000000000" pitchFamily="18" charset="-128"/>
                    <a:ea typeface="游明朝" panose="02020400000000000000" pitchFamily="18" charset="-128"/>
                    <a:cs typeface="Times New Roman" panose="02020603050405020304" pitchFamily="18" charset="0"/>
                  </a:rPr>
                  <a:t>       </a:t>
                </a:r>
                <a14:m>
                  <m:oMath xmlns:m="http://schemas.openxmlformats.org/officeDocument/2006/math">
                    <m:r>
                      <a:rPr lang="en-US" altLang="ja-JP" sz="2000" kern="100">
                        <a:latin typeface="Cambria Math" panose="02040503050406030204" pitchFamily="18" charset="0"/>
                        <a:ea typeface="游明朝" panose="02020400000000000000" pitchFamily="18" charset="-128"/>
                        <a:cs typeface="Times New Roman" panose="02020603050405020304" pitchFamily="18" charset="0"/>
                      </a:rPr>
                      <m:t>∴</m:t>
                    </m:r>
                    <m:r>
                      <a:rPr lang="en-US" altLang="ja-JP" sz="2000" i="1" kern="100">
                        <a:latin typeface="Cambria Math" panose="02040503050406030204" pitchFamily="18" charset="0"/>
                        <a:ea typeface="游明朝" panose="02020400000000000000" pitchFamily="18" charset="-128"/>
                        <a:cs typeface="Times New Roman" panose="02020603050405020304" pitchFamily="18" charset="0"/>
                      </a:rPr>
                      <m:t>𝑎</m:t>
                    </m:r>
                    <m:r>
                      <a:rPr lang="en-US" altLang="ja-JP" sz="2000" kern="100">
                        <a:latin typeface="Cambria Math" panose="02040503050406030204" pitchFamily="18" charset="0"/>
                        <a:ea typeface="游明朝" panose="02020400000000000000" pitchFamily="18" charset="-128"/>
                        <a:cs typeface="Times New Roman" panose="02020603050405020304" pitchFamily="18" charset="0"/>
                      </a:rPr>
                      <m:t>=</m:t>
                    </m:r>
                    <m:r>
                      <a:rPr lang="en-US" altLang="ja-JP" sz="2000" b="0" i="1" kern="100" smtClean="0">
                        <a:latin typeface="Cambria Math" panose="02040503050406030204" pitchFamily="18" charset="0"/>
                        <a:ea typeface="游明朝" panose="02020400000000000000" pitchFamily="18" charset="-128"/>
                        <a:cs typeface="Times New Roman" panose="02020603050405020304" pitchFamily="18" charset="0"/>
                      </a:rPr>
                      <m:t>2</m:t>
                    </m:r>
                    <m:r>
                      <a:rPr lang="ja-JP" altLang="ja-JP" sz="2000" kern="100">
                        <a:latin typeface="Cambria Math" panose="02040503050406030204" pitchFamily="18" charset="0"/>
                        <a:ea typeface="游明朝" panose="02020400000000000000" pitchFamily="18" charset="-128"/>
                        <a:cs typeface="Times New Roman" panose="02020603050405020304" pitchFamily="18" charset="0"/>
                      </a:rPr>
                      <m:t>，</m:t>
                    </m:r>
                    <m:r>
                      <a:rPr lang="en-US" altLang="ja-JP" sz="2000" b="0" i="0" kern="100" smtClean="0">
                        <a:latin typeface="Cambria Math" panose="02040503050406030204" pitchFamily="18" charset="0"/>
                        <a:ea typeface="游明朝" panose="02020400000000000000" pitchFamily="18" charset="-128"/>
                        <a:cs typeface="Times New Roman" panose="02020603050405020304" pitchFamily="18" charset="0"/>
                      </a:rPr>
                      <m:t>4</m:t>
                    </m:r>
                  </m:oMath>
                </a14:m>
                <a:endParaRPr lang="ja-JP" altLang="ja-JP" sz="2800" kern="100" dirty="0">
                  <a:latin typeface="游明朝" panose="02020400000000000000" pitchFamily="18" charset="-128"/>
                  <a:ea typeface="游明朝" panose="02020400000000000000" pitchFamily="18" charset="-128"/>
                  <a:cs typeface="Times New Roman" panose="02020603050405020304" pitchFamily="18" charset="0"/>
                </a:endParaRPr>
              </a:p>
            </p:txBody>
          </p:sp>
        </mc:Choice>
        <mc:Fallback xmlns="">
          <p:sp>
            <p:nvSpPr>
              <p:cNvPr id="9" name="正方形/長方形 8"/>
              <p:cNvSpPr>
                <a:spLocks noRot="1" noChangeAspect="1" noMove="1" noResize="1" noEditPoints="1" noAdjustHandles="1" noChangeArrowheads="1" noChangeShapeType="1" noTextEdit="1"/>
              </p:cNvSpPr>
              <p:nvPr/>
            </p:nvSpPr>
            <p:spPr>
              <a:xfrm>
                <a:off x="677334" y="4886950"/>
                <a:ext cx="6096000" cy="830997"/>
              </a:xfrm>
              <a:prstGeom prst="rect">
                <a:avLst/>
              </a:prstGeom>
              <a:blipFill>
                <a:blip r:embed="rId6"/>
                <a:stretch>
                  <a:fillRect l="-1000" t="-4412"/>
                </a:stretch>
              </a:blipFill>
            </p:spPr>
            <p:txBody>
              <a:bodyPr/>
              <a:lstStyle/>
              <a:p>
                <a:r>
                  <a:rPr lang="ja-JP" altLang="en-US">
                    <a:noFill/>
                  </a:rPr>
                  <a:t> </a:t>
                </a:r>
              </a:p>
            </p:txBody>
          </p:sp>
        </mc:Fallback>
      </mc:AlternateContent>
      <p:cxnSp>
        <p:nvCxnSpPr>
          <p:cNvPr id="70" name="直線コネクタ 69"/>
          <p:cNvCxnSpPr>
            <a:stCxn id="7" idx="3"/>
            <a:endCxn id="7" idx="3"/>
          </p:cNvCxnSpPr>
          <p:nvPr/>
        </p:nvCxnSpPr>
        <p:spPr>
          <a:xfrm>
            <a:off x="7491662" y="3921617"/>
            <a:ext cx="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07452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87624" y="468719"/>
            <a:ext cx="5867845" cy="721895"/>
          </a:xfrm>
        </p:spPr>
        <p:txBody>
          <a:bodyPr>
            <a:normAutofit/>
          </a:bodyPr>
          <a:lstStyle/>
          <a:p>
            <a:r>
              <a:rPr lang="ja-JP" altLang="en-US" dirty="0">
                <a:solidFill>
                  <a:schemeClr val="tx1"/>
                </a:solidFill>
              </a:rPr>
              <a:t>○研究授業を振り返って</a:t>
            </a:r>
            <a:endParaRPr kumimoji="1" lang="ja-JP" altLang="en-US" dirty="0">
              <a:solidFill>
                <a:schemeClr val="tx1"/>
              </a:solidFill>
            </a:endParaRPr>
          </a:p>
        </p:txBody>
      </p:sp>
      <p:pic>
        <p:nvPicPr>
          <p:cNvPr id="4" name="コンテンツ プレースホルダー 3"/>
          <p:cNvPicPr>
            <a:picLocks noGrp="1" noChangeAspect="1"/>
          </p:cNvPicPr>
          <p:nvPr>
            <p:ph idx="1"/>
          </p:nvPr>
        </p:nvPicPr>
        <p:blipFill rotWithShape="1">
          <a:blip r:embed="rId3"/>
          <a:srcRect l="5731" t="16599" r="5976" b="10345"/>
          <a:stretch/>
        </p:blipFill>
        <p:spPr>
          <a:xfrm>
            <a:off x="677334" y="1930400"/>
            <a:ext cx="8589454" cy="3997789"/>
          </a:xfrm>
          <a:prstGeom prst="rect">
            <a:avLst/>
          </a:prstGeom>
        </p:spPr>
      </p:pic>
      <p:sp>
        <p:nvSpPr>
          <p:cNvPr id="5" name="テキスト ボックス 4"/>
          <p:cNvSpPr txBox="1"/>
          <p:nvPr/>
        </p:nvSpPr>
        <p:spPr>
          <a:xfrm>
            <a:off x="387624" y="1407180"/>
            <a:ext cx="6380924" cy="523220"/>
          </a:xfrm>
          <a:prstGeom prst="rect">
            <a:avLst/>
          </a:prstGeom>
          <a:noFill/>
        </p:spPr>
        <p:txBody>
          <a:bodyPr wrap="square" rtlCol="0">
            <a:spAutoFit/>
          </a:bodyPr>
          <a:lstStyle/>
          <a:p>
            <a:r>
              <a:rPr kumimoji="1" lang="ja-JP" altLang="en-US" sz="2800" dirty="0">
                <a:solidFill>
                  <a:prstClr val="black"/>
                </a:solidFill>
                <a:latin typeface="Garamond" panose="02020404030301010803"/>
                <a:ea typeface="ＭＳ Ｐ明朝" panose="02020600040205080304" pitchFamily="18" charset="-128"/>
              </a:rPr>
              <a:t>　</a:t>
            </a:r>
            <a:r>
              <a:rPr kumimoji="1" lang="ja-JP" altLang="en-US" sz="2800" dirty="0">
                <a:solidFill>
                  <a:prstClr val="black"/>
                </a:solidFill>
                <a:latin typeface="+mn-ea"/>
              </a:rPr>
              <a:t>生徒のノートより</a:t>
            </a:r>
          </a:p>
        </p:txBody>
      </p:sp>
      <p:sp>
        <p:nvSpPr>
          <p:cNvPr id="3" name="楕円 2"/>
          <p:cNvSpPr/>
          <p:nvPr/>
        </p:nvSpPr>
        <p:spPr>
          <a:xfrm>
            <a:off x="4585252" y="3498574"/>
            <a:ext cx="4797287" cy="2650435"/>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右矢印 5"/>
          <p:cNvSpPr/>
          <p:nvPr/>
        </p:nvSpPr>
        <p:spPr>
          <a:xfrm rot="9950886">
            <a:off x="9526043" y="3627506"/>
            <a:ext cx="1219200" cy="1325217"/>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2703460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0" name="正方形/長方形 29"/>
              <p:cNvSpPr/>
              <p:nvPr/>
            </p:nvSpPr>
            <p:spPr>
              <a:xfrm>
                <a:off x="6593742" y="1365607"/>
                <a:ext cx="5445170" cy="945793"/>
              </a:xfrm>
              <a:prstGeom prst="rect">
                <a:avLst/>
              </a:prstGeom>
              <a:solidFill>
                <a:sysClr val="window" lastClr="FFFFFF"/>
              </a:solidFill>
              <a:ln w="1905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ja-JP" altLang="en-US" sz="2000" b="1" i="0" u="none" strike="noStrike" kern="100" cap="none" spc="0" normalizeH="0" baseline="0" noProof="0" dirty="0">
                    <a:ln>
                      <a:noFill/>
                    </a:ln>
                    <a:solidFill>
                      <a:sysClr val="windowText" lastClr="000000"/>
                    </a:solidFill>
                    <a:effectLst/>
                    <a:uLnTx/>
                    <a:uFillTx/>
                    <a:latin typeface="+mn-ea"/>
                    <a:cs typeface="Times New Roman" panose="02020603050405020304" pitchFamily="18" charset="0"/>
                  </a:rPr>
                  <a:t>復習</a:t>
                </a:r>
                <a:r>
                  <a:rPr kumimoji="0" lang="ja-JP" altLang="en-US" sz="2000" b="0" i="0" u="none" strike="noStrike" kern="100" cap="none" spc="0" normalizeH="0" baseline="0" noProof="0" dirty="0">
                    <a:ln>
                      <a:noFill/>
                    </a:ln>
                    <a:solidFill>
                      <a:sysClr val="windowText" lastClr="000000"/>
                    </a:solidFill>
                    <a:effectLst/>
                    <a:uLnTx/>
                    <a:uFillTx/>
                    <a:latin typeface="+mn-ea"/>
                    <a:cs typeface="Times New Roman" panose="02020603050405020304" pitchFamily="18" charset="0"/>
                  </a:rPr>
                  <a:t>　△</a:t>
                </a:r>
                <a:r>
                  <a:rPr kumimoji="0" lang="en-US" sz="2000" b="0" i="0" u="none" strike="noStrike" kern="100" cap="none" spc="0" normalizeH="0" baseline="0" noProof="0" dirty="0">
                    <a:ln>
                      <a:noFill/>
                    </a:ln>
                    <a:solidFill>
                      <a:sysClr val="windowText" lastClr="000000"/>
                    </a:solidFill>
                    <a:effectLst/>
                    <a:uLnTx/>
                    <a:uFillTx/>
                    <a:latin typeface="+mn-ea"/>
                    <a:cs typeface="Times New Roman" panose="02020603050405020304" pitchFamily="18" charset="0"/>
                  </a:rPr>
                  <a:t>ABC</a:t>
                </a:r>
                <a:r>
                  <a:rPr kumimoji="0" lang="ja-JP" altLang="en-US" sz="2000" b="0" i="0" u="none" strike="noStrike" kern="100" cap="none" spc="0" normalizeH="0" baseline="0" noProof="0" dirty="0">
                    <a:ln>
                      <a:noFill/>
                    </a:ln>
                    <a:solidFill>
                      <a:sysClr val="windowText" lastClr="000000"/>
                    </a:solidFill>
                    <a:effectLst/>
                    <a:uLnTx/>
                    <a:uFillTx/>
                    <a:latin typeface="+mn-ea"/>
                    <a:cs typeface="Times New Roman" panose="02020603050405020304" pitchFamily="18" charset="0"/>
                  </a:rPr>
                  <a:t>において，</a:t>
                </a:r>
                <a14:m>
                  <m:oMath xmlns:m="http://schemas.openxmlformats.org/officeDocument/2006/math">
                    <m:r>
                      <a:rPr kumimoji="0" lang="en-US" sz="2000" b="0" i="1" u="none" strike="noStrike" kern="100" cap="none" spc="0" normalizeH="0" baseline="0" noProof="0">
                        <a:ln>
                          <a:noFill/>
                        </a:ln>
                        <a:solidFill>
                          <a:sysClr val="windowText" lastClr="000000"/>
                        </a:solidFill>
                        <a:effectLst/>
                        <a:uLnTx/>
                        <a:uFillTx/>
                        <a:latin typeface="Cambria Math" panose="02040503050406030204" pitchFamily="18" charset="0"/>
                        <a:cs typeface="Times New Roman" panose="02020603050405020304" pitchFamily="18" charset="0"/>
                      </a:rPr>
                      <m:t>𝑏</m:t>
                    </m:r>
                    <m:r>
                      <a:rPr kumimoji="0" lang="en-US" sz="2000" b="0" i="0" u="none" strike="noStrike" kern="100" cap="none" spc="0" normalizeH="0" baseline="0" noProof="0">
                        <a:ln>
                          <a:noFill/>
                        </a:ln>
                        <a:solidFill>
                          <a:sysClr val="windowText" lastClr="000000"/>
                        </a:solidFill>
                        <a:effectLst/>
                        <a:uLnTx/>
                        <a:uFillTx/>
                        <a:latin typeface="Cambria Math" panose="02040503050406030204" pitchFamily="18" charset="0"/>
                        <a:cs typeface="Times New Roman" panose="02020603050405020304" pitchFamily="18" charset="0"/>
                      </a:rPr>
                      <m:t>=</m:t>
                    </m:r>
                    <m:rad>
                      <m:radPr>
                        <m:degHide m:val="on"/>
                        <m:ctrlPr>
                          <a:rPr kumimoji="0" lang="ja-JP" altLang="en-US" sz="2000" b="0" i="1" u="none" strike="noStrike" kern="100" cap="none" spc="0" normalizeH="0" baseline="0" noProof="0">
                            <a:ln>
                              <a:noFill/>
                            </a:ln>
                            <a:solidFill>
                              <a:sysClr val="windowText" lastClr="000000"/>
                            </a:solidFill>
                            <a:effectLst/>
                            <a:uLnTx/>
                            <a:uFillTx/>
                            <a:latin typeface="Cambria Math" panose="02040503050406030204" pitchFamily="18" charset="0"/>
                            <a:cs typeface="Times New Roman" panose="02020603050405020304" pitchFamily="18" charset="0"/>
                          </a:rPr>
                        </m:ctrlPr>
                      </m:radPr>
                      <m:deg/>
                      <m:e>
                        <m:r>
                          <a:rPr kumimoji="0" lang="en-US" sz="2000" b="0" i="0" u="none" strike="noStrike" kern="100" cap="none" spc="0" normalizeH="0" baseline="0" noProof="0">
                            <a:ln>
                              <a:noFill/>
                            </a:ln>
                            <a:solidFill>
                              <a:sysClr val="windowText" lastClr="000000"/>
                            </a:solidFill>
                            <a:effectLst/>
                            <a:uLnTx/>
                            <a:uFillTx/>
                            <a:latin typeface="Cambria Math" panose="02040503050406030204" pitchFamily="18" charset="0"/>
                            <a:cs typeface="Times New Roman" panose="02020603050405020304" pitchFamily="18" charset="0"/>
                          </a:rPr>
                          <m:t>10</m:t>
                        </m:r>
                      </m:e>
                    </m:rad>
                  </m:oMath>
                </a14:m>
                <a:r>
                  <a:rPr kumimoji="0" lang="ja-JP" altLang="en-US" sz="2000" b="0" i="0" u="none" strike="noStrike" kern="100" cap="none" spc="0" normalizeH="0" baseline="0" noProof="0" dirty="0" err="1">
                    <a:ln>
                      <a:noFill/>
                    </a:ln>
                    <a:solidFill>
                      <a:sysClr val="windowText" lastClr="000000"/>
                    </a:solidFill>
                    <a:effectLst/>
                    <a:uLnTx/>
                    <a:uFillTx/>
                    <a:latin typeface="+mn-ea"/>
                    <a:cs typeface="Times New Roman" panose="02020603050405020304" pitchFamily="18" charset="0"/>
                  </a:rPr>
                  <a:t>，</a:t>
                </a:r>
                <a14:m>
                  <m:oMath xmlns:m="http://schemas.openxmlformats.org/officeDocument/2006/math">
                    <m:r>
                      <a:rPr kumimoji="0" lang="en-US" sz="2000" b="0" i="1" u="none" strike="noStrike" kern="100" cap="none" spc="0" normalizeH="0" baseline="0" noProof="0">
                        <a:ln>
                          <a:noFill/>
                        </a:ln>
                        <a:solidFill>
                          <a:sysClr val="windowText" lastClr="000000"/>
                        </a:solidFill>
                        <a:effectLst/>
                        <a:uLnTx/>
                        <a:uFillTx/>
                        <a:latin typeface="Cambria Math" panose="02040503050406030204" pitchFamily="18" charset="0"/>
                        <a:cs typeface="Times New Roman" panose="02020603050405020304" pitchFamily="18" charset="0"/>
                      </a:rPr>
                      <m:t>𝑐</m:t>
                    </m:r>
                    <m:r>
                      <a:rPr kumimoji="0" lang="en-US" sz="2000" b="0" i="0" u="none" strike="noStrike" kern="100" cap="none" spc="0" normalizeH="0" baseline="0" noProof="0">
                        <a:ln>
                          <a:noFill/>
                        </a:ln>
                        <a:solidFill>
                          <a:sysClr val="windowText" lastClr="000000"/>
                        </a:solidFill>
                        <a:effectLst/>
                        <a:uLnTx/>
                        <a:uFillTx/>
                        <a:latin typeface="Cambria Math" panose="02040503050406030204" pitchFamily="18" charset="0"/>
                        <a:cs typeface="Times New Roman" panose="02020603050405020304" pitchFamily="18" charset="0"/>
                      </a:rPr>
                      <m:t>=3</m:t>
                    </m:r>
                    <m:rad>
                      <m:radPr>
                        <m:degHide m:val="on"/>
                        <m:ctrlPr>
                          <a:rPr kumimoji="0" lang="ja-JP" altLang="en-US" sz="2000" b="0" i="1" u="none" strike="noStrike" kern="100" cap="none" spc="0" normalizeH="0" baseline="0" noProof="0">
                            <a:ln>
                              <a:noFill/>
                            </a:ln>
                            <a:solidFill>
                              <a:sysClr val="windowText" lastClr="000000"/>
                            </a:solidFill>
                            <a:effectLst/>
                            <a:uLnTx/>
                            <a:uFillTx/>
                            <a:latin typeface="Cambria Math" panose="02040503050406030204" pitchFamily="18" charset="0"/>
                            <a:cs typeface="Times New Roman" panose="02020603050405020304" pitchFamily="18" charset="0"/>
                          </a:rPr>
                        </m:ctrlPr>
                      </m:radPr>
                      <m:deg/>
                      <m:e>
                        <m:r>
                          <a:rPr kumimoji="0" lang="en-US" sz="2000" b="0" i="1" u="none" strike="noStrike" kern="100" cap="none" spc="0" normalizeH="0" baseline="0" noProof="0">
                            <a:ln>
                              <a:noFill/>
                            </a:ln>
                            <a:solidFill>
                              <a:sysClr val="windowText" lastClr="000000"/>
                            </a:solidFill>
                            <a:effectLst/>
                            <a:uLnTx/>
                            <a:uFillTx/>
                            <a:latin typeface="Cambria Math" panose="02040503050406030204" pitchFamily="18" charset="0"/>
                            <a:cs typeface="Times New Roman" panose="02020603050405020304" pitchFamily="18" charset="0"/>
                          </a:rPr>
                          <m:t>2</m:t>
                        </m:r>
                      </m:e>
                    </m:rad>
                  </m:oMath>
                </a14:m>
                <a:r>
                  <a:rPr kumimoji="0" lang="ja-JP" altLang="en-US" sz="2000" b="0" i="0" u="none" strike="noStrike" kern="100" cap="none" spc="0" normalizeH="0" baseline="0" noProof="0" dirty="0" err="1">
                    <a:ln>
                      <a:noFill/>
                    </a:ln>
                    <a:solidFill>
                      <a:sysClr val="windowText" lastClr="000000"/>
                    </a:solidFill>
                    <a:effectLst/>
                    <a:uLnTx/>
                    <a:uFillTx/>
                    <a:latin typeface="+mn-ea"/>
                    <a:cs typeface="Times New Roman" panose="02020603050405020304" pitchFamily="18" charset="0"/>
                  </a:rPr>
                  <a:t>，</a:t>
                </a:r>
                <a:endParaRPr kumimoji="0" lang="en-US" altLang="ja-JP" sz="2000" b="0" i="0" u="none" strike="noStrike" kern="100" cap="none" spc="0" normalizeH="0" baseline="0" noProof="0" dirty="0">
                  <a:ln>
                    <a:noFill/>
                  </a:ln>
                  <a:solidFill>
                    <a:sysClr val="windowText" lastClr="000000"/>
                  </a:solidFill>
                  <a:effectLst/>
                  <a:uLnTx/>
                  <a:uFillTx/>
                  <a:latin typeface="+mn-ea"/>
                  <a:cs typeface="Times New Roman" panose="02020603050405020304" pitchFamily="18" charset="0"/>
                </a:endParaRPr>
              </a:p>
              <a:p>
                <a:pPr marL="0" marR="0" lvl="0" indent="0" algn="l" defTabSz="914400" eaLnBrk="1" fontAlgn="auto" latinLnBrk="0" hangingPunct="1">
                  <a:lnSpc>
                    <a:spcPct val="100000"/>
                  </a:lnSpc>
                  <a:spcBef>
                    <a:spcPts val="0"/>
                  </a:spcBef>
                  <a:spcAft>
                    <a:spcPts val="0"/>
                  </a:spcAft>
                  <a:buClrTx/>
                  <a:buSzTx/>
                  <a:buFontTx/>
                  <a:buNone/>
                  <a:tabLst/>
                  <a:defRPr/>
                </a:pPr>
                <a14:m>
                  <m:oMath xmlns:m="http://schemas.openxmlformats.org/officeDocument/2006/math">
                    <m:r>
                      <a:rPr lang="ja-JP" altLang="en-US" sz="2000" kern="100" dirty="0">
                        <a:solidFill>
                          <a:sysClr val="windowText" lastClr="000000"/>
                        </a:solidFill>
                        <a:latin typeface="Cambria Math" panose="02040503050406030204" pitchFamily="18" charset="0"/>
                        <a:cs typeface="Times New Roman" panose="02020603050405020304" pitchFamily="18" charset="0"/>
                      </a:rPr>
                      <m:t>　</m:t>
                    </m:r>
                    <m:r>
                      <a:rPr lang="ja-JP" altLang="en-US" sz="2000" i="1" kern="100" dirty="0" smtClean="0">
                        <a:solidFill>
                          <a:sysClr val="windowText" lastClr="000000"/>
                        </a:solidFill>
                        <a:latin typeface="Cambria Math" panose="02040503050406030204" pitchFamily="18" charset="0"/>
                        <a:cs typeface="Times New Roman" panose="02020603050405020304" pitchFamily="18" charset="0"/>
                      </a:rPr>
                      <m:t>　</m:t>
                    </m:r>
                    <m:r>
                      <a:rPr lang="ja-JP" altLang="en-US" sz="2000" i="1" kern="100" dirty="0">
                        <a:solidFill>
                          <a:sysClr val="windowText" lastClr="000000"/>
                        </a:solidFill>
                        <a:latin typeface="Cambria Math" panose="02040503050406030204" pitchFamily="18" charset="0"/>
                        <a:cs typeface="Times New Roman" panose="02020603050405020304" pitchFamily="18" charset="0"/>
                      </a:rPr>
                      <m:t>　</m:t>
                    </m:r>
                    <m:r>
                      <a:rPr kumimoji="0" lang="en-US" sz="2000" b="0" i="1" u="none" strike="noStrike" kern="100" cap="none" spc="0" normalizeH="0" baseline="0" noProof="0">
                        <a:ln>
                          <a:noFill/>
                        </a:ln>
                        <a:solidFill>
                          <a:sysClr val="windowText" lastClr="000000"/>
                        </a:solidFill>
                        <a:effectLst/>
                        <a:uLnTx/>
                        <a:uFillTx/>
                        <a:latin typeface="Cambria Math" panose="02040503050406030204" pitchFamily="18" charset="0"/>
                        <a:cs typeface="Times New Roman" panose="02020603050405020304" pitchFamily="18" charset="0"/>
                      </a:rPr>
                      <m:t>𝐵</m:t>
                    </m:r>
                    <m:r>
                      <a:rPr kumimoji="0" lang="en-US" sz="2000" b="0" i="0" u="none" strike="noStrike" kern="100" cap="none" spc="0" normalizeH="0" baseline="0" noProof="0">
                        <a:ln>
                          <a:noFill/>
                        </a:ln>
                        <a:solidFill>
                          <a:sysClr val="windowText" lastClr="000000"/>
                        </a:solidFill>
                        <a:effectLst/>
                        <a:uLnTx/>
                        <a:uFillTx/>
                        <a:latin typeface="Cambria Math" panose="02040503050406030204" pitchFamily="18" charset="0"/>
                        <a:cs typeface="Times New Roman" panose="02020603050405020304" pitchFamily="18" charset="0"/>
                      </a:rPr>
                      <m:t>=</m:t>
                    </m:r>
                    <m:sSup>
                      <m:sSupPr>
                        <m:ctrlPr>
                          <a:rPr kumimoji="0" lang="ja-JP" altLang="en-US" sz="2000" b="0" i="1" u="none" strike="noStrike" kern="100" cap="none" spc="0" normalizeH="0" baseline="0" noProof="0">
                            <a:ln>
                              <a:noFill/>
                            </a:ln>
                            <a:solidFill>
                              <a:sysClr val="windowText" lastClr="000000"/>
                            </a:solidFill>
                            <a:effectLst/>
                            <a:uLnTx/>
                            <a:uFillTx/>
                            <a:latin typeface="Cambria Math" panose="02040503050406030204" pitchFamily="18" charset="0"/>
                            <a:cs typeface="Times New Roman" panose="02020603050405020304" pitchFamily="18" charset="0"/>
                          </a:rPr>
                        </m:ctrlPr>
                      </m:sSupPr>
                      <m:e>
                        <m:r>
                          <a:rPr kumimoji="0" lang="en-US" sz="2000" b="0" i="1" u="none" strike="noStrike" kern="100" cap="none" spc="0" normalizeH="0" baseline="0" noProof="0">
                            <a:ln>
                              <a:noFill/>
                            </a:ln>
                            <a:solidFill>
                              <a:sysClr val="windowText" lastClr="000000"/>
                            </a:solidFill>
                            <a:effectLst/>
                            <a:uLnTx/>
                            <a:uFillTx/>
                            <a:latin typeface="Cambria Math" panose="02040503050406030204" pitchFamily="18" charset="0"/>
                            <a:cs typeface="Times New Roman" panose="02020603050405020304" pitchFamily="18" charset="0"/>
                          </a:rPr>
                          <m:t>45</m:t>
                        </m:r>
                      </m:e>
                      <m:sup>
                        <m:r>
                          <a:rPr kumimoji="0" lang="en-US" sz="2000" b="0" i="1" u="none" strike="noStrike" kern="100" cap="none" spc="0" normalizeH="0" baseline="0" noProof="0">
                            <a:ln>
                              <a:noFill/>
                            </a:ln>
                            <a:solidFill>
                              <a:sysClr val="windowText" lastClr="000000"/>
                            </a:solidFill>
                            <a:effectLst/>
                            <a:uLnTx/>
                            <a:uFillTx/>
                            <a:latin typeface="Cambria Math" panose="02040503050406030204" pitchFamily="18" charset="0"/>
                            <a:cs typeface="Times New Roman" panose="02020603050405020304" pitchFamily="18" charset="0"/>
                          </a:rPr>
                          <m:t>°</m:t>
                        </m:r>
                      </m:sup>
                    </m:sSup>
                  </m:oMath>
                </a14:m>
                <a:r>
                  <a:rPr kumimoji="0" lang="en-US" sz="2000" b="0" i="0" u="none" strike="noStrike" kern="100" cap="none" spc="0" normalizeH="0" baseline="0" noProof="0" dirty="0">
                    <a:ln>
                      <a:noFill/>
                    </a:ln>
                    <a:solidFill>
                      <a:sysClr val="windowText" lastClr="000000"/>
                    </a:solidFill>
                    <a:effectLst/>
                    <a:uLnTx/>
                    <a:uFillTx/>
                    <a:latin typeface="+mn-ea"/>
                    <a:cs typeface="Times New Roman" panose="02020603050405020304" pitchFamily="18" charset="0"/>
                  </a:rPr>
                  <a:t> </a:t>
                </a:r>
                <a:r>
                  <a:rPr kumimoji="0" lang="ja-JP" altLang="en-US" sz="2000" b="0" i="0" u="none" strike="noStrike" kern="100" cap="none" spc="0" normalizeH="0" baseline="0" noProof="0" dirty="0">
                    <a:ln>
                      <a:noFill/>
                    </a:ln>
                    <a:solidFill>
                      <a:sysClr val="windowText" lastClr="000000"/>
                    </a:solidFill>
                    <a:effectLst/>
                    <a:uLnTx/>
                    <a:uFillTx/>
                    <a:latin typeface="+mn-ea"/>
                    <a:cs typeface="Times New Roman" panose="02020603050405020304" pitchFamily="18" charset="0"/>
                  </a:rPr>
                  <a:t>のとき，</a:t>
                </a:r>
                <a:r>
                  <a:rPr kumimoji="0" lang="ja-JP" altLang="en-US" sz="2000" b="0" i="0" u="none" strike="noStrike" kern="100" cap="none" spc="0" normalizeH="0" baseline="0" noProof="0" dirty="0">
                    <a:ln>
                      <a:noFill/>
                    </a:ln>
                    <a:solidFill>
                      <a:srgbClr val="FF0000"/>
                    </a:solidFill>
                    <a:effectLst/>
                    <a:uLnTx/>
                    <a:uFillTx/>
                    <a:latin typeface="+mn-ea"/>
                    <a:cs typeface="Times New Roman" panose="02020603050405020304" pitchFamily="18" charset="0"/>
                  </a:rPr>
                  <a:t>条件を満たす三角形</a:t>
                </a:r>
                <a:endParaRPr kumimoji="0" lang="en-US" altLang="ja-JP" sz="2000" b="0" i="0" u="none" strike="noStrike" kern="100" cap="none" spc="0" normalizeH="0" baseline="0" noProof="0" dirty="0">
                  <a:ln>
                    <a:noFill/>
                  </a:ln>
                  <a:solidFill>
                    <a:srgbClr val="FF0000"/>
                  </a:solidFill>
                  <a:effectLst/>
                  <a:uLnTx/>
                  <a:uFillTx/>
                  <a:latin typeface="+mn-ea"/>
                  <a:cs typeface="Times New Roman" panose="02020603050405020304" pitchFamily="18" charset="0"/>
                </a:endParaRPr>
              </a:p>
              <a:p>
                <a:pPr marL="0" marR="0" lvl="0" indent="0" algn="l" defTabSz="914400" eaLnBrk="1" fontAlgn="auto" latinLnBrk="0" hangingPunct="1">
                  <a:lnSpc>
                    <a:spcPct val="100000"/>
                  </a:lnSpc>
                  <a:spcBef>
                    <a:spcPts val="0"/>
                  </a:spcBef>
                  <a:spcAft>
                    <a:spcPts val="0"/>
                  </a:spcAft>
                  <a:buClrTx/>
                  <a:buSzTx/>
                  <a:buFontTx/>
                  <a:buNone/>
                  <a:tabLst/>
                  <a:defRPr/>
                </a:pPr>
                <a:r>
                  <a:rPr kumimoji="0" lang="ja-JP" altLang="en-US" sz="2000" b="0" i="0" u="none" strike="noStrike" kern="100" cap="none" spc="0" normalizeH="0" baseline="0" noProof="0" dirty="0">
                    <a:ln>
                      <a:noFill/>
                    </a:ln>
                    <a:solidFill>
                      <a:srgbClr val="FF0000"/>
                    </a:solidFill>
                    <a:effectLst/>
                    <a:uLnTx/>
                    <a:uFillTx/>
                    <a:latin typeface="+mn-ea"/>
                    <a:cs typeface="Times New Roman" panose="02020603050405020304" pitchFamily="18" charset="0"/>
                  </a:rPr>
                  <a:t>　　　をかけ。また，</a:t>
                </a:r>
                <a14:m>
                  <m:oMath xmlns:m="http://schemas.openxmlformats.org/officeDocument/2006/math">
                    <m:r>
                      <a:rPr kumimoji="0" lang="en-US" sz="2000" b="0" i="1" u="none" strike="noStrike" kern="100" cap="none" spc="0" normalizeH="0" baseline="0" noProof="0">
                        <a:ln>
                          <a:noFill/>
                        </a:ln>
                        <a:solidFill>
                          <a:sysClr val="windowText" lastClr="000000"/>
                        </a:solidFill>
                        <a:effectLst/>
                        <a:uLnTx/>
                        <a:uFillTx/>
                        <a:latin typeface="Cambria Math" panose="02040503050406030204" pitchFamily="18" charset="0"/>
                        <a:cs typeface="Times New Roman" panose="02020603050405020304" pitchFamily="18" charset="0"/>
                      </a:rPr>
                      <m:t>𝑎</m:t>
                    </m:r>
                  </m:oMath>
                </a14:m>
                <a:r>
                  <a:rPr kumimoji="0" lang="en-US" sz="2000" b="0" i="0" u="none" strike="noStrike" kern="100" cap="none" spc="0" normalizeH="0" baseline="0" noProof="0" dirty="0">
                    <a:ln>
                      <a:noFill/>
                    </a:ln>
                    <a:solidFill>
                      <a:sysClr val="windowText" lastClr="000000"/>
                    </a:solidFill>
                    <a:effectLst/>
                    <a:uLnTx/>
                    <a:uFillTx/>
                    <a:latin typeface="+mn-ea"/>
                    <a:cs typeface="Times New Roman" panose="02020603050405020304" pitchFamily="18" charset="0"/>
                  </a:rPr>
                  <a:t> </a:t>
                </a:r>
                <a:r>
                  <a:rPr kumimoji="0" lang="ja-JP" altLang="en-US" sz="2000" b="0" i="0" u="none" strike="noStrike" kern="100" cap="none" spc="0" normalizeH="0" baseline="0" noProof="0" dirty="0">
                    <a:ln>
                      <a:noFill/>
                    </a:ln>
                    <a:solidFill>
                      <a:sysClr val="windowText" lastClr="000000"/>
                    </a:solidFill>
                    <a:effectLst/>
                    <a:uLnTx/>
                    <a:uFillTx/>
                    <a:latin typeface="+mn-ea"/>
                    <a:cs typeface="Times New Roman" panose="02020603050405020304" pitchFamily="18" charset="0"/>
                  </a:rPr>
                  <a:t>の値を求めよ。</a:t>
                </a:r>
              </a:p>
            </p:txBody>
          </p:sp>
        </mc:Choice>
        <mc:Fallback xmlns="">
          <p:sp>
            <p:nvSpPr>
              <p:cNvPr id="30" name="正方形/長方形 29"/>
              <p:cNvSpPr>
                <a:spLocks noRot="1" noChangeAspect="1" noMove="1" noResize="1" noEditPoints="1" noAdjustHandles="1" noChangeArrowheads="1" noChangeShapeType="1" noTextEdit="1"/>
              </p:cNvSpPr>
              <p:nvPr/>
            </p:nvSpPr>
            <p:spPr>
              <a:xfrm>
                <a:off x="6593742" y="1365607"/>
                <a:ext cx="5445170" cy="945793"/>
              </a:xfrm>
              <a:prstGeom prst="rect">
                <a:avLst/>
              </a:prstGeom>
              <a:blipFill>
                <a:blip r:embed="rId10"/>
                <a:stretch>
                  <a:fillRect l="-1116" t="-8228" b="-17089"/>
                </a:stretch>
              </a:blipFill>
              <a:ln w="19050" cap="flat" cmpd="sng" algn="ctr">
                <a:solidFill>
                  <a:sysClr val="windowText" lastClr="000000"/>
                </a:solidFill>
                <a:prstDash val="solid"/>
                <a:miter lim="800000"/>
              </a:ln>
              <a:effectLst/>
            </p:spPr>
            <p:txBody>
              <a:bodyPr/>
              <a:lstStyle/>
              <a:p>
                <a:r>
                  <a:rPr lang="ja-JP" altLang="en-US">
                    <a:noFill/>
                  </a:rPr>
                  <a:t> </a:t>
                </a:r>
              </a:p>
            </p:txBody>
          </p:sp>
        </mc:Fallback>
      </mc:AlternateContent>
      <p:sp>
        <p:nvSpPr>
          <p:cNvPr id="31" name="タイトル 1"/>
          <p:cNvSpPr>
            <a:spLocks noGrp="1"/>
          </p:cNvSpPr>
          <p:nvPr>
            <p:ph type="title"/>
          </p:nvPr>
        </p:nvSpPr>
        <p:spPr>
          <a:xfrm>
            <a:off x="387624" y="468719"/>
            <a:ext cx="5867845" cy="721895"/>
          </a:xfrm>
        </p:spPr>
        <p:txBody>
          <a:bodyPr>
            <a:normAutofit/>
          </a:bodyPr>
          <a:lstStyle/>
          <a:p>
            <a:r>
              <a:rPr lang="ja-JP" altLang="en-US" dirty="0">
                <a:solidFill>
                  <a:schemeClr val="tx1"/>
                </a:solidFill>
              </a:rPr>
              <a:t>○研究授業を振り返って</a:t>
            </a:r>
            <a:endParaRPr kumimoji="1" lang="ja-JP" altLang="en-US" dirty="0">
              <a:solidFill>
                <a:schemeClr val="tx1"/>
              </a:solidFill>
            </a:endParaRPr>
          </a:p>
        </p:txBody>
      </p:sp>
      <p:sp>
        <p:nvSpPr>
          <p:cNvPr id="34" name="角丸四角形 33"/>
          <p:cNvSpPr/>
          <p:nvPr/>
        </p:nvSpPr>
        <p:spPr>
          <a:xfrm>
            <a:off x="1307052" y="5600626"/>
            <a:ext cx="9838026" cy="98066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a:t>本時の課題で目標を達成するためには、導入段階において、</a:t>
            </a:r>
            <a:endParaRPr kumimoji="1" lang="en-US" altLang="ja-JP" sz="2800" dirty="0"/>
          </a:p>
          <a:p>
            <a:pPr algn="ctr"/>
            <a:r>
              <a:rPr kumimoji="1" lang="ja-JP" altLang="en-US" sz="2800" dirty="0"/>
              <a:t>上記の図形のイメージを共有しておきたかった</a:t>
            </a:r>
          </a:p>
        </p:txBody>
      </p:sp>
      <p:grpSp>
        <p:nvGrpSpPr>
          <p:cNvPr id="32" name="グループ化 31"/>
          <p:cNvGrpSpPr/>
          <p:nvPr/>
        </p:nvGrpSpPr>
        <p:grpSpPr>
          <a:xfrm>
            <a:off x="6642879" y="2752610"/>
            <a:ext cx="4294682" cy="2490243"/>
            <a:chOff x="6642879" y="2752610"/>
            <a:chExt cx="4294682" cy="2490243"/>
          </a:xfrm>
        </p:grpSpPr>
        <p:pic>
          <p:nvPicPr>
            <p:cNvPr id="6" name="図 5">
              <a:extLst>
                <a:ext uri="{FF2B5EF4-FFF2-40B4-BE49-F238E27FC236}">
                  <a16:creationId xmlns:a16="http://schemas.microsoft.com/office/drawing/2014/main" id="{8B9595F3-E4E8-404D-9369-6D9F873B31BB}"/>
                </a:ext>
              </a:extLst>
            </p:cNvPr>
            <p:cNvPicPr>
              <a:picLocks noChangeAspect="1"/>
            </p:cNvPicPr>
            <p:nvPr/>
          </p:nvPicPr>
          <p:blipFill rotWithShape="1">
            <a:blip r:embed="rId11"/>
            <a:srcRect l="17396" t="48317" r="24455"/>
            <a:stretch/>
          </p:blipFill>
          <p:spPr>
            <a:xfrm>
              <a:off x="6642879" y="2752610"/>
              <a:ext cx="4294682" cy="2490243"/>
            </a:xfrm>
            <a:prstGeom prst="rect">
              <a:avLst/>
            </a:prstGeom>
          </p:spPr>
        </p:pic>
        <p:sp>
          <p:nvSpPr>
            <p:cNvPr id="13" name="正方形/長方形 12"/>
            <p:cNvSpPr/>
            <p:nvPr/>
          </p:nvSpPr>
          <p:spPr>
            <a:xfrm>
              <a:off x="8600421" y="2791753"/>
              <a:ext cx="320922" cy="369332"/>
            </a:xfrm>
            <a:prstGeom prst="rect">
              <a:avLst/>
            </a:prstGeom>
          </p:spPr>
          <p:txBody>
            <a:bodyPr wrap="none">
              <a:spAutoFit/>
            </a:bodyPr>
            <a:lstStyle/>
            <a:p>
              <a:r>
                <a:rPr lang="en-US" altLang="ja-JP" dirty="0"/>
                <a:t>A</a:t>
              </a:r>
              <a:endParaRPr lang="ja-JP" altLang="en-US" dirty="0"/>
            </a:p>
          </p:txBody>
        </p:sp>
        <p:sp>
          <p:nvSpPr>
            <p:cNvPr id="14" name="正方形/長方形 13"/>
            <p:cNvSpPr/>
            <p:nvPr/>
          </p:nvSpPr>
          <p:spPr>
            <a:xfrm>
              <a:off x="6791498" y="4787386"/>
              <a:ext cx="314510" cy="369332"/>
            </a:xfrm>
            <a:prstGeom prst="rect">
              <a:avLst/>
            </a:prstGeom>
          </p:spPr>
          <p:txBody>
            <a:bodyPr wrap="none">
              <a:spAutoFit/>
            </a:bodyPr>
            <a:lstStyle/>
            <a:p>
              <a:r>
                <a:rPr lang="en-US" altLang="ja-JP" dirty="0"/>
                <a:t>B</a:t>
              </a:r>
              <a:endParaRPr lang="ja-JP" altLang="en-US" dirty="0"/>
            </a:p>
          </p:txBody>
        </p:sp>
        <p:sp>
          <p:nvSpPr>
            <p:cNvPr id="15" name="正方形/長方形 14"/>
            <p:cNvSpPr/>
            <p:nvPr/>
          </p:nvSpPr>
          <p:spPr>
            <a:xfrm>
              <a:off x="7401655" y="4784054"/>
              <a:ext cx="322524" cy="369332"/>
            </a:xfrm>
            <a:prstGeom prst="rect">
              <a:avLst/>
            </a:prstGeom>
          </p:spPr>
          <p:txBody>
            <a:bodyPr wrap="none">
              <a:spAutoFit/>
            </a:bodyPr>
            <a:lstStyle/>
            <a:p>
              <a:r>
                <a:rPr lang="en-US" altLang="ja-JP" dirty="0"/>
                <a:t>C</a:t>
              </a:r>
              <a:endParaRPr lang="ja-JP" altLang="en-US" dirty="0"/>
            </a:p>
          </p:txBody>
        </p:sp>
        <mc:AlternateContent xmlns:mc="http://schemas.openxmlformats.org/markup-compatibility/2006" xmlns:a14="http://schemas.microsoft.com/office/drawing/2010/main">
          <mc:Choice Requires="a14">
            <p:sp>
              <p:nvSpPr>
                <p:cNvPr id="17" name="正方形/長方形 16"/>
                <p:cNvSpPr/>
                <p:nvPr/>
              </p:nvSpPr>
              <p:spPr>
                <a:xfrm>
                  <a:off x="9298136" y="3816624"/>
                  <a:ext cx="661656" cy="401970"/>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ad>
                          <m:radPr>
                            <m:degHide m:val="on"/>
                            <m:ctrlPr>
                              <a:rPr lang="ja-JP" altLang="en-US" i="1" kern="100" smtClean="0">
                                <a:solidFill>
                                  <a:sysClr val="windowText" lastClr="000000"/>
                                </a:solidFill>
                                <a:latin typeface="Cambria Math" panose="02040503050406030204" pitchFamily="18" charset="0"/>
                                <a:cs typeface="Times New Roman" panose="02020603050405020304" pitchFamily="18" charset="0"/>
                              </a:rPr>
                            </m:ctrlPr>
                          </m:radPr>
                          <m:deg/>
                          <m:e>
                            <m:r>
                              <a:rPr lang="en-US" altLang="ja-JP" b="0" i="1" kern="100" smtClean="0">
                                <a:solidFill>
                                  <a:sysClr val="windowText" lastClr="000000"/>
                                </a:solidFill>
                                <a:latin typeface="Cambria Math" panose="02040503050406030204" pitchFamily="18" charset="0"/>
                                <a:cs typeface="Times New Roman" panose="02020603050405020304" pitchFamily="18" charset="0"/>
                              </a:rPr>
                              <m:t>10</m:t>
                            </m:r>
                          </m:e>
                        </m:rad>
                      </m:oMath>
                    </m:oMathPara>
                  </a14:m>
                  <a:endParaRPr lang="ja-JP" altLang="en-US" dirty="0"/>
                </a:p>
              </p:txBody>
            </p:sp>
          </mc:Choice>
          <mc:Fallback xmlns="">
            <p:sp>
              <p:nvSpPr>
                <p:cNvPr id="17" name="正方形/長方形 16"/>
                <p:cNvSpPr>
                  <a:spLocks noRot="1" noChangeAspect="1" noMove="1" noResize="1" noEditPoints="1" noAdjustHandles="1" noChangeArrowheads="1" noChangeShapeType="1" noTextEdit="1"/>
                </p:cNvSpPr>
                <p:nvPr/>
              </p:nvSpPr>
              <p:spPr>
                <a:xfrm>
                  <a:off x="9298136" y="3816624"/>
                  <a:ext cx="661656" cy="401970"/>
                </a:xfrm>
                <a:prstGeom prst="rect">
                  <a:avLst/>
                </a:prstGeom>
                <a:blipFill>
                  <a:blip r:embed="rId12"/>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8" name="正方形/長方形 17"/>
                <p:cNvSpPr/>
                <p:nvPr/>
              </p:nvSpPr>
              <p:spPr>
                <a:xfrm>
                  <a:off x="8085565" y="3796747"/>
                  <a:ext cx="661656" cy="401970"/>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ad>
                          <m:radPr>
                            <m:degHide m:val="on"/>
                            <m:ctrlPr>
                              <a:rPr lang="ja-JP" altLang="en-US" i="1" kern="100" smtClean="0">
                                <a:solidFill>
                                  <a:sysClr val="windowText" lastClr="000000"/>
                                </a:solidFill>
                                <a:latin typeface="Cambria Math" panose="02040503050406030204" pitchFamily="18" charset="0"/>
                                <a:cs typeface="Times New Roman" panose="02020603050405020304" pitchFamily="18" charset="0"/>
                              </a:rPr>
                            </m:ctrlPr>
                          </m:radPr>
                          <m:deg/>
                          <m:e>
                            <m:r>
                              <a:rPr lang="en-US" altLang="ja-JP" b="0" i="1" kern="100" smtClean="0">
                                <a:solidFill>
                                  <a:sysClr val="windowText" lastClr="000000"/>
                                </a:solidFill>
                                <a:latin typeface="Cambria Math" panose="02040503050406030204" pitchFamily="18" charset="0"/>
                                <a:cs typeface="Times New Roman" panose="02020603050405020304" pitchFamily="18" charset="0"/>
                              </a:rPr>
                              <m:t>10</m:t>
                            </m:r>
                          </m:e>
                        </m:rad>
                      </m:oMath>
                    </m:oMathPara>
                  </a14:m>
                  <a:endParaRPr lang="ja-JP" altLang="en-US" dirty="0"/>
                </a:p>
              </p:txBody>
            </p:sp>
          </mc:Choice>
          <mc:Fallback xmlns="">
            <p:sp>
              <p:nvSpPr>
                <p:cNvPr id="18" name="正方形/長方形 17"/>
                <p:cNvSpPr>
                  <a:spLocks noRot="1" noChangeAspect="1" noMove="1" noResize="1" noEditPoints="1" noAdjustHandles="1" noChangeArrowheads="1" noChangeShapeType="1" noTextEdit="1"/>
                </p:cNvSpPr>
                <p:nvPr/>
              </p:nvSpPr>
              <p:spPr>
                <a:xfrm>
                  <a:off x="8085565" y="3796747"/>
                  <a:ext cx="661656" cy="401970"/>
                </a:xfrm>
                <a:prstGeom prst="rect">
                  <a:avLst/>
                </a:prstGeom>
                <a:blipFill>
                  <a:blip r:embed="rId13"/>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9" name="正方形/長方形 18"/>
                <p:cNvSpPr/>
                <p:nvPr/>
              </p:nvSpPr>
              <p:spPr>
                <a:xfrm>
                  <a:off x="7177783" y="3816627"/>
                  <a:ext cx="661656" cy="401970"/>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altLang="ja-JP" kern="100">
                            <a:solidFill>
                              <a:sysClr val="windowText" lastClr="000000"/>
                            </a:solidFill>
                            <a:latin typeface="Cambria Math" panose="02040503050406030204" pitchFamily="18" charset="0"/>
                            <a:cs typeface="Times New Roman" panose="02020603050405020304" pitchFamily="18" charset="0"/>
                          </a:rPr>
                          <m:t>3</m:t>
                        </m:r>
                        <m:rad>
                          <m:radPr>
                            <m:degHide m:val="on"/>
                            <m:ctrlPr>
                              <a:rPr lang="ja-JP" altLang="en-US" i="1" kern="100">
                                <a:solidFill>
                                  <a:sysClr val="windowText" lastClr="000000"/>
                                </a:solidFill>
                                <a:latin typeface="Cambria Math" panose="02040503050406030204" pitchFamily="18" charset="0"/>
                                <a:cs typeface="Times New Roman" panose="02020603050405020304" pitchFamily="18" charset="0"/>
                              </a:rPr>
                            </m:ctrlPr>
                          </m:radPr>
                          <m:deg/>
                          <m:e>
                            <m:r>
                              <a:rPr lang="en-US" altLang="ja-JP" i="1" kern="100">
                                <a:solidFill>
                                  <a:sysClr val="windowText" lastClr="000000"/>
                                </a:solidFill>
                                <a:latin typeface="Cambria Math" panose="02040503050406030204" pitchFamily="18" charset="0"/>
                                <a:cs typeface="Times New Roman" panose="02020603050405020304" pitchFamily="18" charset="0"/>
                              </a:rPr>
                              <m:t>2</m:t>
                            </m:r>
                          </m:e>
                        </m:rad>
                      </m:oMath>
                    </m:oMathPara>
                  </a14:m>
                  <a:endParaRPr lang="ja-JP" altLang="en-US" dirty="0"/>
                </a:p>
              </p:txBody>
            </p:sp>
          </mc:Choice>
          <mc:Fallback xmlns="">
            <p:sp>
              <p:nvSpPr>
                <p:cNvPr id="19" name="正方形/長方形 18"/>
                <p:cNvSpPr>
                  <a:spLocks noRot="1" noChangeAspect="1" noMove="1" noResize="1" noEditPoints="1" noAdjustHandles="1" noChangeArrowheads="1" noChangeShapeType="1" noTextEdit="1"/>
                </p:cNvSpPr>
                <p:nvPr/>
              </p:nvSpPr>
              <p:spPr>
                <a:xfrm>
                  <a:off x="7177783" y="3816627"/>
                  <a:ext cx="661656" cy="401970"/>
                </a:xfrm>
                <a:prstGeom prst="rect">
                  <a:avLst/>
                </a:prstGeom>
                <a:blipFill>
                  <a:blip r:embed="rId14"/>
                  <a:stretch>
                    <a:fillRect/>
                  </a:stretch>
                </a:blipFill>
              </p:spPr>
              <p:txBody>
                <a:bodyPr/>
                <a:lstStyle/>
                <a:p>
                  <a:r>
                    <a:rPr lang="ja-JP" altLang="en-US">
                      <a:noFill/>
                    </a:rPr>
                    <a:t> </a:t>
                  </a:r>
                </a:p>
              </p:txBody>
            </p:sp>
          </mc:Fallback>
        </mc:AlternateContent>
        <p:sp>
          <p:nvSpPr>
            <p:cNvPr id="21" name="正方形/長方形 20"/>
            <p:cNvSpPr/>
            <p:nvPr/>
          </p:nvSpPr>
          <p:spPr>
            <a:xfrm>
              <a:off x="7244043" y="4470165"/>
              <a:ext cx="527709" cy="369332"/>
            </a:xfrm>
            <a:prstGeom prst="rect">
              <a:avLst/>
            </a:prstGeom>
          </p:spPr>
          <p:txBody>
            <a:bodyPr wrap="none">
              <a:spAutoFit/>
            </a:bodyPr>
            <a:lstStyle/>
            <a:p>
              <a:r>
                <a:rPr lang="en-US" altLang="ja-JP" dirty="0">
                  <a:latin typeface="Cambria Math" panose="02040503050406030204" pitchFamily="18" charset="0"/>
                  <a:ea typeface="Cambria Math" panose="02040503050406030204" pitchFamily="18" charset="0"/>
                </a:rPr>
                <a:t>45°</a:t>
              </a:r>
              <a:endParaRPr lang="ja-JP" altLang="en-US" dirty="0">
                <a:latin typeface="Cambria Math" panose="02040503050406030204" pitchFamily="18" charset="0"/>
              </a:endParaRPr>
            </a:p>
          </p:txBody>
        </p:sp>
        <p:sp>
          <p:nvSpPr>
            <p:cNvPr id="24" name="円弧 23"/>
            <p:cNvSpPr/>
            <p:nvPr/>
          </p:nvSpPr>
          <p:spPr>
            <a:xfrm>
              <a:off x="7129672" y="4643153"/>
              <a:ext cx="114371" cy="299908"/>
            </a:xfrm>
            <a:prstGeom prst="arc">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grpSp>
      <p:grpSp>
        <p:nvGrpSpPr>
          <p:cNvPr id="33" name="グループ化 32"/>
          <p:cNvGrpSpPr/>
          <p:nvPr/>
        </p:nvGrpSpPr>
        <p:grpSpPr>
          <a:xfrm>
            <a:off x="203763" y="2720008"/>
            <a:ext cx="5970309" cy="2660340"/>
            <a:chOff x="203763" y="2720008"/>
            <a:chExt cx="5970309" cy="2660340"/>
          </a:xfrm>
        </p:grpSpPr>
        <p:grpSp>
          <p:nvGrpSpPr>
            <p:cNvPr id="27" name="グループ化 26"/>
            <p:cNvGrpSpPr/>
            <p:nvPr/>
          </p:nvGrpSpPr>
          <p:grpSpPr>
            <a:xfrm>
              <a:off x="203763" y="2720008"/>
              <a:ext cx="5970309" cy="2660340"/>
              <a:chOff x="821634" y="3356641"/>
              <a:chExt cx="5970309" cy="2660340"/>
            </a:xfrm>
          </p:grpSpPr>
          <p:pic>
            <p:nvPicPr>
              <p:cNvPr id="7" name="図 6">
                <a:extLst>
                  <a:ext uri="{FF2B5EF4-FFF2-40B4-BE49-F238E27FC236}">
                    <a16:creationId xmlns:a16="http://schemas.microsoft.com/office/drawing/2014/main" id="{CD2A7840-69EF-4E16-ADB7-1CC3CAAF9290}"/>
                  </a:ext>
                </a:extLst>
              </p:cNvPr>
              <p:cNvPicPr>
                <a:picLocks noChangeAspect="1"/>
              </p:cNvPicPr>
              <p:nvPr/>
            </p:nvPicPr>
            <p:blipFill rotWithShape="1">
              <a:blip r:embed="rId15"/>
              <a:srcRect l="12866" t="42063"/>
              <a:stretch/>
            </p:blipFill>
            <p:spPr>
              <a:xfrm>
                <a:off x="821634" y="3356641"/>
                <a:ext cx="5970309" cy="2660340"/>
              </a:xfrm>
              <a:prstGeom prst="rect">
                <a:avLst/>
              </a:prstGeom>
            </p:spPr>
          </p:pic>
          <p:sp>
            <p:nvSpPr>
              <p:cNvPr id="8" name="正方形/長方形 7"/>
              <p:cNvSpPr/>
              <p:nvPr/>
            </p:nvSpPr>
            <p:spPr>
              <a:xfrm>
                <a:off x="4002633" y="3928740"/>
                <a:ext cx="312906" cy="369332"/>
              </a:xfrm>
              <a:prstGeom prst="rect">
                <a:avLst/>
              </a:prstGeom>
            </p:spPr>
            <p:txBody>
              <a:bodyPr wrap="none">
                <a:spAutoFit/>
              </a:bodyPr>
              <a:lstStyle/>
              <a:p>
                <a:r>
                  <a:rPr lang="en-US" altLang="ja-JP" dirty="0">
                    <a:latin typeface="Cambria Math" panose="02040503050406030204" pitchFamily="18" charset="0"/>
                    <a:ea typeface="Cambria Math" panose="02040503050406030204" pitchFamily="18" charset="0"/>
                  </a:rPr>
                  <a:t>5</a:t>
                </a:r>
                <a:endParaRPr lang="ja-JP" altLang="en-US" dirty="0">
                  <a:latin typeface="Cambria Math" panose="02040503050406030204" pitchFamily="18" charset="0"/>
                </a:endParaRPr>
              </a:p>
            </p:txBody>
          </p:sp>
          <mc:AlternateContent xmlns:mc="http://schemas.openxmlformats.org/markup-compatibility/2006" xmlns:a14="http://schemas.microsoft.com/office/drawing/2010/main">
            <mc:Choice Requires="a14">
              <p:sp>
                <p:nvSpPr>
                  <p:cNvPr id="9" name="正方形/長方形 8"/>
                  <p:cNvSpPr/>
                  <p:nvPr/>
                </p:nvSpPr>
                <p:spPr>
                  <a:xfrm>
                    <a:off x="2619634" y="4224548"/>
                    <a:ext cx="661656" cy="401970"/>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altLang="ja-JP" kern="100">
                              <a:solidFill>
                                <a:sysClr val="windowText" lastClr="000000"/>
                              </a:solidFill>
                              <a:latin typeface="Cambria Math" panose="02040503050406030204" pitchFamily="18" charset="0"/>
                              <a:cs typeface="Times New Roman" panose="02020603050405020304" pitchFamily="18" charset="0"/>
                            </a:rPr>
                            <m:t>3</m:t>
                          </m:r>
                          <m:rad>
                            <m:radPr>
                              <m:degHide m:val="on"/>
                              <m:ctrlPr>
                                <a:rPr lang="ja-JP" altLang="en-US" i="1" kern="100">
                                  <a:solidFill>
                                    <a:sysClr val="windowText" lastClr="000000"/>
                                  </a:solidFill>
                                  <a:latin typeface="Cambria Math" panose="02040503050406030204" pitchFamily="18" charset="0"/>
                                  <a:cs typeface="Times New Roman" panose="02020603050405020304" pitchFamily="18" charset="0"/>
                                </a:rPr>
                              </m:ctrlPr>
                            </m:radPr>
                            <m:deg/>
                            <m:e>
                              <m:r>
                                <a:rPr lang="en-US" altLang="ja-JP" i="1" kern="100">
                                  <a:solidFill>
                                    <a:sysClr val="windowText" lastClr="000000"/>
                                  </a:solidFill>
                                  <a:latin typeface="Cambria Math" panose="02040503050406030204" pitchFamily="18" charset="0"/>
                                  <a:cs typeface="Times New Roman" panose="02020603050405020304" pitchFamily="18" charset="0"/>
                                </a:rPr>
                                <m:t>2</m:t>
                              </m:r>
                            </m:e>
                          </m:rad>
                        </m:oMath>
                      </m:oMathPara>
                    </a14:m>
                    <a:endParaRPr lang="ja-JP" altLang="en-US" dirty="0"/>
                  </a:p>
                </p:txBody>
              </p:sp>
            </mc:Choice>
            <mc:Fallback xmlns="">
              <p:sp>
                <p:nvSpPr>
                  <p:cNvPr id="9" name="正方形/長方形 8"/>
                  <p:cNvSpPr>
                    <a:spLocks noRot="1" noChangeAspect="1" noMove="1" noResize="1" noEditPoints="1" noAdjustHandles="1" noChangeArrowheads="1" noChangeShapeType="1" noTextEdit="1"/>
                  </p:cNvSpPr>
                  <p:nvPr/>
                </p:nvSpPr>
                <p:spPr>
                  <a:xfrm>
                    <a:off x="2619634" y="4224548"/>
                    <a:ext cx="661656" cy="401970"/>
                  </a:xfrm>
                  <a:prstGeom prst="rect">
                    <a:avLst/>
                  </a:prstGeom>
                  <a:blipFill>
                    <a:blip r:embed="rId4"/>
                    <a:stretch>
                      <a:fillRect/>
                    </a:stretch>
                  </a:blipFill>
                </p:spPr>
                <p:txBody>
                  <a:bodyPr/>
                  <a:lstStyle/>
                  <a:p>
                    <a:r>
                      <a:rPr lang="ja-JP" altLang="en-US">
                        <a:noFill/>
                      </a:rPr>
                      <a:t> </a:t>
                    </a:r>
                  </a:p>
                </p:txBody>
              </p:sp>
            </mc:Fallback>
          </mc:AlternateContent>
          <p:sp>
            <p:nvSpPr>
              <p:cNvPr id="10" name="正方形/長方形 9"/>
              <p:cNvSpPr/>
              <p:nvPr/>
            </p:nvSpPr>
            <p:spPr>
              <a:xfrm>
                <a:off x="3189228" y="3356641"/>
                <a:ext cx="320922" cy="369332"/>
              </a:xfrm>
              <a:prstGeom prst="rect">
                <a:avLst/>
              </a:prstGeom>
            </p:spPr>
            <p:txBody>
              <a:bodyPr wrap="none">
                <a:spAutoFit/>
              </a:bodyPr>
              <a:lstStyle/>
              <a:p>
                <a:r>
                  <a:rPr lang="en-US" altLang="ja-JP" dirty="0"/>
                  <a:t>A</a:t>
                </a:r>
                <a:endParaRPr lang="ja-JP" altLang="en-US" dirty="0"/>
              </a:p>
            </p:txBody>
          </p:sp>
          <p:sp>
            <p:nvSpPr>
              <p:cNvPr id="11" name="正方形/長方形 10"/>
              <p:cNvSpPr/>
              <p:nvPr/>
            </p:nvSpPr>
            <p:spPr>
              <a:xfrm>
                <a:off x="1767668" y="5060728"/>
                <a:ext cx="314510" cy="369332"/>
              </a:xfrm>
              <a:prstGeom prst="rect">
                <a:avLst/>
              </a:prstGeom>
            </p:spPr>
            <p:txBody>
              <a:bodyPr wrap="none">
                <a:spAutoFit/>
              </a:bodyPr>
              <a:lstStyle/>
              <a:p>
                <a:r>
                  <a:rPr lang="en-US" altLang="ja-JP" dirty="0"/>
                  <a:t>B</a:t>
                </a:r>
                <a:endParaRPr lang="ja-JP" altLang="en-US" dirty="0"/>
              </a:p>
            </p:txBody>
          </p:sp>
          <p:sp>
            <p:nvSpPr>
              <p:cNvPr id="12" name="正方形/長方形 11"/>
              <p:cNvSpPr/>
              <p:nvPr/>
            </p:nvSpPr>
            <p:spPr>
              <a:xfrm>
                <a:off x="4944984" y="5117032"/>
                <a:ext cx="322524" cy="369332"/>
              </a:xfrm>
              <a:prstGeom prst="rect">
                <a:avLst/>
              </a:prstGeom>
            </p:spPr>
            <p:txBody>
              <a:bodyPr wrap="none">
                <a:spAutoFit/>
              </a:bodyPr>
              <a:lstStyle/>
              <a:p>
                <a:r>
                  <a:rPr lang="en-US" altLang="ja-JP" dirty="0"/>
                  <a:t>C</a:t>
                </a:r>
                <a:endParaRPr lang="ja-JP" altLang="en-US" dirty="0"/>
              </a:p>
            </p:txBody>
          </p:sp>
          <p:sp>
            <p:nvSpPr>
              <p:cNvPr id="20" name="正方形/長方形 19"/>
              <p:cNvSpPr/>
              <p:nvPr/>
            </p:nvSpPr>
            <p:spPr>
              <a:xfrm>
                <a:off x="2259971" y="4757002"/>
                <a:ext cx="527709" cy="369332"/>
              </a:xfrm>
              <a:prstGeom prst="rect">
                <a:avLst/>
              </a:prstGeom>
            </p:spPr>
            <p:txBody>
              <a:bodyPr wrap="none">
                <a:spAutoFit/>
              </a:bodyPr>
              <a:lstStyle/>
              <a:p>
                <a:r>
                  <a:rPr lang="en-US" altLang="ja-JP" dirty="0">
                    <a:latin typeface="Cambria Math" panose="02040503050406030204" pitchFamily="18" charset="0"/>
                    <a:ea typeface="Cambria Math" panose="02040503050406030204" pitchFamily="18" charset="0"/>
                  </a:rPr>
                  <a:t>45°</a:t>
                </a:r>
                <a:endParaRPr lang="ja-JP" altLang="en-US" dirty="0">
                  <a:latin typeface="Cambria Math" panose="02040503050406030204" pitchFamily="18" charset="0"/>
                </a:endParaRPr>
              </a:p>
            </p:txBody>
          </p:sp>
        </p:grpSp>
        <p:cxnSp>
          <p:nvCxnSpPr>
            <p:cNvPr id="36" name="直線コネクタ 35"/>
            <p:cNvCxnSpPr>
              <a:stCxn id="11" idx="0"/>
              <a:endCxn id="11" idx="0"/>
            </p:cNvCxnSpPr>
            <p:nvPr/>
          </p:nvCxnSpPr>
          <p:spPr>
            <a:xfrm>
              <a:off x="1307052" y="4424095"/>
              <a:ext cx="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38" name="直線コネクタ 37"/>
            <p:cNvCxnSpPr/>
            <p:nvPr/>
          </p:nvCxnSpPr>
          <p:spPr>
            <a:xfrm flipH="1">
              <a:off x="1060174" y="4509354"/>
              <a:ext cx="260130" cy="0"/>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cxnSp>
          <p:nvCxnSpPr>
            <p:cNvPr id="40" name="直線コネクタ 39"/>
            <p:cNvCxnSpPr>
              <a:endCxn id="10" idx="2"/>
            </p:cNvCxnSpPr>
            <p:nvPr/>
          </p:nvCxnSpPr>
          <p:spPr>
            <a:xfrm flipV="1">
              <a:off x="1046922" y="3089340"/>
              <a:ext cx="1684896" cy="1433271"/>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sp>
          <p:nvSpPr>
            <p:cNvPr id="37" name="円弧 36"/>
            <p:cNvSpPr/>
            <p:nvPr/>
          </p:nvSpPr>
          <p:spPr>
            <a:xfrm>
              <a:off x="1477614" y="4331724"/>
              <a:ext cx="114371" cy="299908"/>
            </a:xfrm>
            <a:prstGeom prst="arc">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grpSp>
      <mc:AlternateContent xmlns:mc="http://schemas.openxmlformats.org/markup-compatibility/2006" xmlns:a14="http://schemas.microsoft.com/office/drawing/2010/main">
        <mc:Choice Requires="a14">
          <p:sp>
            <p:nvSpPr>
              <p:cNvPr id="29" name="正方形/長方形 28"/>
              <p:cNvSpPr/>
              <p:nvPr/>
            </p:nvSpPr>
            <p:spPr>
              <a:xfrm>
                <a:off x="677332" y="1351721"/>
                <a:ext cx="5445171" cy="1370975"/>
              </a:xfrm>
              <a:prstGeom prst="rect">
                <a:avLst/>
              </a:prstGeom>
              <a:solidFill>
                <a:sysClr val="window" lastClr="FFFFFF"/>
              </a:solidFill>
              <a:ln w="1905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ja-JP" altLang="en-US" sz="2000" b="1" i="0" u="none" strike="noStrike" kern="100" cap="none" spc="0" normalizeH="0" baseline="0" noProof="0" dirty="0">
                    <a:ln>
                      <a:noFill/>
                    </a:ln>
                    <a:solidFill>
                      <a:sysClr val="windowText" lastClr="000000"/>
                    </a:solidFill>
                    <a:effectLst/>
                    <a:uLnTx/>
                    <a:uFillTx/>
                    <a:latin typeface="+mn-ea"/>
                    <a:cs typeface="Times New Roman" panose="02020603050405020304" pitchFamily="18" charset="0"/>
                  </a:rPr>
                  <a:t>問題（前回）</a:t>
                </a:r>
                <a:endParaRPr kumimoji="0" lang="en-US" altLang="ja-JP" sz="2000" b="1" i="0" u="none" strike="noStrike" kern="100" cap="none" spc="0" normalizeH="0" baseline="0" noProof="0" dirty="0">
                  <a:ln>
                    <a:noFill/>
                  </a:ln>
                  <a:solidFill>
                    <a:sysClr val="windowText" lastClr="000000"/>
                  </a:solidFill>
                  <a:effectLst/>
                  <a:uLnTx/>
                  <a:uFillTx/>
                  <a:latin typeface="+mn-ea"/>
                  <a:cs typeface="Times New Roman" panose="02020603050405020304" pitchFamily="18" charset="0"/>
                </a:endParaRPr>
              </a:p>
              <a:p>
                <a:pPr marL="0" marR="0" lvl="0" indent="0" algn="l" defTabSz="914400" eaLnBrk="1" fontAlgn="auto" latinLnBrk="0" hangingPunct="1">
                  <a:lnSpc>
                    <a:spcPct val="100000"/>
                  </a:lnSpc>
                  <a:spcBef>
                    <a:spcPts val="0"/>
                  </a:spcBef>
                  <a:spcAft>
                    <a:spcPts val="0"/>
                  </a:spcAft>
                  <a:buClrTx/>
                  <a:buSzTx/>
                  <a:buFontTx/>
                  <a:buNone/>
                  <a:tabLst/>
                  <a:defRPr/>
                </a:pPr>
                <a:r>
                  <a:rPr kumimoji="0" lang="ja-JP" altLang="en-US" sz="2000" b="0" i="0" u="none" strike="noStrike" kern="100" cap="none" spc="0" normalizeH="0" baseline="0" noProof="0" dirty="0">
                    <a:ln>
                      <a:noFill/>
                    </a:ln>
                    <a:solidFill>
                      <a:sysClr val="windowText" lastClr="000000"/>
                    </a:solidFill>
                    <a:effectLst/>
                    <a:uLnTx/>
                    <a:uFillTx/>
                    <a:latin typeface="+mn-ea"/>
                    <a:cs typeface="Times New Roman" panose="02020603050405020304" pitchFamily="18" charset="0"/>
                  </a:rPr>
                  <a:t>　　△</a:t>
                </a:r>
                <a:r>
                  <a:rPr kumimoji="0" lang="en-US" sz="2000" b="0" i="0" u="none" strike="noStrike" kern="100" cap="none" spc="0" normalizeH="0" baseline="0" noProof="0" dirty="0">
                    <a:ln>
                      <a:noFill/>
                    </a:ln>
                    <a:solidFill>
                      <a:sysClr val="windowText" lastClr="000000"/>
                    </a:solidFill>
                    <a:effectLst/>
                    <a:uLnTx/>
                    <a:uFillTx/>
                    <a:latin typeface="+mn-ea"/>
                    <a:cs typeface="Times New Roman" panose="02020603050405020304" pitchFamily="18" charset="0"/>
                  </a:rPr>
                  <a:t>ABC</a:t>
                </a:r>
                <a:r>
                  <a:rPr kumimoji="0" lang="ja-JP" altLang="en-US" sz="2000" b="0" i="0" u="none" strike="noStrike" kern="100" cap="none" spc="0" normalizeH="0" baseline="0" noProof="0" dirty="0">
                    <a:ln>
                      <a:noFill/>
                    </a:ln>
                    <a:solidFill>
                      <a:sysClr val="windowText" lastClr="000000"/>
                    </a:solidFill>
                    <a:effectLst/>
                    <a:uLnTx/>
                    <a:uFillTx/>
                    <a:latin typeface="+mn-ea"/>
                    <a:cs typeface="Times New Roman" panose="02020603050405020304" pitchFamily="18" charset="0"/>
                  </a:rPr>
                  <a:t>において，</a:t>
                </a:r>
                <a14:m>
                  <m:oMath xmlns:m="http://schemas.openxmlformats.org/officeDocument/2006/math">
                    <m:r>
                      <a:rPr kumimoji="0" lang="en-US" sz="2000" b="0" i="1" u="none" strike="noStrike" kern="100" cap="none" spc="0" normalizeH="0" baseline="0" noProof="0">
                        <a:ln>
                          <a:noFill/>
                        </a:ln>
                        <a:solidFill>
                          <a:sysClr val="windowText" lastClr="000000"/>
                        </a:solidFill>
                        <a:effectLst/>
                        <a:uLnTx/>
                        <a:uFillTx/>
                        <a:latin typeface="Cambria Math" panose="02040503050406030204" pitchFamily="18" charset="0"/>
                        <a:cs typeface="Times New Roman" panose="02020603050405020304" pitchFamily="18" charset="0"/>
                      </a:rPr>
                      <m:t>𝑏</m:t>
                    </m:r>
                    <m:r>
                      <a:rPr kumimoji="0" lang="en-US" sz="2000" b="0" i="0" u="none" strike="noStrike" kern="100" cap="none" spc="0" normalizeH="0" baseline="0" noProof="0">
                        <a:ln>
                          <a:noFill/>
                        </a:ln>
                        <a:solidFill>
                          <a:sysClr val="windowText" lastClr="000000"/>
                        </a:solidFill>
                        <a:effectLst/>
                        <a:uLnTx/>
                        <a:uFillTx/>
                        <a:latin typeface="Cambria Math" panose="02040503050406030204" pitchFamily="18" charset="0"/>
                        <a:cs typeface="Times New Roman" panose="02020603050405020304" pitchFamily="18" charset="0"/>
                      </a:rPr>
                      <m:t>=5</m:t>
                    </m:r>
                  </m:oMath>
                </a14:m>
                <a:r>
                  <a:rPr kumimoji="0" lang="ja-JP" altLang="en-US" sz="2000" b="0" i="0" u="none" strike="noStrike" kern="100" cap="none" spc="0" normalizeH="0" baseline="0" noProof="0" dirty="0" err="1">
                    <a:ln>
                      <a:noFill/>
                    </a:ln>
                    <a:solidFill>
                      <a:sysClr val="windowText" lastClr="000000"/>
                    </a:solidFill>
                    <a:effectLst/>
                    <a:uLnTx/>
                    <a:uFillTx/>
                    <a:latin typeface="+mn-ea"/>
                    <a:cs typeface="Times New Roman" panose="02020603050405020304" pitchFamily="18" charset="0"/>
                  </a:rPr>
                  <a:t>，</a:t>
                </a:r>
                <a14:m>
                  <m:oMath xmlns:m="http://schemas.openxmlformats.org/officeDocument/2006/math">
                    <m:r>
                      <a:rPr kumimoji="0" lang="en-US" sz="2000" b="0" i="1" u="none" strike="noStrike" kern="100" cap="none" spc="0" normalizeH="0" baseline="0" noProof="0">
                        <a:ln>
                          <a:noFill/>
                        </a:ln>
                        <a:solidFill>
                          <a:sysClr val="windowText" lastClr="000000"/>
                        </a:solidFill>
                        <a:effectLst/>
                        <a:uLnTx/>
                        <a:uFillTx/>
                        <a:latin typeface="Cambria Math" panose="02040503050406030204" pitchFamily="18" charset="0"/>
                        <a:cs typeface="Times New Roman" panose="02020603050405020304" pitchFamily="18" charset="0"/>
                      </a:rPr>
                      <m:t>𝑐</m:t>
                    </m:r>
                    <m:r>
                      <a:rPr kumimoji="0" lang="en-US" sz="2000" b="0" i="0" u="none" strike="noStrike" kern="100" cap="none" spc="0" normalizeH="0" baseline="0" noProof="0">
                        <a:ln>
                          <a:noFill/>
                        </a:ln>
                        <a:solidFill>
                          <a:sysClr val="windowText" lastClr="000000"/>
                        </a:solidFill>
                        <a:effectLst/>
                        <a:uLnTx/>
                        <a:uFillTx/>
                        <a:latin typeface="Cambria Math" panose="02040503050406030204" pitchFamily="18" charset="0"/>
                        <a:cs typeface="Times New Roman" panose="02020603050405020304" pitchFamily="18" charset="0"/>
                      </a:rPr>
                      <m:t>=3</m:t>
                    </m:r>
                    <m:rad>
                      <m:radPr>
                        <m:degHide m:val="on"/>
                        <m:ctrlPr>
                          <a:rPr kumimoji="0" lang="ja-JP" altLang="en-US" sz="2000" b="0" i="1" u="none" strike="noStrike" kern="100" cap="none" spc="0" normalizeH="0" baseline="0" noProof="0">
                            <a:ln>
                              <a:noFill/>
                            </a:ln>
                            <a:solidFill>
                              <a:sysClr val="windowText" lastClr="000000"/>
                            </a:solidFill>
                            <a:effectLst/>
                            <a:uLnTx/>
                            <a:uFillTx/>
                            <a:latin typeface="Cambria Math" panose="02040503050406030204" pitchFamily="18" charset="0"/>
                            <a:cs typeface="Times New Roman" panose="02020603050405020304" pitchFamily="18" charset="0"/>
                          </a:rPr>
                        </m:ctrlPr>
                      </m:radPr>
                      <m:deg/>
                      <m:e>
                        <m:r>
                          <a:rPr kumimoji="0" lang="en-US" sz="2000" b="0" i="1" u="none" strike="noStrike" kern="100" cap="none" spc="0" normalizeH="0" baseline="0" noProof="0">
                            <a:ln>
                              <a:noFill/>
                            </a:ln>
                            <a:solidFill>
                              <a:sysClr val="windowText" lastClr="000000"/>
                            </a:solidFill>
                            <a:effectLst/>
                            <a:uLnTx/>
                            <a:uFillTx/>
                            <a:latin typeface="Cambria Math" panose="02040503050406030204" pitchFamily="18" charset="0"/>
                            <a:cs typeface="Times New Roman" panose="02020603050405020304" pitchFamily="18" charset="0"/>
                          </a:rPr>
                          <m:t>2</m:t>
                        </m:r>
                      </m:e>
                    </m:rad>
                  </m:oMath>
                </a14:m>
                <a:r>
                  <a:rPr kumimoji="0" lang="ja-JP" altLang="en-US" sz="2000" b="0" i="0" u="none" strike="noStrike" kern="100" cap="none" spc="0" normalizeH="0" baseline="0" noProof="0" dirty="0" err="1">
                    <a:ln>
                      <a:noFill/>
                    </a:ln>
                    <a:solidFill>
                      <a:sysClr val="windowText" lastClr="000000"/>
                    </a:solidFill>
                    <a:effectLst/>
                    <a:uLnTx/>
                    <a:uFillTx/>
                    <a:latin typeface="+mn-ea"/>
                    <a:cs typeface="Times New Roman" panose="02020603050405020304" pitchFamily="18" charset="0"/>
                  </a:rPr>
                  <a:t>，</a:t>
                </a:r>
                <a14:m>
                  <m:oMath xmlns:m="http://schemas.openxmlformats.org/officeDocument/2006/math">
                    <m:r>
                      <a:rPr lang="ja-JP" altLang="en-US" sz="2000" kern="100" dirty="0" err="1">
                        <a:solidFill>
                          <a:sysClr val="windowText" lastClr="000000"/>
                        </a:solidFill>
                        <a:latin typeface="Cambria Math" panose="02040503050406030204" pitchFamily="18" charset="0"/>
                        <a:cs typeface="Times New Roman" panose="02020603050405020304" pitchFamily="18" charset="0"/>
                      </a:rPr>
                      <m:t>　</m:t>
                    </m:r>
                  </m:oMath>
                </a14:m>
                <a:endParaRPr lang="en-US" altLang="ja-JP" sz="2000" kern="100" dirty="0">
                  <a:solidFill>
                    <a:sysClr val="windowText" lastClr="000000"/>
                  </a:solidFill>
                  <a:latin typeface="Cambria Math" panose="02040503050406030204" pitchFamily="18" charset="0"/>
                  <a:cs typeface="Times New Roman" panose="02020603050405020304" pitchFamily="18" charset="0"/>
                </a:endParaRPr>
              </a:p>
              <a:p>
                <a:pPr marL="0" marR="0" lvl="0" indent="0" algn="l" defTabSz="914400" eaLnBrk="1" fontAlgn="auto" latinLnBrk="0" hangingPunct="1">
                  <a:lnSpc>
                    <a:spcPct val="100000"/>
                  </a:lnSpc>
                  <a:spcBef>
                    <a:spcPts val="0"/>
                  </a:spcBef>
                  <a:spcAft>
                    <a:spcPts val="0"/>
                  </a:spcAft>
                  <a:buClrTx/>
                  <a:buSzTx/>
                  <a:buFontTx/>
                  <a:buNone/>
                  <a:tabLst/>
                  <a:defRPr/>
                </a:pPr>
                <a14:m>
                  <m:oMath xmlns:m="http://schemas.openxmlformats.org/officeDocument/2006/math">
                    <m:r>
                      <a:rPr kumimoji="0" lang="ja-JP" altLang="en-US" sz="2000" b="0" i="1" u="none" strike="noStrike" kern="100" cap="none" spc="0" normalizeH="0" baseline="0" noProof="0" dirty="0">
                        <a:ln>
                          <a:noFill/>
                        </a:ln>
                        <a:solidFill>
                          <a:sysClr val="windowText" lastClr="000000"/>
                        </a:solidFill>
                        <a:effectLst/>
                        <a:uLnTx/>
                        <a:uFillTx/>
                        <a:latin typeface="Cambria Math" panose="02040503050406030204" pitchFamily="18" charset="0"/>
                        <a:cs typeface="Times New Roman" panose="02020603050405020304" pitchFamily="18" charset="0"/>
                      </a:rPr>
                      <m:t>　</m:t>
                    </m:r>
                    <m:r>
                      <a:rPr lang="ja-JP" altLang="en-US" sz="2000" i="1" kern="100" dirty="0" smtClean="0">
                        <a:solidFill>
                          <a:sysClr val="windowText" lastClr="000000"/>
                        </a:solidFill>
                        <a:latin typeface="Cambria Math" panose="02040503050406030204" pitchFamily="18" charset="0"/>
                        <a:cs typeface="Times New Roman" panose="02020603050405020304" pitchFamily="18" charset="0"/>
                      </a:rPr>
                      <m:t>　</m:t>
                    </m:r>
                    <m:r>
                      <a:rPr kumimoji="0" lang="en-US" sz="2000" b="0" i="1" u="none" strike="noStrike" kern="100" cap="none" spc="0" normalizeH="0" baseline="0" noProof="0">
                        <a:ln>
                          <a:noFill/>
                        </a:ln>
                        <a:solidFill>
                          <a:sysClr val="windowText" lastClr="000000"/>
                        </a:solidFill>
                        <a:effectLst/>
                        <a:uLnTx/>
                        <a:uFillTx/>
                        <a:latin typeface="Cambria Math" panose="02040503050406030204" pitchFamily="18" charset="0"/>
                        <a:cs typeface="Times New Roman" panose="02020603050405020304" pitchFamily="18" charset="0"/>
                      </a:rPr>
                      <m:t>𝐵</m:t>
                    </m:r>
                    <m:r>
                      <a:rPr kumimoji="0" lang="en-US" sz="2000" b="0" i="0" u="none" strike="noStrike" kern="100" cap="none" spc="0" normalizeH="0" baseline="0" noProof="0">
                        <a:ln>
                          <a:noFill/>
                        </a:ln>
                        <a:solidFill>
                          <a:sysClr val="windowText" lastClr="000000"/>
                        </a:solidFill>
                        <a:effectLst/>
                        <a:uLnTx/>
                        <a:uFillTx/>
                        <a:latin typeface="Cambria Math" panose="02040503050406030204" pitchFamily="18" charset="0"/>
                        <a:cs typeface="Times New Roman" panose="02020603050405020304" pitchFamily="18" charset="0"/>
                      </a:rPr>
                      <m:t>=</m:t>
                    </m:r>
                    <m:sSup>
                      <m:sSupPr>
                        <m:ctrlPr>
                          <a:rPr kumimoji="0" lang="ja-JP" altLang="en-US" sz="2000" b="0" i="1" u="none" strike="noStrike" kern="100" cap="none" spc="0" normalizeH="0" baseline="0" noProof="0">
                            <a:ln>
                              <a:noFill/>
                            </a:ln>
                            <a:solidFill>
                              <a:sysClr val="windowText" lastClr="000000"/>
                            </a:solidFill>
                            <a:effectLst/>
                            <a:uLnTx/>
                            <a:uFillTx/>
                            <a:latin typeface="Cambria Math" panose="02040503050406030204" pitchFamily="18" charset="0"/>
                            <a:cs typeface="Times New Roman" panose="02020603050405020304" pitchFamily="18" charset="0"/>
                          </a:rPr>
                        </m:ctrlPr>
                      </m:sSupPr>
                      <m:e>
                        <m:r>
                          <a:rPr kumimoji="0" lang="en-US" sz="2000" b="0" i="1" u="none" strike="noStrike" kern="100" cap="none" spc="0" normalizeH="0" baseline="0" noProof="0">
                            <a:ln>
                              <a:noFill/>
                            </a:ln>
                            <a:solidFill>
                              <a:sysClr val="windowText" lastClr="000000"/>
                            </a:solidFill>
                            <a:effectLst/>
                            <a:uLnTx/>
                            <a:uFillTx/>
                            <a:latin typeface="Cambria Math" panose="02040503050406030204" pitchFamily="18" charset="0"/>
                            <a:cs typeface="Times New Roman" panose="02020603050405020304" pitchFamily="18" charset="0"/>
                          </a:rPr>
                          <m:t>45</m:t>
                        </m:r>
                      </m:e>
                      <m:sup>
                        <m:r>
                          <a:rPr kumimoji="0" lang="en-US" sz="2000" b="0" i="1" u="none" strike="noStrike" kern="100" cap="none" spc="0" normalizeH="0" baseline="0" noProof="0">
                            <a:ln>
                              <a:noFill/>
                            </a:ln>
                            <a:solidFill>
                              <a:sysClr val="windowText" lastClr="000000"/>
                            </a:solidFill>
                            <a:effectLst/>
                            <a:uLnTx/>
                            <a:uFillTx/>
                            <a:latin typeface="Cambria Math" panose="02040503050406030204" pitchFamily="18" charset="0"/>
                            <a:cs typeface="Times New Roman" panose="02020603050405020304" pitchFamily="18" charset="0"/>
                          </a:rPr>
                          <m:t>°</m:t>
                        </m:r>
                      </m:sup>
                    </m:sSup>
                  </m:oMath>
                </a14:m>
                <a:r>
                  <a:rPr kumimoji="0" lang="en-US" sz="2000" b="0" i="0" u="none" strike="noStrike" kern="100" cap="none" spc="0" normalizeH="0" baseline="0" noProof="0" dirty="0">
                    <a:ln>
                      <a:noFill/>
                    </a:ln>
                    <a:solidFill>
                      <a:sysClr val="windowText" lastClr="000000"/>
                    </a:solidFill>
                    <a:effectLst/>
                    <a:uLnTx/>
                    <a:uFillTx/>
                    <a:latin typeface="+mn-ea"/>
                    <a:cs typeface="Times New Roman" panose="02020603050405020304" pitchFamily="18" charset="0"/>
                  </a:rPr>
                  <a:t> </a:t>
                </a:r>
                <a:r>
                  <a:rPr kumimoji="0" lang="ja-JP" altLang="en-US" sz="2000" b="0" i="0" u="none" strike="noStrike" kern="100" cap="none" spc="0" normalizeH="0" baseline="0" noProof="0" dirty="0">
                    <a:ln>
                      <a:noFill/>
                    </a:ln>
                    <a:solidFill>
                      <a:sysClr val="windowText" lastClr="000000"/>
                    </a:solidFill>
                    <a:effectLst/>
                    <a:uLnTx/>
                    <a:uFillTx/>
                    <a:latin typeface="+mn-ea"/>
                    <a:cs typeface="Times New Roman" panose="02020603050405020304" pitchFamily="18" charset="0"/>
                  </a:rPr>
                  <a:t>のとき，</a:t>
                </a:r>
                <a:r>
                  <a:rPr kumimoji="0" lang="ja-JP" altLang="en-US" sz="2000" b="0" i="0" u="none" strike="noStrike" kern="100" cap="none" spc="0" normalizeH="0" baseline="0" noProof="0" dirty="0">
                    <a:ln>
                      <a:noFill/>
                    </a:ln>
                    <a:solidFill>
                      <a:srgbClr val="FF0000"/>
                    </a:solidFill>
                    <a:effectLst/>
                    <a:uLnTx/>
                    <a:uFillTx/>
                    <a:latin typeface="+mn-ea"/>
                    <a:cs typeface="Times New Roman" panose="02020603050405020304" pitchFamily="18" charset="0"/>
                  </a:rPr>
                  <a:t>条件を満たす三角形</a:t>
                </a:r>
                <a:endParaRPr kumimoji="0" lang="en-US" altLang="ja-JP" sz="2000" b="0" i="0" u="none" strike="noStrike" kern="100" cap="none" spc="0" normalizeH="0" baseline="0" noProof="0" dirty="0">
                  <a:ln>
                    <a:noFill/>
                  </a:ln>
                  <a:solidFill>
                    <a:srgbClr val="FF0000"/>
                  </a:solidFill>
                  <a:effectLst/>
                  <a:uLnTx/>
                  <a:uFillTx/>
                  <a:latin typeface="+mn-ea"/>
                  <a:cs typeface="Times New Roman" panose="02020603050405020304" pitchFamily="18" charset="0"/>
                </a:endParaRPr>
              </a:p>
              <a:p>
                <a:pPr marL="0" marR="0" lvl="0" indent="0" algn="l" defTabSz="914400" eaLnBrk="1" fontAlgn="auto" latinLnBrk="0" hangingPunct="1">
                  <a:lnSpc>
                    <a:spcPct val="100000"/>
                  </a:lnSpc>
                  <a:spcBef>
                    <a:spcPts val="0"/>
                  </a:spcBef>
                  <a:spcAft>
                    <a:spcPts val="0"/>
                  </a:spcAft>
                  <a:buClrTx/>
                  <a:buSzTx/>
                  <a:buFontTx/>
                  <a:buNone/>
                  <a:tabLst/>
                  <a:defRPr/>
                </a:pPr>
                <a:r>
                  <a:rPr kumimoji="0" lang="ja-JP" altLang="en-US" sz="2000" b="0" i="0" u="none" strike="noStrike" kern="100" cap="none" spc="0" normalizeH="0" baseline="0" noProof="0" dirty="0">
                    <a:ln>
                      <a:noFill/>
                    </a:ln>
                    <a:solidFill>
                      <a:srgbClr val="FF0000"/>
                    </a:solidFill>
                    <a:effectLst/>
                    <a:uLnTx/>
                    <a:uFillTx/>
                    <a:latin typeface="+mn-ea"/>
                    <a:cs typeface="Times New Roman" panose="02020603050405020304" pitchFamily="18" charset="0"/>
                  </a:rPr>
                  <a:t>　　をかけ。また，</a:t>
                </a:r>
                <a14:m>
                  <m:oMath xmlns:m="http://schemas.openxmlformats.org/officeDocument/2006/math">
                    <m:r>
                      <a:rPr kumimoji="0" lang="en-US" sz="2000" b="0" i="1" u="none" strike="noStrike" kern="100" cap="none" spc="0" normalizeH="0" baseline="0" noProof="0">
                        <a:ln>
                          <a:noFill/>
                        </a:ln>
                        <a:solidFill>
                          <a:sysClr val="windowText" lastClr="000000"/>
                        </a:solidFill>
                        <a:effectLst/>
                        <a:uLnTx/>
                        <a:uFillTx/>
                        <a:latin typeface="Cambria Math" panose="02040503050406030204" pitchFamily="18" charset="0"/>
                        <a:cs typeface="Times New Roman" panose="02020603050405020304" pitchFamily="18" charset="0"/>
                      </a:rPr>
                      <m:t>𝑎</m:t>
                    </m:r>
                  </m:oMath>
                </a14:m>
                <a:r>
                  <a:rPr kumimoji="0" lang="en-US" sz="2000" b="0" i="0" u="none" strike="noStrike" kern="100" cap="none" spc="0" normalizeH="0" baseline="0" noProof="0" dirty="0">
                    <a:ln>
                      <a:noFill/>
                    </a:ln>
                    <a:solidFill>
                      <a:sysClr val="windowText" lastClr="000000"/>
                    </a:solidFill>
                    <a:effectLst/>
                    <a:uLnTx/>
                    <a:uFillTx/>
                    <a:latin typeface="+mn-ea"/>
                    <a:cs typeface="Times New Roman" panose="02020603050405020304" pitchFamily="18" charset="0"/>
                  </a:rPr>
                  <a:t> </a:t>
                </a:r>
                <a:r>
                  <a:rPr kumimoji="0" lang="ja-JP" altLang="en-US" sz="2000" b="0" i="0" u="none" strike="noStrike" kern="100" cap="none" spc="0" normalizeH="0" baseline="0" noProof="0" dirty="0">
                    <a:ln>
                      <a:noFill/>
                    </a:ln>
                    <a:solidFill>
                      <a:sysClr val="windowText" lastClr="000000"/>
                    </a:solidFill>
                    <a:effectLst/>
                    <a:uLnTx/>
                    <a:uFillTx/>
                    <a:latin typeface="+mn-ea"/>
                    <a:cs typeface="Times New Roman" panose="02020603050405020304" pitchFamily="18" charset="0"/>
                  </a:rPr>
                  <a:t>の値を求めよ。</a:t>
                </a:r>
              </a:p>
            </p:txBody>
          </p:sp>
        </mc:Choice>
        <mc:Fallback xmlns="">
          <p:sp>
            <p:nvSpPr>
              <p:cNvPr id="29" name="正方形/長方形 28"/>
              <p:cNvSpPr>
                <a:spLocks noRot="1" noChangeAspect="1" noMove="1" noResize="1" noEditPoints="1" noAdjustHandles="1" noChangeArrowheads="1" noChangeShapeType="1" noTextEdit="1"/>
              </p:cNvSpPr>
              <p:nvPr/>
            </p:nvSpPr>
            <p:spPr>
              <a:xfrm>
                <a:off x="677332" y="1351721"/>
                <a:ext cx="5445171" cy="1370975"/>
              </a:xfrm>
              <a:prstGeom prst="rect">
                <a:avLst/>
              </a:prstGeom>
              <a:blipFill>
                <a:blip r:embed="rId16"/>
                <a:stretch>
                  <a:fillRect l="-1004" t="-3070" b="-7456"/>
                </a:stretch>
              </a:blipFill>
              <a:ln w="19050" cap="flat" cmpd="sng" algn="ctr">
                <a:solidFill>
                  <a:sysClr val="windowText" lastClr="000000"/>
                </a:solidFill>
                <a:prstDash val="solid"/>
                <a:miter lim="800000"/>
              </a:ln>
              <a:effectLst/>
            </p:spPr>
            <p:txBody>
              <a:bodyPr/>
              <a:lstStyle/>
              <a:p>
                <a:r>
                  <a:rPr lang="ja-JP" altLang="en-US">
                    <a:noFill/>
                  </a:rPr>
                  <a:t> </a:t>
                </a:r>
              </a:p>
            </p:txBody>
          </p:sp>
        </mc:Fallback>
      </mc:AlternateContent>
    </p:spTree>
    <p:extLst>
      <p:ext uri="{BB962C8B-B14F-4D97-AF65-F5344CB8AC3E}">
        <p14:creationId xmlns:p14="http://schemas.microsoft.com/office/powerpoint/2010/main" val="34294719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グループ化 3"/>
          <p:cNvGrpSpPr/>
          <p:nvPr/>
        </p:nvGrpSpPr>
        <p:grpSpPr>
          <a:xfrm>
            <a:off x="1392829" y="615381"/>
            <a:ext cx="9195658" cy="3551581"/>
            <a:chOff x="6441908" y="3876012"/>
            <a:chExt cx="5372100" cy="2743452"/>
          </a:xfrm>
        </p:grpSpPr>
        <mc:AlternateContent xmlns:mc="http://schemas.openxmlformats.org/markup-compatibility/2006" xmlns:a14="http://schemas.microsoft.com/office/drawing/2010/main">
          <mc:Choice Requires="a14">
            <p:sp>
              <p:nvSpPr>
                <p:cNvPr id="5" name="正方形/長方形 4"/>
                <p:cNvSpPr/>
                <p:nvPr/>
              </p:nvSpPr>
              <p:spPr>
                <a:xfrm>
                  <a:off x="6441908" y="3876012"/>
                  <a:ext cx="5372100" cy="2743452"/>
                </a:xfrm>
                <a:prstGeom prst="rect">
                  <a:avLst/>
                </a:prstGeom>
                <a:solidFill>
                  <a:sysClr val="window" lastClr="FFFFFF"/>
                </a:solidFill>
                <a:ln w="1905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b" anchorCtr="0" forceAA="0" compatLnSpc="1">
                  <a:prstTxWarp prst="textNoShape">
                    <a:avLst/>
                  </a:prstTxWarp>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altLang="ja-JP" b="1" i="0" u="none" strike="noStrike" kern="100" cap="none" spc="0" normalizeH="0" baseline="0" noProof="0" dirty="0">
                    <a:ln>
                      <a:noFill/>
                    </a:ln>
                    <a:solidFill>
                      <a:sysClr val="windowText" lastClr="000000"/>
                    </a:solidFill>
                    <a:effectLst/>
                    <a:uLnTx/>
                    <a:uFillTx/>
                    <a:latin typeface="+mn-ea"/>
                    <a:cs typeface="Times New Roman" panose="02020603050405020304" pitchFamily="18" charset="0"/>
                  </a:endParaRPr>
                </a:p>
                <a:p>
                  <a:pPr marL="0" marR="0" lvl="0" indent="0" algn="l" defTabSz="914400" eaLnBrk="1" fontAlgn="auto" latinLnBrk="0" hangingPunct="1">
                    <a:lnSpc>
                      <a:spcPct val="100000"/>
                    </a:lnSpc>
                    <a:spcBef>
                      <a:spcPts val="0"/>
                    </a:spcBef>
                    <a:spcAft>
                      <a:spcPts val="0"/>
                    </a:spcAft>
                    <a:buClrTx/>
                    <a:buSzTx/>
                    <a:buFontTx/>
                    <a:buNone/>
                    <a:tabLst/>
                    <a:defRPr/>
                  </a:pPr>
                  <a:endParaRPr lang="en-US" altLang="ja-JP" b="1" kern="100" dirty="0">
                    <a:solidFill>
                      <a:sysClr val="windowText" lastClr="000000"/>
                    </a:solidFill>
                    <a:latin typeface="+mn-ea"/>
                    <a:cs typeface="Times New Roman" panose="02020603050405020304" pitchFamily="18" charset="0"/>
                  </a:endParaRPr>
                </a:p>
                <a:p>
                  <a:pPr marL="0" marR="0" lvl="0" indent="0" algn="l" defTabSz="914400" eaLnBrk="1" fontAlgn="auto" latinLnBrk="0" hangingPunct="1">
                    <a:lnSpc>
                      <a:spcPct val="100000"/>
                    </a:lnSpc>
                    <a:spcBef>
                      <a:spcPts val="0"/>
                    </a:spcBef>
                    <a:spcAft>
                      <a:spcPts val="0"/>
                    </a:spcAft>
                    <a:buClrTx/>
                    <a:buSzTx/>
                    <a:buFontTx/>
                    <a:buNone/>
                    <a:tabLst/>
                    <a:defRPr/>
                  </a:pPr>
                  <a:r>
                    <a:rPr kumimoji="0" lang="ja-JP" altLang="en-US" b="1" i="0" u="none" strike="noStrike" kern="100" cap="none" spc="0" normalizeH="0" baseline="0" noProof="0" dirty="0">
                      <a:ln>
                        <a:noFill/>
                      </a:ln>
                      <a:solidFill>
                        <a:sysClr val="windowText" lastClr="000000"/>
                      </a:solidFill>
                      <a:effectLst/>
                      <a:uLnTx/>
                      <a:uFillTx/>
                      <a:latin typeface="+mn-ea"/>
                      <a:cs typeface="Times New Roman" panose="02020603050405020304" pitchFamily="18" charset="0"/>
                    </a:rPr>
                    <a:t>問題</a:t>
                  </a:r>
                  <a:r>
                    <a:rPr kumimoji="0" lang="ja-JP" altLang="en-US" b="0" i="0" u="none" strike="noStrike" kern="100" cap="none" spc="0" normalizeH="0" baseline="0" noProof="0" dirty="0">
                      <a:ln>
                        <a:noFill/>
                      </a:ln>
                      <a:solidFill>
                        <a:sysClr val="windowText" lastClr="000000"/>
                      </a:solidFill>
                      <a:effectLst/>
                      <a:uLnTx/>
                      <a:uFillTx/>
                      <a:latin typeface="+mn-ea"/>
                      <a:cs typeface="Times New Roman" panose="02020603050405020304" pitchFamily="18" charset="0"/>
                    </a:rPr>
                    <a:t>　　△</a:t>
                  </a:r>
                  <a:r>
                    <a:rPr kumimoji="0" lang="en-US" b="0" i="0" u="none" strike="noStrike" kern="100" cap="none" spc="0" normalizeH="0" baseline="0" noProof="0" dirty="0">
                      <a:ln>
                        <a:noFill/>
                      </a:ln>
                      <a:solidFill>
                        <a:sysClr val="windowText" lastClr="000000"/>
                      </a:solidFill>
                      <a:effectLst/>
                      <a:uLnTx/>
                      <a:uFillTx/>
                      <a:latin typeface="+mn-ea"/>
                      <a:cs typeface="Times New Roman" panose="02020603050405020304" pitchFamily="18" charset="0"/>
                    </a:rPr>
                    <a:t>ABC</a:t>
                  </a:r>
                  <a:r>
                    <a:rPr kumimoji="0" lang="ja-JP" altLang="en-US" b="0" i="0" u="none" strike="noStrike" kern="100" cap="none" spc="0" normalizeH="0" baseline="0" noProof="0" dirty="0">
                      <a:ln>
                        <a:noFill/>
                      </a:ln>
                      <a:solidFill>
                        <a:sysClr val="windowText" lastClr="000000"/>
                      </a:solidFill>
                      <a:effectLst/>
                      <a:uLnTx/>
                      <a:uFillTx/>
                      <a:latin typeface="+mn-ea"/>
                      <a:cs typeface="Times New Roman" panose="02020603050405020304" pitchFamily="18" charset="0"/>
                    </a:rPr>
                    <a:t>において，</a:t>
                  </a:r>
                  <a14:m>
                    <m:oMath xmlns:m="http://schemas.openxmlformats.org/officeDocument/2006/math">
                      <m:r>
                        <a:rPr kumimoji="0" lang="en-US" b="0" i="1" u="none" strike="noStrike" kern="100" cap="none" spc="0" normalizeH="0" baseline="0" noProof="0">
                          <a:ln>
                            <a:noFill/>
                          </a:ln>
                          <a:solidFill>
                            <a:sysClr val="windowText" lastClr="000000"/>
                          </a:solidFill>
                          <a:effectLst/>
                          <a:uLnTx/>
                          <a:uFillTx/>
                          <a:latin typeface="Cambria Math" panose="02040503050406030204" pitchFamily="18" charset="0"/>
                          <a:cs typeface="Times New Roman" panose="02020603050405020304" pitchFamily="18" charset="0"/>
                        </a:rPr>
                        <m:t>𝑐</m:t>
                      </m:r>
                      <m:r>
                        <a:rPr kumimoji="0" lang="en-US" b="0" i="0" u="none" strike="noStrike" kern="100" cap="none" spc="0" normalizeH="0" baseline="0" noProof="0">
                          <a:ln>
                            <a:noFill/>
                          </a:ln>
                          <a:solidFill>
                            <a:sysClr val="windowText" lastClr="000000"/>
                          </a:solidFill>
                          <a:effectLst/>
                          <a:uLnTx/>
                          <a:uFillTx/>
                          <a:latin typeface="Cambria Math" panose="02040503050406030204" pitchFamily="18" charset="0"/>
                          <a:cs typeface="Times New Roman" panose="02020603050405020304" pitchFamily="18" charset="0"/>
                        </a:rPr>
                        <m:t>=</m:t>
                      </m:r>
                      <m:r>
                        <a:rPr kumimoji="0" lang="en-US" b="0" i="1" u="none" strike="noStrike" kern="100" cap="none" spc="0" normalizeH="0" baseline="0" noProof="0">
                          <a:ln>
                            <a:noFill/>
                          </a:ln>
                          <a:solidFill>
                            <a:sysClr val="windowText" lastClr="000000"/>
                          </a:solidFill>
                          <a:effectLst/>
                          <a:uLnTx/>
                          <a:uFillTx/>
                          <a:latin typeface="Cambria Math" panose="02040503050406030204" pitchFamily="18" charset="0"/>
                          <a:cs typeface="Times New Roman" panose="02020603050405020304" pitchFamily="18" charset="0"/>
                        </a:rPr>
                        <m:t>3</m:t>
                      </m:r>
                      <m:rad>
                        <m:radPr>
                          <m:degHide m:val="on"/>
                          <m:ctrlPr>
                            <a:rPr kumimoji="0" lang="ja-JP" altLang="en-US" b="0" i="1" u="none" strike="noStrike" kern="100" cap="none" spc="0" normalizeH="0" baseline="0" noProof="0">
                              <a:ln>
                                <a:noFill/>
                              </a:ln>
                              <a:solidFill>
                                <a:sysClr val="windowText" lastClr="000000"/>
                              </a:solidFill>
                              <a:effectLst/>
                              <a:uLnTx/>
                              <a:uFillTx/>
                              <a:latin typeface="Cambria Math" panose="02040503050406030204" pitchFamily="18" charset="0"/>
                              <a:cs typeface="Times New Roman" panose="02020603050405020304" pitchFamily="18" charset="0"/>
                            </a:rPr>
                          </m:ctrlPr>
                        </m:radPr>
                        <m:deg/>
                        <m:e>
                          <m:r>
                            <a:rPr kumimoji="0" lang="en-US" b="0" i="1" u="none" strike="noStrike" kern="100" cap="none" spc="0" normalizeH="0" baseline="0" noProof="0">
                              <a:ln>
                                <a:noFill/>
                              </a:ln>
                              <a:solidFill>
                                <a:sysClr val="windowText" lastClr="000000"/>
                              </a:solidFill>
                              <a:effectLst/>
                              <a:uLnTx/>
                              <a:uFillTx/>
                              <a:latin typeface="Cambria Math" panose="02040503050406030204" pitchFamily="18" charset="0"/>
                              <a:cs typeface="Times New Roman" panose="02020603050405020304" pitchFamily="18" charset="0"/>
                            </a:rPr>
                            <m:t>2</m:t>
                          </m:r>
                        </m:e>
                      </m:rad>
                    </m:oMath>
                  </a14:m>
                  <a:r>
                    <a:rPr kumimoji="0" lang="ja-JP" altLang="en-US" b="0" i="0" u="none" strike="noStrike" kern="100" cap="none" spc="0" normalizeH="0" baseline="0" noProof="0" dirty="0">
                      <a:ln>
                        <a:noFill/>
                      </a:ln>
                      <a:solidFill>
                        <a:sysClr val="windowText" lastClr="000000"/>
                      </a:solidFill>
                      <a:effectLst/>
                      <a:uLnTx/>
                      <a:uFillTx/>
                      <a:latin typeface="+mn-ea"/>
                      <a:cs typeface="Times New Roman" panose="02020603050405020304" pitchFamily="18" charset="0"/>
                    </a:rPr>
                    <a:t>，</a:t>
                  </a:r>
                  <a14:m>
                    <m:oMath xmlns:m="http://schemas.openxmlformats.org/officeDocument/2006/math">
                      <m:r>
                        <a:rPr kumimoji="0" lang="en-US" b="0" i="1" u="none" strike="noStrike" kern="100" cap="none" spc="0" normalizeH="0" baseline="0" noProof="0">
                          <a:ln>
                            <a:noFill/>
                          </a:ln>
                          <a:solidFill>
                            <a:sysClr val="windowText" lastClr="000000"/>
                          </a:solidFill>
                          <a:effectLst/>
                          <a:uLnTx/>
                          <a:uFillTx/>
                          <a:latin typeface="Cambria Math" panose="02040503050406030204" pitchFamily="18" charset="0"/>
                          <a:cs typeface="Times New Roman" panose="02020603050405020304" pitchFamily="18" charset="0"/>
                        </a:rPr>
                        <m:t>𝐵</m:t>
                      </m:r>
                      <m:r>
                        <a:rPr kumimoji="0" lang="en-US" b="0" i="0" u="none" strike="noStrike" kern="100" cap="none" spc="0" normalizeH="0" baseline="0" noProof="0">
                          <a:ln>
                            <a:noFill/>
                          </a:ln>
                          <a:solidFill>
                            <a:sysClr val="windowText" lastClr="000000"/>
                          </a:solidFill>
                          <a:effectLst/>
                          <a:uLnTx/>
                          <a:uFillTx/>
                          <a:latin typeface="Cambria Math" panose="02040503050406030204" pitchFamily="18" charset="0"/>
                          <a:cs typeface="Times New Roman" panose="02020603050405020304" pitchFamily="18" charset="0"/>
                        </a:rPr>
                        <m:t>=</m:t>
                      </m:r>
                      <m:sSup>
                        <m:sSupPr>
                          <m:ctrlPr>
                            <a:rPr kumimoji="0" lang="ja-JP" altLang="en-US" b="0" i="1" u="none" strike="noStrike" kern="100" cap="none" spc="0" normalizeH="0" baseline="0" noProof="0">
                              <a:ln>
                                <a:noFill/>
                              </a:ln>
                              <a:solidFill>
                                <a:sysClr val="windowText" lastClr="000000"/>
                              </a:solidFill>
                              <a:effectLst/>
                              <a:uLnTx/>
                              <a:uFillTx/>
                              <a:latin typeface="Cambria Math" panose="02040503050406030204" pitchFamily="18" charset="0"/>
                              <a:cs typeface="Times New Roman" panose="02020603050405020304" pitchFamily="18" charset="0"/>
                            </a:rPr>
                          </m:ctrlPr>
                        </m:sSupPr>
                        <m:e>
                          <m:r>
                            <a:rPr kumimoji="0" lang="en-US" b="0" i="1" u="none" strike="noStrike" kern="100" cap="none" spc="0" normalizeH="0" baseline="0" noProof="0">
                              <a:ln>
                                <a:noFill/>
                              </a:ln>
                              <a:solidFill>
                                <a:sysClr val="windowText" lastClr="000000"/>
                              </a:solidFill>
                              <a:effectLst/>
                              <a:uLnTx/>
                              <a:uFillTx/>
                              <a:latin typeface="Cambria Math" panose="02040503050406030204" pitchFamily="18" charset="0"/>
                              <a:cs typeface="Times New Roman" panose="02020603050405020304" pitchFamily="18" charset="0"/>
                            </a:rPr>
                            <m:t>45</m:t>
                          </m:r>
                        </m:e>
                        <m:sup>
                          <m:r>
                            <a:rPr kumimoji="0" lang="en-US" b="0" i="1" u="none" strike="noStrike" kern="100" cap="none" spc="0" normalizeH="0" baseline="0" noProof="0">
                              <a:ln>
                                <a:noFill/>
                              </a:ln>
                              <a:solidFill>
                                <a:sysClr val="windowText" lastClr="000000"/>
                              </a:solidFill>
                              <a:effectLst/>
                              <a:uLnTx/>
                              <a:uFillTx/>
                              <a:latin typeface="Cambria Math" panose="02040503050406030204" pitchFamily="18" charset="0"/>
                              <a:cs typeface="Times New Roman" panose="02020603050405020304" pitchFamily="18" charset="0"/>
                            </a:rPr>
                            <m:t>°</m:t>
                          </m:r>
                        </m:sup>
                      </m:sSup>
                    </m:oMath>
                  </a14:m>
                  <a:r>
                    <a:rPr kumimoji="0" lang="en-US" b="0" i="0" u="none" strike="noStrike" kern="100" cap="none" spc="0" normalizeH="0" baseline="0" noProof="0" dirty="0">
                      <a:ln>
                        <a:noFill/>
                      </a:ln>
                      <a:solidFill>
                        <a:sysClr val="windowText" lastClr="000000"/>
                      </a:solidFill>
                      <a:effectLst/>
                      <a:uLnTx/>
                      <a:uFillTx/>
                      <a:latin typeface="+mn-ea"/>
                      <a:cs typeface="Times New Roman" panose="02020603050405020304" pitchFamily="18" charset="0"/>
                    </a:rPr>
                    <a:t> </a:t>
                  </a:r>
                  <a:r>
                    <a:rPr kumimoji="0" lang="ja-JP" altLang="en-US" b="0" i="0" u="none" strike="noStrike" kern="100" cap="none" spc="0" normalizeH="0" baseline="0" noProof="0" dirty="0">
                      <a:ln>
                        <a:noFill/>
                      </a:ln>
                      <a:solidFill>
                        <a:sysClr val="windowText" lastClr="000000"/>
                      </a:solidFill>
                      <a:effectLst/>
                      <a:uLnTx/>
                      <a:uFillTx/>
                      <a:latin typeface="+mn-ea"/>
                      <a:cs typeface="Times New Roman" panose="02020603050405020304" pitchFamily="18" charset="0"/>
                    </a:rPr>
                    <a:t>とする。</a:t>
                  </a:r>
                  <a14:m>
                    <m:oMath xmlns:m="http://schemas.openxmlformats.org/officeDocument/2006/math">
                      <m:r>
                        <a:rPr kumimoji="0" lang="en-US" b="0" i="1" u="none" strike="noStrike" kern="100" cap="none" spc="0" normalizeH="0" baseline="0" noProof="0">
                          <a:ln>
                            <a:noFill/>
                          </a:ln>
                          <a:solidFill>
                            <a:sysClr val="windowText" lastClr="000000"/>
                          </a:solidFill>
                          <a:effectLst/>
                          <a:uLnTx/>
                          <a:uFillTx/>
                          <a:latin typeface="Cambria Math" panose="02040503050406030204" pitchFamily="18" charset="0"/>
                          <a:cs typeface="Times New Roman" panose="02020603050405020304" pitchFamily="18" charset="0"/>
                        </a:rPr>
                        <m:t>𝑏</m:t>
                      </m:r>
                    </m:oMath>
                  </a14:m>
                  <a:r>
                    <a:rPr kumimoji="0" lang="en-US" b="0" i="0" u="none" strike="noStrike" kern="100" cap="none" spc="0" normalizeH="0" baseline="0" noProof="0" dirty="0">
                      <a:ln>
                        <a:noFill/>
                      </a:ln>
                      <a:solidFill>
                        <a:sysClr val="windowText" lastClr="000000"/>
                      </a:solidFill>
                      <a:effectLst/>
                      <a:uLnTx/>
                      <a:uFillTx/>
                      <a:latin typeface="+mn-ea"/>
                      <a:cs typeface="Times New Roman" panose="02020603050405020304" pitchFamily="18" charset="0"/>
                    </a:rPr>
                    <a:t> </a:t>
                  </a:r>
                  <a:r>
                    <a:rPr kumimoji="0" lang="ja-JP" altLang="en-US" b="0" i="0" u="none" strike="noStrike" kern="100" cap="none" spc="0" normalizeH="0" baseline="0" noProof="0" dirty="0">
                      <a:ln>
                        <a:noFill/>
                      </a:ln>
                      <a:solidFill>
                        <a:sysClr val="windowText" lastClr="000000"/>
                      </a:solidFill>
                      <a:effectLst/>
                      <a:uLnTx/>
                      <a:uFillTx/>
                      <a:latin typeface="+mn-ea"/>
                      <a:cs typeface="Times New Roman" panose="02020603050405020304" pitchFamily="18" charset="0"/>
                    </a:rPr>
                    <a:t>がどのような値のとき，三角形</a:t>
                  </a:r>
                  <a:endParaRPr kumimoji="0" lang="en-US" altLang="ja-JP" b="0" i="0" u="none" strike="noStrike" kern="100" cap="none" spc="0" normalizeH="0" baseline="0" noProof="0" dirty="0">
                    <a:ln>
                      <a:noFill/>
                    </a:ln>
                    <a:solidFill>
                      <a:sysClr val="windowText" lastClr="000000"/>
                    </a:solidFill>
                    <a:effectLst/>
                    <a:uLnTx/>
                    <a:uFillTx/>
                    <a:latin typeface="+mn-ea"/>
                    <a:cs typeface="Times New Roman" panose="02020603050405020304" pitchFamily="18" charset="0"/>
                  </a:endParaRPr>
                </a:p>
                <a:p>
                  <a:pPr marL="0" marR="0" lvl="0" indent="0" algn="l" defTabSz="914400" eaLnBrk="1" fontAlgn="auto" latinLnBrk="0" hangingPunct="1">
                    <a:lnSpc>
                      <a:spcPct val="100000"/>
                    </a:lnSpc>
                    <a:spcBef>
                      <a:spcPts val="0"/>
                    </a:spcBef>
                    <a:spcAft>
                      <a:spcPts val="0"/>
                    </a:spcAft>
                    <a:buClrTx/>
                    <a:buSzTx/>
                    <a:buFontTx/>
                    <a:buNone/>
                    <a:tabLst/>
                    <a:defRPr/>
                  </a:pPr>
                  <a:r>
                    <a:rPr kumimoji="0" lang="ja-JP" altLang="en-US" b="0" i="0" u="none" strike="noStrike" kern="100" cap="none" spc="0" normalizeH="0" baseline="0" noProof="0" dirty="0">
                      <a:ln>
                        <a:noFill/>
                      </a:ln>
                      <a:solidFill>
                        <a:sysClr val="windowText" lastClr="000000"/>
                      </a:solidFill>
                      <a:effectLst/>
                      <a:uLnTx/>
                      <a:uFillTx/>
                      <a:latin typeface="+mn-ea"/>
                      <a:cs typeface="Times New Roman" panose="02020603050405020304" pitchFamily="18" charset="0"/>
                    </a:rPr>
                    <a:t>　　　　は１つだけに決まるだろうか？</a:t>
                  </a:r>
                </a:p>
                <a:p>
                  <a:pPr marL="0" marR="0" lvl="0" indent="400050" algn="l" defTabSz="914400" eaLnBrk="1" fontAlgn="auto" latinLnBrk="0" hangingPunct="1">
                    <a:lnSpc>
                      <a:spcPct val="100000"/>
                    </a:lnSpc>
                    <a:spcBef>
                      <a:spcPts val="0"/>
                    </a:spcBef>
                    <a:spcAft>
                      <a:spcPts val="0"/>
                    </a:spcAft>
                    <a:buClrTx/>
                    <a:buSzTx/>
                    <a:buFontTx/>
                    <a:buNone/>
                    <a:tabLst/>
                    <a:defRPr/>
                  </a:pPr>
                  <a:r>
                    <a:rPr kumimoji="0" lang="en-US" b="0" i="0" u="none" strike="noStrike" kern="100" cap="none" spc="0" normalizeH="0" baseline="0" noProof="0" dirty="0">
                      <a:ln>
                        <a:noFill/>
                      </a:ln>
                      <a:solidFill>
                        <a:sysClr val="windowText" lastClr="000000"/>
                      </a:solidFill>
                      <a:effectLst/>
                      <a:uLnTx/>
                      <a:uFillTx/>
                      <a:latin typeface="+mn-ea"/>
                      <a:cs typeface="Times New Roman" panose="02020603050405020304" pitchFamily="18" charset="0"/>
                    </a:rPr>
                    <a:t> </a:t>
                  </a:r>
                  <a:endParaRPr kumimoji="0" lang="ja-JP" altLang="en-US" b="0" i="0" u="none" strike="noStrike" kern="100" cap="none" spc="0" normalizeH="0" baseline="0" noProof="0" dirty="0">
                    <a:ln>
                      <a:noFill/>
                    </a:ln>
                    <a:solidFill>
                      <a:sysClr val="windowText" lastClr="000000"/>
                    </a:solidFill>
                    <a:effectLst/>
                    <a:uLnTx/>
                    <a:uFillTx/>
                    <a:latin typeface="+mn-ea"/>
                    <a:cs typeface="Times New Roman" panose="02020603050405020304" pitchFamily="18" charset="0"/>
                  </a:endParaRPr>
                </a:p>
                <a:p>
                  <a:pPr marL="0" marR="0" lvl="0" indent="400050" algn="just" defTabSz="914400" eaLnBrk="1" fontAlgn="auto" latinLnBrk="0" hangingPunct="1">
                    <a:lnSpc>
                      <a:spcPct val="100000"/>
                    </a:lnSpc>
                    <a:spcBef>
                      <a:spcPts val="0"/>
                    </a:spcBef>
                    <a:spcAft>
                      <a:spcPts val="0"/>
                    </a:spcAft>
                    <a:buClrTx/>
                    <a:buSzTx/>
                    <a:buFontTx/>
                    <a:buNone/>
                    <a:tabLst/>
                    <a:defRPr/>
                  </a:pPr>
                  <a:r>
                    <a:rPr kumimoji="0" lang="ja-JP" altLang="en-US" b="0" i="0" u="none" strike="noStrike" kern="100" cap="none" spc="0" normalizeH="0" baseline="0" noProof="0" dirty="0">
                      <a:ln>
                        <a:noFill/>
                      </a:ln>
                      <a:solidFill>
                        <a:schemeClr val="tx1"/>
                      </a:solidFill>
                      <a:effectLst/>
                      <a:uLnTx/>
                      <a:uFillTx/>
                      <a:latin typeface="+mn-ea"/>
                      <a:cs typeface="Times New Roman" panose="02020603050405020304" pitchFamily="18" charset="0"/>
                    </a:rPr>
                    <a:t>　　　この問題を解決するためにＡさん、Ｂ君は次のように考えたという：</a:t>
                  </a:r>
                  <a:endParaRPr kumimoji="0" lang="en-US" altLang="ja-JP" b="0" i="0" u="none" strike="noStrike" kern="100" cap="none" spc="0" normalizeH="0" baseline="0" noProof="0" dirty="0">
                    <a:ln>
                      <a:noFill/>
                    </a:ln>
                    <a:solidFill>
                      <a:schemeClr val="tx1"/>
                    </a:solidFill>
                    <a:effectLst/>
                    <a:uLnTx/>
                    <a:uFillTx/>
                    <a:latin typeface="+mn-ea"/>
                    <a:cs typeface="Times New Roman" panose="02020603050405020304" pitchFamily="18" charset="0"/>
                  </a:endParaRPr>
                </a:p>
                <a:p>
                  <a:pPr marL="0" marR="0" lvl="0" indent="400050" algn="just" defTabSz="914400" eaLnBrk="1" fontAlgn="auto" latinLnBrk="0" hangingPunct="1">
                    <a:lnSpc>
                      <a:spcPct val="100000"/>
                    </a:lnSpc>
                    <a:spcBef>
                      <a:spcPts val="0"/>
                    </a:spcBef>
                    <a:spcAft>
                      <a:spcPts val="0"/>
                    </a:spcAft>
                    <a:buClrTx/>
                    <a:buSzTx/>
                    <a:buFontTx/>
                    <a:buNone/>
                    <a:tabLst/>
                    <a:defRPr/>
                  </a:pPr>
                  <a:endParaRPr kumimoji="0" lang="ja-JP" altLang="en-US" b="0" i="0" u="none" strike="noStrike" kern="100" cap="none" spc="0" normalizeH="0" baseline="0" noProof="0" dirty="0">
                    <a:ln>
                      <a:noFill/>
                    </a:ln>
                    <a:solidFill>
                      <a:schemeClr val="tx1"/>
                    </a:solidFill>
                    <a:effectLst/>
                    <a:uLnTx/>
                    <a:uFillTx/>
                    <a:latin typeface="+mn-ea"/>
                    <a:cs typeface="Times New Roman" panose="02020603050405020304" pitchFamily="18" charset="0"/>
                  </a:endParaRPr>
                </a:p>
                <a:p>
                  <a:pPr marL="0" marR="0" lvl="0" indent="533400" algn="just" defTabSz="914400" eaLnBrk="1" fontAlgn="auto" latinLnBrk="0" hangingPunct="1">
                    <a:lnSpc>
                      <a:spcPct val="100000"/>
                    </a:lnSpc>
                    <a:spcBef>
                      <a:spcPts val="0"/>
                    </a:spcBef>
                    <a:spcAft>
                      <a:spcPts val="0"/>
                    </a:spcAft>
                    <a:buClrTx/>
                    <a:buSzTx/>
                    <a:buFontTx/>
                    <a:buNone/>
                    <a:tabLst/>
                    <a:defRPr/>
                  </a:pPr>
                  <a:r>
                    <a:rPr kumimoji="0" lang="ja-JP" altLang="en-US" b="0" i="0" u="none" strike="noStrike" kern="100" cap="none" spc="0" normalizeH="0" baseline="0" noProof="0" dirty="0">
                      <a:ln>
                        <a:noFill/>
                      </a:ln>
                      <a:solidFill>
                        <a:schemeClr val="tx1"/>
                      </a:solidFill>
                      <a:effectLst/>
                      <a:uLnTx/>
                      <a:uFillTx/>
                      <a:latin typeface="+mn-ea"/>
                      <a:cs typeface="Times New Roman" panose="02020603050405020304" pitchFamily="18" charset="0"/>
                    </a:rPr>
                    <a:t>　　Ａ「私は図形で考えたよ。」</a:t>
                  </a:r>
                </a:p>
                <a:p>
                  <a:pPr marL="0" marR="0" lvl="0" indent="533400" algn="just" defTabSz="914400" eaLnBrk="1" fontAlgn="auto" latinLnBrk="0" hangingPunct="1">
                    <a:lnSpc>
                      <a:spcPct val="100000"/>
                    </a:lnSpc>
                    <a:spcBef>
                      <a:spcPts val="0"/>
                    </a:spcBef>
                    <a:spcAft>
                      <a:spcPts val="0"/>
                    </a:spcAft>
                    <a:buClrTx/>
                    <a:buSzTx/>
                    <a:buFontTx/>
                    <a:buNone/>
                    <a:tabLst/>
                    <a:defRPr/>
                  </a:pPr>
                  <a:r>
                    <a:rPr kumimoji="0" lang="ja-JP" altLang="en-US" b="0" i="0" u="none" strike="noStrike" kern="100" cap="none" spc="0" normalizeH="0" baseline="0" noProof="0" dirty="0">
                      <a:ln>
                        <a:noFill/>
                      </a:ln>
                      <a:solidFill>
                        <a:schemeClr val="tx1"/>
                      </a:solidFill>
                      <a:effectLst/>
                      <a:uLnTx/>
                      <a:uFillTx/>
                      <a:latin typeface="+mn-ea"/>
                      <a:cs typeface="Times New Roman" panose="02020603050405020304" pitchFamily="18" charset="0"/>
                    </a:rPr>
                    <a:t>　　Ｂ「僕は</a:t>
                  </a:r>
                  <a:r>
                    <a:rPr kumimoji="0" lang="ja-JP" altLang="en-US" sz="1050" b="0" i="0" u="none" strike="noStrike" kern="100" cap="none" spc="0" normalizeH="0" baseline="0" noProof="0" dirty="0">
                      <a:ln>
                        <a:noFill/>
                      </a:ln>
                      <a:solidFill>
                        <a:schemeClr val="tx1"/>
                      </a:solidFill>
                      <a:effectLst/>
                      <a:uLnTx/>
                      <a:uFillTx/>
                      <a:latin typeface="+mn-ea"/>
                      <a:cs typeface="Times New Roman" panose="02020603050405020304" pitchFamily="18" charset="0"/>
                    </a:rPr>
                    <a:t> </a:t>
                  </a:r>
                  <a14:m>
                    <m:oMath xmlns:m="http://schemas.openxmlformats.org/officeDocument/2006/math">
                      <m:r>
                        <a:rPr kumimoji="0" lang="en-US" b="0" i="1" u="none" strike="noStrike" kern="100" cap="none" spc="0" normalizeH="0" baseline="0" noProof="0">
                          <a:ln>
                            <a:noFill/>
                          </a:ln>
                          <a:solidFill>
                            <a:schemeClr val="tx1"/>
                          </a:solidFill>
                          <a:effectLst/>
                          <a:uLnTx/>
                          <a:uFillTx/>
                          <a:latin typeface="Cambria Math" panose="02040503050406030204" pitchFamily="18" charset="0"/>
                          <a:cs typeface="Times New Roman" panose="02020603050405020304" pitchFamily="18" charset="0"/>
                        </a:rPr>
                        <m:t>𝑎</m:t>
                      </m:r>
                    </m:oMath>
                  </a14:m>
                  <a:r>
                    <a:rPr kumimoji="0" lang="en-US" b="0" i="0" u="none" strike="noStrike" kern="100" cap="none" spc="0" normalizeH="0" baseline="0" noProof="0" dirty="0">
                      <a:ln>
                        <a:noFill/>
                      </a:ln>
                      <a:solidFill>
                        <a:schemeClr val="tx1"/>
                      </a:solidFill>
                      <a:effectLst/>
                      <a:uLnTx/>
                      <a:uFillTx/>
                      <a:latin typeface="+mn-ea"/>
                      <a:cs typeface="Times New Roman" panose="02020603050405020304" pitchFamily="18" charset="0"/>
                    </a:rPr>
                    <a:t> </a:t>
                  </a:r>
                  <a:r>
                    <a:rPr kumimoji="0" lang="ja-JP" altLang="en-US" b="0" i="0" u="none" strike="noStrike" kern="100" cap="none" spc="0" normalizeH="0" baseline="0" noProof="0" dirty="0">
                      <a:ln>
                        <a:noFill/>
                      </a:ln>
                      <a:solidFill>
                        <a:schemeClr val="tx1"/>
                      </a:solidFill>
                      <a:effectLst/>
                      <a:uLnTx/>
                      <a:uFillTx/>
                      <a:latin typeface="+mn-ea"/>
                      <a:cs typeface="Times New Roman" panose="02020603050405020304" pitchFamily="18" charset="0"/>
                    </a:rPr>
                    <a:t>についての方程式を立てて考えたよ。」</a:t>
                  </a:r>
                </a:p>
                <a:p>
                  <a:pPr marL="0" marR="0" lvl="0" indent="533400" algn="just" defTabSz="914400" eaLnBrk="1" fontAlgn="auto" latinLnBrk="0" hangingPunct="1">
                    <a:lnSpc>
                      <a:spcPct val="100000"/>
                    </a:lnSpc>
                    <a:spcBef>
                      <a:spcPts val="0"/>
                    </a:spcBef>
                    <a:spcAft>
                      <a:spcPts val="0"/>
                    </a:spcAft>
                    <a:buClrTx/>
                    <a:buSzTx/>
                    <a:buFontTx/>
                    <a:buNone/>
                    <a:tabLst/>
                    <a:defRPr/>
                  </a:pPr>
                  <a:r>
                    <a:rPr kumimoji="0" lang="ja-JP" altLang="en-US" b="0" i="0" u="none" strike="noStrike" kern="100" cap="none" spc="0" normalizeH="0" baseline="0" noProof="0" dirty="0">
                      <a:ln>
                        <a:noFill/>
                      </a:ln>
                      <a:solidFill>
                        <a:schemeClr val="tx1"/>
                      </a:solidFill>
                      <a:effectLst/>
                      <a:uLnTx/>
                      <a:uFillTx/>
                      <a:latin typeface="+mn-ea"/>
                      <a:cs typeface="Times New Roman" panose="02020603050405020304" pitchFamily="18" charset="0"/>
                    </a:rPr>
                    <a:t>　　Ａ・</a:t>
                  </a:r>
                  <a:r>
                    <a:rPr kumimoji="0" lang="en-US" b="0" i="0" u="none" strike="noStrike" kern="100" cap="none" spc="0" normalizeH="0" baseline="0" noProof="0" dirty="0">
                      <a:ln>
                        <a:noFill/>
                      </a:ln>
                      <a:solidFill>
                        <a:schemeClr val="tx1"/>
                      </a:solidFill>
                      <a:effectLst/>
                      <a:uLnTx/>
                      <a:uFillTx/>
                      <a:latin typeface="+mn-ea"/>
                      <a:cs typeface="Times New Roman" panose="02020603050405020304" pitchFamily="18" charset="0"/>
                    </a:rPr>
                    <a:t>B</a:t>
                  </a:r>
                  <a:r>
                    <a:rPr kumimoji="0" lang="ja-JP" altLang="en-US" b="0" i="0" u="none" strike="noStrike" kern="100" cap="none" spc="0" normalizeH="0" baseline="0" noProof="0" dirty="0">
                      <a:ln>
                        <a:noFill/>
                      </a:ln>
                      <a:solidFill>
                        <a:schemeClr val="tx1"/>
                      </a:solidFill>
                      <a:effectLst/>
                      <a:uLnTx/>
                      <a:uFillTx/>
                      <a:latin typeface="+mn-ea"/>
                      <a:cs typeface="Times New Roman" panose="02020603050405020304" pitchFamily="18" charset="0"/>
                    </a:rPr>
                    <a:t>「答えは、　</a:t>
                  </a:r>
                  <a14:m>
                    <m:oMath xmlns:m="http://schemas.openxmlformats.org/officeDocument/2006/math">
                      <m:r>
                        <a:rPr kumimoji="0" lang="en-US" b="0" i="1" u="none" strike="noStrike" kern="100" cap="none" spc="0" normalizeH="0" baseline="0" noProof="0">
                          <a:ln>
                            <a:noFill/>
                          </a:ln>
                          <a:solidFill>
                            <a:schemeClr val="tx1"/>
                          </a:solidFill>
                          <a:effectLst/>
                          <a:uLnTx/>
                          <a:uFillTx/>
                          <a:latin typeface="Cambria Math" panose="02040503050406030204" pitchFamily="18" charset="0"/>
                          <a:cs typeface="Times New Roman" panose="02020603050405020304" pitchFamily="18" charset="0"/>
                        </a:rPr>
                        <m:t>𝑏</m:t>
                      </m:r>
                      <m:r>
                        <a:rPr kumimoji="0" lang="en-US" b="0" i="1" u="none" strike="noStrike" kern="100" cap="none" spc="0" normalizeH="0" baseline="0" noProof="0">
                          <a:ln>
                            <a:noFill/>
                          </a:ln>
                          <a:solidFill>
                            <a:schemeClr val="tx1"/>
                          </a:solidFill>
                          <a:effectLst/>
                          <a:uLnTx/>
                          <a:uFillTx/>
                          <a:latin typeface="Cambria Math" panose="02040503050406030204" pitchFamily="18" charset="0"/>
                          <a:cs typeface="Times New Roman" panose="02020603050405020304" pitchFamily="18" charset="0"/>
                        </a:rPr>
                        <m:t>=</m:t>
                      </m:r>
                      <m:r>
                        <a:rPr kumimoji="0" lang="ja-JP" altLang="en-US" b="0" i="0" u="none" strike="noStrike" kern="100" cap="none" spc="0" normalizeH="0" baseline="0" noProof="0">
                          <a:ln>
                            <a:noFill/>
                          </a:ln>
                          <a:solidFill>
                            <a:schemeClr val="tx1"/>
                          </a:solidFill>
                          <a:effectLst/>
                          <a:uLnTx/>
                          <a:uFillTx/>
                          <a:latin typeface="Cambria Math" panose="02040503050406030204" pitchFamily="18" charset="0"/>
                          <a:cs typeface="Times New Roman" panose="02020603050405020304" pitchFamily="18" charset="0"/>
                        </a:rPr>
                        <m:t>□</m:t>
                      </m:r>
                    </m:oMath>
                  </a14:m>
                  <a:r>
                    <a:rPr kumimoji="0" lang="ja-JP" altLang="en-US" b="0" i="0" u="none" strike="noStrike" kern="100" cap="none" spc="0" normalizeH="0" baseline="0" noProof="0" dirty="0">
                      <a:ln>
                        <a:noFill/>
                      </a:ln>
                      <a:solidFill>
                        <a:schemeClr val="tx1"/>
                      </a:solidFill>
                      <a:effectLst/>
                      <a:uLnTx/>
                      <a:uFillTx/>
                      <a:latin typeface="+mn-ea"/>
                      <a:cs typeface="Times New Roman" panose="02020603050405020304" pitchFamily="18" charset="0"/>
                    </a:rPr>
                    <a:t> または </a:t>
                  </a:r>
                  <a14:m>
                    <m:oMath xmlns:m="http://schemas.openxmlformats.org/officeDocument/2006/math">
                      <m:r>
                        <a:rPr kumimoji="0" lang="en-US" b="0" i="1" u="none" strike="noStrike" kern="100" cap="none" spc="0" normalizeH="0" baseline="0" noProof="0">
                          <a:ln>
                            <a:noFill/>
                          </a:ln>
                          <a:solidFill>
                            <a:schemeClr val="tx1"/>
                          </a:solidFill>
                          <a:effectLst/>
                          <a:uLnTx/>
                          <a:uFillTx/>
                          <a:latin typeface="Cambria Math" panose="02040503050406030204" pitchFamily="18" charset="0"/>
                          <a:cs typeface="Times New Roman" panose="02020603050405020304" pitchFamily="18" charset="0"/>
                        </a:rPr>
                        <m:t>𝑏</m:t>
                      </m:r>
                      <m:r>
                        <a:rPr kumimoji="0" lang="en-US" b="0" i="1" u="none" strike="noStrike" kern="100" cap="none" spc="0" normalizeH="0" baseline="0" noProof="0">
                          <a:ln>
                            <a:noFill/>
                          </a:ln>
                          <a:solidFill>
                            <a:schemeClr val="tx1"/>
                          </a:solidFill>
                          <a:effectLst/>
                          <a:uLnTx/>
                          <a:uFillTx/>
                          <a:latin typeface="Cambria Math" panose="02040503050406030204" pitchFamily="18" charset="0"/>
                          <a:cs typeface="Times New Roman" panose="02020603050405020304" pitchFamily="18" charset="0"/>
                        </a:rPr>
                        <m:t>≥</m:t>
                      </m:r>
                      <m:r>
                        <a:rPr kumimoji="0" lang="ja-JP" altLang="en-US" b="0" i="0" u="none" strike="noStrike" kern="100" cap="none" spc="0" normalizeH="0" baseline="0" noProof="0">
                          <a:ln>
                            <a:noFill/>
                          </a:ln>
                          <a:solidFill>
                            <a:schemeClr val="tx1"/>
                          </a:solidFill>
                          <a:effectLst/>
                          <a:uLnTx/>
                          <a:uFillTx/>
                          <a:latin typeface="Cambria Math" panose="02040503050406030204" pitchFamily="18" charset="0"/>
                          <a:cs typeface="Times New Roman" panose="02020603050405020304" pitchFamily="18" charset="0"/>
                        </a:rPr>
                        <m:t>□</m:t>
                      </m:r>
                    </m:oMath>
                  </a14:m>
                  <a:r>
                    <a:rPr kumimoji="0" lang="ja-JP" altLang="en-US" b="0" i="0" u="none" strike="noStrike" kern="100" cap="none" spc="0" normalizeH="0" baseline="0" noProof="0" dirty="0">
                      <a:ln>
                        <a:noFill/>
                      </a:ln>
                      <a:solidFill>
                        <a:schemeClr val="tx1"/>
                      </a:solidFill>
                      <a:effectLst/>
                      <a:uLnTx/>
                      <a:uFillTx/>
                      <a:latin typeface="+mn-ea"/>
                      <a:cs typeface="Times New Roman" panose="02020603050405020304" pitchFamily="18" charset="0"/>
                    </a:rPr>
                    <a:t> 」</a:t>
                  </a:r>
                </a:p>
                <a:p>
                  <a:pPr marL="0" marR="0" lvl="0" indent="400050" algn="just" defTabSz="914400" eaLnBrk="1" fontAlgn="auto" latinLnBrk="0" hangingPunct="1">
                    <a:lnSpc>
                      <a:spcPct val="100000"/>
                    </a:lnSpc>
                    <a:spcBef>
                      <a:spcPts val="0"/>
                    </a:spcBef>
                    <a:spcAft>
                      <a:spcPts val="0"/>
                    </a:spcAft>
                    <a:buClrTx/>
                    <a:buSzTx/>
                    <a:buFontTx/>
                    <a:buNone/>
                    <a:tabLst/>
                    <a:defRPr/>
                  </a:pPr>
                  <a:r>
                    <a:rPr kumimoji="0" lang="ja-JP" altLang="en-US" b="0" i="0" u="none" strike="noStrike" kern="100" cap="none" spc="0" normalizeH="0" baseline="0" noProof="0" dirty="0">
                      <a:ln>
                        <a:noFill/>
                      </a:ln>
                      <a:solidFill>
                        <a:schemeClr val="tx1"/>
                      </a:solidFill>
                      <a:effectLst/>
                      <a:uLnTx/>
                      <a:uFillTx/>
                      <a:latin typeface="+mn-ea"/>
                      <a:cs typeface="Times New Roman" panose="02020603050405020304" pitchFamily="18" charset="0"/>
                    </a:rPr>
                    <a:t>　　　さて、Ａさん、Ｂ君はこの問題をどのように解決したのだろうか？</a:t>
                  </a:r>
                </a:p>
                <a:p>
                  <a:pPr marL="0" marR="0" lvl="0" indent="400050" algn="just" defTabSz="914400" eaLnBrk="1" fontAlgn="auto" latinLnBrk="0" hangingPunct="1">
                    <a:lnSpc>
                      <a:spcPct val="100000"/>
                    </a:lnSpc>
                    <a:spcBef>
                      <a:spcPts val="0"/>
                    </a:spcBef>
                    <a:spcAft>
                      <a:spcPts val="0"/>
                    </a:spcAft>
                    <a:buClrTx/>
                    <a:buSzTx/>
                    <a:buFontTx/>
                    <a:buNone/>
                    <a:tabLst/>
                    <a:defRPr/>
                  </a:pPr>
                  <a:r>
                    <a:rPr kumimoji="0" lang="ja-JP" altLang="en-US" b="0" i="0" u="none" strike="noStrike" kern="100" cap="none" spc="0" normalizeH="0" baseline="0" noProof="0" dirty="0">
                      <a:ln>
                        <a:noFill/>
                      </a:ln>
                      <a:solidFill>
                        <a:schemeClr val="tx1"/>
                      </a:solidFill>
                      <a:effectLst/>
                      <a:uLnTx/>
                      <a:uFillTx/>
                      <a:latin typeface="+mn-ea"/>
                      <a:cs typeface="Times New Roman" panose="02020603050405020304" pitchFamily="18" charset="0"/>
                    </a:rPr>
                    <a:t>　　　その解決方法について考えてみよう。そして，図や式を使って</a:t>
                  </a:r>
                  <a:endParaRPr kumimoji="0" lang="en-US" altLang="ja-JP" b="0" i="0" u="none" strike="noStrike" kern="100" cap="none" spc="0" normalizeH="0" baseline="0" noProof="0" dirty="0">
                    <a:ln>
                      <a:noFill/>
                    </a:ln>
                    <a:solidFill>
                      <a:schemeClr val="tx1"/>
                    </a:solidFill>
                    <a:effectLst/>
                    <a:uLnTx/>
                    <a:uFillTx/>
                    <a:latin typeface="+mn-ea"/>
                    <a:cs typeface="Times New Roman" panose="02020603050405020304" pitchFamily="18" charset="0"/>
                  </a:endParaRPr>
                </a:p>
                <a:p>
                  <a:pPr marL="0" marR="0" lvl="0" indent="400050" algn="just" defTabSz="914400" eaLnBrk="1" fontAlgn="auto" latinLnBrk="0" hangingPunct="1">
                    <a:lnSpc>
                      <a:spcPct val="100000"/>
                    </a:lnSpc>
                    <a:spcBef>
                      <a:spcPts val="0"/>
                    </a:spcBef>
                    <a:spcAft>
                      <a:spcPts val="0"/>
                    </a:spcAft>
                    <a:buClrTx/>
                    <a:buSzTx/>
                    <a:buFontTx/>
                    <a:buNone/>
                    <a:tabLst/>
                    <a:defRPr/>
                  </a:pPr>
                  <a:r>
                    <a:rPr kumimoji="0" lang="ja-JP" altLang="en-US" b="0" i="0" u="none" strike="noStrike" kern="100" cap="none" spc="0" normalizeH="0" baseline="0" noProof="0" dirty="0">
                      <a:ln>
                        <a:noFill/>
                      </a:ln>
                      <a:solidFill>
                        <a:schemeClr val="tx1"/>
                      </a:solidFill>
                      <a:effectLst/>
                      <a:uLnTx/>
                      <a:uFillTx/>
                      <a:latin typeface="+mn-ea"/>
                      <a:cs typeface="Times New Roman" panose="02020603050405020304" pitchFamily="18" charset="0"/>
                    </a:rPr>
                    <a:t>　　　説明できる</a:t>
                  </a:r>
                  <a:r>
                    <a:rPr kumimoji="0" lang="ja-JP" altLang="en-US" b="0" i="0" u="none" strike="noStrike" kern="100" cap="none" spc="0" normalizeH="0" baseline="0" noProof="0" dirty="0">
                      <a:ln>
                        <a:noFill/>
                      </a:ln>
                      <a:solidFill>
                        <a:sysClr val="windowText" lastClr="000000"/>
                      </a:solidFill>
                      <a:effectLst/>
                      <a:uLnTx/>
                      <a:uFillTx/>
                      <a:latin typeface="+mn-ea"/>
                      <a:cs typeface="Times New Roman" panose="02020603050405020304" pitchFamily="18" charset="0"/>
                    </a:rPr>
                    <a:t>ようにしよう。</a:t>
                  </a:r>
                  <a:endParaRPr kumimoji="0" lang="en-US" altLang="ja-JP" b="0" i="0" u="none" strike="noStrike" kern="100" cap="none" spc="0" normalizeH="0" baseline="0" noProof="0" dirty="0">
                    <a:ln>
                      <a:noFill/>
                    </a:ln>
                    <a:solidFill>
                      <a:sysClr val="windowText" lastClr="000000"/>
                    </a:solidFill>
                    <a:effectLst/>
                    <a:uLnTx/>
                    <a:uFillTx/>
                    <a:latin typeface="+mn-ea"/>
                    <a:cs typeface="Times New Roman" panose="02020603050405020304" pitchFamily="18" charset="0"/>
                  </a:endParaRPr>
                </a:p>
                <a:p>
                  <a:pPr marL="0" marR="0" lvl="0" indent="400050" algn="just" defTabSz="914400" eaLnBrk="1" fontAlgn="auto" latinLnBrk="0" hangingPunct="1">
                    <a:lnSpc>
                      <a:spcPct val="100000"/>
                    </a:lnSpc>
                    <a:spcBef>
                      <a:spcPts val="0"/>
                    </a:spcBef>
                    <a:spcAft>
                      <a:spcPts val="0"/>
                    </a:spcAft>
                    <a:buClrTx/>
                    <a:buSzTx/>
                    <a:buFontTx/>
                    <a:buNone/>
                    <a:tabLst/>
                    <a:defRPr/>
                  </a:pPr>
                  <a:endParaRPr kumimoji="0" lang="ja-JP" altLang="en-US" b="0" i="0" u="none" strike="noStrike" kern="100" cap="none" spc="0" normalizeH="0" baseline="0" noProof="0" dirty="0">
                    <a:ln>
                      <a:noFill/>
                    </a:ln>
                    <a:solidFill>
                      <a:sysClr val="windowText" lastClr="000000"/>
                    </a:solidFill>
                    <a:effectLst/>
                    <a:uLnTx/>
                    <a:uFillTx/>
                    <a:latin typeface="+mn-ea"/>
                    <a:cs typeface="Times New Roman" panose="02020603050405020304" pitchFamily="18" charset="0"/>
                  </a:endParaRPr>
                </a:p>
              </p:txBody>
            </p:sp>
          </mc:Choice>
          <mc:Fallback xmlns="">
            <p:sp>
              <p:nvSpPr>
                <p:cNvPr id="5" name="正方形/長方形 4"/>
                <p:cNvSpPr>
                  <a:spLocks noRot="1" noChangeAspect="1" noMove="1" noResize="1" noEditPoints="1" noAdjustHandles="1" noChangeArrowheads="1" noChangeShapeType="1" noTextEdit="1"/>
                </p:cNvSpPr>
                <p:nvPr/>
              </p:nvSpPr>
              <p:spPr>
                <a:xfrm>
                  <a:off x="6441908" y="3876012"/>
                  <a:ext cx="5372100" cy="2743452"/>
                </a:xfrm>
                <a:prstGeom prst="rect">
                  <a:avLst/>
                </a:prstGeom>
                <a:blipFill>
                  <a:blip r:embed="rId3"/>
                  <a:stretch>
                    <a:fillRect l="-463"/>
                  </a:stretch>
                </a:blipFill>
                <a:ln w="19050" cap="flat" cmpd="sng" algn="ctr">
                  <a:solidFill>
                    <a:sysClr val="windowText" lastClr="000000"/>
                  </a:solidFill>
                  <a:prstDash val="solid"/>
                  <a:miter lim="800000"/>
                </a:ln>
                <a:effectLst/>
              </p:spPr>
              <p:txBody>
                <a:bodyPr/>
                <a:lstStyle/>
                <a:p>
                  <a:r>
                    <a:rPr lang="ja-JP" altLang="en-US">
                      <a:noFill/>
                    </a:rPr>
                    <a:t> </a:t>
                  </a:r>
                </a:p>
              </p:txBody>
            </p:sp>
          </mc:Fallback>
        </mc:AlternateContent>
        <p:sp>
          <p:nvSpPr>
            <p:cNvPr id="6" name="正方形/長方形 5"/>
            <p:cNvSpPr/>
            <p:nvPr/>
          </p:nvSpPr>
          <p:spPr>
            <a:xfrm>
              <a:off x="6983053" y="3955524"/>
              <a:ext cx="4751443" cy="537845"/>
            </a:xfrm>
            <a:prstGeom prst="rect">
              <a:avLst/>
            </a:prstGeom>
            <a:noFill/>
            <a:ln w="12700" cap="flat" cmpd="sng" algn="ctr">
              <a:solidFill>
                <a:srgbClr val="5B9BD5">
                  <a:shade val="15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2400" b="0" i="0" u="none" strike="noStrike" kern="0" cap="none" spc="0" normalizeH="0" baseline="0" noProof="0">
                <a:ln>
                  <a:noFill/>
                </a:ln>
                <a:solidFill>
                  <a:sysClr val="window" lastClr="FFFFFF"/>
                </a:solidFill>
                <a:effectLst/>
                <a:uLnTx/>
                <a:uFillTx/>
                <a:latin typeface="游明朝" panose="020F0502020204030204"/>
                <a:ea typeface="游明朝" panose="02020400000000000000" pitchFamily="18" charset="-128"/>
                <a:cs typeface="+mn-cs"/>
              </a:endParaRPr>
            </a:p>
          </p:txBody>
        </p:sp>
      </p:grpSp>
      <p:pic>
        <p:nvPicPr>
          <p:cNvPr id="7" name="図 6">
            <a:extLst>
              <a:ext uri="{FF2B5EF4-FFF2-40B4-BE49-F238E27FC236}">
                <a16:creationId xmlns:a16="http://schemas.microsoft.com/office/drawing/2014/main" id="{D0A83CC4-0F28-4E4E-B2A4-AC6AE486CD15}"/>
              </a:ext>
            </a:extLst>
          </p:cNvPr>
          <p:cNvPicPr>
            <a:picLocks noChangeAspect="1"/>
          </p:cNvPicPr>
          <p:nvPr/>
        </p:nvPicPr>
        <p:blipFill rotWithShape="1">
          <a:blip r:embed="rId4"/>
          <a:srcRect l="7562" t="46491" r="5205" b="357"/>
          <a:stretch/>
        </p:blipFill>
        <p:spPr>
          <a:xfrm>
            <a:off x="262181" y="4263881"/>
            <a:ext cx="11456954" cy="2406735"/>
          </a:xfrm>
          <a:prstGeom prst="rect">
            <a:avLst/>
          </a:prstGeom>
        </p:spPr>
      </p:pic>
      <p:sp>
        <p:nvSpPr>
          <p:cNvPr id="8" name="タイトル 1"/>
          <p:cNvSpPr>
            <a:spLocks noGrp="1"/>
          </p:cNvSpPr>
          <p:nvPr>
            <p:ph type="title"/>
          </p:nvPr>
        </p:nvSpPr>
        <p:spPr>
          <a:xfrm>
            <a:off x="361120" y="103977"/>
            <a:ext cx="5867845" cy="721895"/>
          </a:xfrm>
        </p:spPr>
        <p:txBody>
          <a:bodyPr>
            <a:normAutofit/>
          </a:bodyPr>
          <a:lstStyle/>
          <a:p>
            <a:r>
              <a:rPr lang="ja-JP" altLang="en-US" dirty="0">
                <a:solidFill>
                  <a:schemeClr val="tx1"/>
                </a:solidFill>
              </a:rPr>
              <a:t>○研究授業を振り返って</a:t>
            </a:r>
            <a:endParaRPr kumimoji="1" lang="ja-JP" altLang="en-US" dirty="0">
              <a:solidFill>
                <a:schemeClr val="tx1"/>
              </a:solidFill>
            </a:endParaRPr>
          </a:p>
        </p:txBody>
      </p:sp>
      <p:sp>
        <p:nvSpPr>
          <p:cNvPr id="9" name="正方形/長方形 8"/>
          <p:cNvSpPr/>
          <p:nvPr/>
        </p:nvSpPr>
        <p:spPr>
          <a:xfrm>
            <a:off x="2650869" y="4297012"/>
            <a:ext cx="320922" cy="369332"/>
          </a:xfrm>
          <a:prstGeom prst="rect">
            <a:avLst/>
          </a:prstGeom>
        </p:spPr>
        <p:txBody>
          <a:bodyPr wrap="none">
            <a:spAutoFit/>
          </a:bodyPr>
          <a:lstStyle/>
          <a:p>
            <a:r>
              <a:rPr lang="en-US" altLang="ja-JP" dirty="0"/>
              <a:t>A</a:t>
            </a:r>
            <a:endParaRPr lang="ja-JP" altLang="en-US" dirty="0"/>
          </a:p>
        </p:txBody>
      </p:sp>
      <p:sp>
        <p:nvSpPr>
          <p:cNvPr id="10" name="正方形/長方形 9"/>
          <p:cNvSpPr/>
          <p:nvPr/>
        </p:nvSpPr>
        <p:spPr>
          <a:xfrm>
            <a:off x="1229309" y="6001099"/>
            <a:ext cx="314510" cy="369332"/>
          </a:xfrm>
          <a:prstGeom prst="rect">
            <a:avLst/>
          </a:prstGeom>
        </p:spPr>
        <p:txBody>
          <a:bodyPr wrap="none">
            <a:spAutoFit/>
          </a:bodyPr>
          <a:lstStyle/>
          <a:p>
            <a:r>
              <a:rPr lang="en-US" altLang="ja-JP" dirty="0"/>
              <a:t>B</a:t>
            </a:r>
            <a:endParaRPr lang="ja-JP" altLang="en-US" dirty="0"/>
          </a:p>
        </p:txBody>
      </p:sp>
      <p:sp>
        <p:nvSpPr>
          <p:cNvPr id="11" name="正方形/長方形 10"/>
          <p:cNvSpPr/>
          <p:nvPr/>
        </p:nvSpPr>
        <p:spPr>
          <a:xfrm>
            <a:off x="4101829" y="6017647"/>
            <a:ext cx="322524" cy="369332"/>
          </a:xfrm>
          <a:prstGeom prst="rect">
            <a:avLst/>
          </a:prstGeom>
        </p:spPr>
        <p:txBody>
          <a:bodyPr wrap="none">
            <a:spAutoFit/>
          </a:bodyPr>
          <a:lstStyle/>
          <a:p>
            <a:r>
              <a:rPr lang="en-US" altLang="ja-JP" dirty="0"/>
              <a:t>C</a:t>
            </a:r>
            <a:endParaRPr lang="ja-JP" altLang="en-US" dirty="0"/>
          </a:p>
        </p:txBody>
      </p:sp>
      <p:sp>
        <p:nvSpPr>
          <p:cNvPr id="12" name="正方形/長方形 11"/>
          <p:cNvSpPr/>
          <p:nvPr/>
        </p:nvSpPr>
        <p:spPr>
          <a:xfrm>
            <a:off x="8753501" y="4263881"/>
            <a:ext cx="320922" cy="369332"/>
          </a:xfrm>
          <a:prstGeom prst="rect">
            <a:avLst/>
          </a:prstGeom>
        </p:spPr>
        <p:txBody>
          <a:bodyPr wrap="none">
            <a:spAutoFit/>
          </a:bodyPr>
          <a:lstStyle/>
          <a:p>
            <a:r>
              <a:rPr lang="en-US" altLang="ja-JP" dirty="0"/>
              <a:t>A</a:t>
            </a:r>
            <a:endParaRPr lang="ja-JP" altLang="en-US" dirty="0"/>
          </a:p>
        </p:txBody>
      </p:sp>
      <p:sp>
        <p:nvSpPr>
          <p:cNvPr id="13" name="正方形/長方形 12"/>
          <p:cNvSpPr/>
          <p:nvPr/>
        </p:nvSpPr>
        <p:spPr>
          <a:xfrm>
            <a:off x="7331941" y="5967968"/>
            <a:ext cx="314510" cy="369332"/>
          </a:xfrm>
          <a:prstGeom prst="rect">
            <a:avLst/>
          </a:prstGeom>
        </p:spPr>
        <p:txBody>
          <a:bodyPr wrap="none">
            <a:spAutoFit/>
          </a:bodyPr>
          <a:lstStyle/>
          <a:p>
            <a:r>
              <a:rPr lang="en-US" altLang="ja-JP" dirty="0"/>
              <a:t>B</a:t>
            </a:r>
            <a:endParaRPr lang="ja-JP" altLang="en-US" dirty="0"/>
          </a:p>
        </p:txBody>
      </p:sp>
      <p:sp>
        <p:nvSpPr>
          <p:cNvPr id="14" name="正方形/長方形 13"/>
          <p:cNvSpPr/>
          <p:nvPr/>
        </p:nvSpPr>
        <p:spPr>
          <a:xfrm>
            <a:off x="1642100" y="5670872"/>
            <a:ext cx="527709" cy="369332"/>
          </a:xfrm>
          <a:prstGeom prst="rect">
            <a:avLst/>
          </a:prstGeom>
        </p:spPr>
        <p:txBody>
          <a:bodyPr wrap="none">
            <a:spAutoFit/>
          </a:bodyPr>
          <a:lstStyle/>
          <a:p>
            <a:r>
              <a:rPr lang="en-US" altLang="ja-JP" dirty="0">
                <a:latin typeface="Cambria Math" panose="02040503050406030204" pitchFamily="18" charset="0"/>
                <a:ea typeface="Cambria Math" panose="02040503050406030204" pitchFamily="18" charset="0"/>
              </a:rPr>
              <a:t>45°</a:t>
            </a:r>
            <a:endParaRPr lang="ja-JP" altLang="en-US" dirty="0">
              <a:latin typeface="Cambria Math" panose="02040503050406030204" pitchFamily="18" charset="0"/>
            </a:endParaRPr>
          </a:p>
        </p:txBody>
      </p:sp>
      <p:sp>
        <p:nvSpPr>
          <p:cNvPr id="15" name="フリーフォーム 14"/>
          <p:cNvSpPr/>
          <p:nvPr/>
        </p:nvSpPr>
        <p:spPr>
          <a:xfrm>
            <a:off x="1515729" y="5870183"/>
            <a:ext cx="145774" cy="172278"/>
          </a:xfrm>
          <a:custGeom>
            <a:avLst/>
            <a:gdLst>
              <a:gd name="connsiteX0" fmla="*/ 0 w 145774"/>
              <a:gd name="connsiteY0" fmla="*/ 0 h 172278"/>
              <a:gd name="connsiteX1" fmla="*/ 119270 w 145774"/>
              <a:gd name="connsiteY1" fmla="*/ 53009 h 172278"/>
              <a:gd name="connsiteX2" fmla="*/ 119270 w 145774"/>
              <a:gd name="connsiteY2" fmla="*/ 53009 h 172278"/>
              <a:gd name="connsiteX3" fmla="*/ 145774 w 145774"/>
              <a:gd name="connsiteY3" fmla="*/ 172278 h 172278"/>
              <a:gd name="connsiteX4" fmla="*/ 145774 w 145774"/>
              <a:gd name="connsiteY4" fmla="*/ 172278 h 1722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5774" h="172278">
                <a:moveTo>
                  <a:pt x="0" y="0"/>
                </a:moveTo>
                <a:lnTo>
                  <a:pt x="119270" y="53009"/>
                </a:lnTo>
                <a:lnTo>
                  <a:pt x="119270" y="53009"/>
                </a:lnTo>
                <a:lnTo>
                  <a:pt x="145774" y="172278"/>
                </a:lnTo>
                <a:lnTo>
                  <a:pt x="145774" y="172278"/>
                </a:ln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16" name="正方形/長方形 15"/>
          <p:cNvSpPr/>
          <p:nvPr/>
        </p:nvSpPr>
        <p:spPr>
          <a:xfrm>
            <a:off x="7731480" y="5690752"/>
            <a:ext cx="527709" cy="369332"/>
          </a:xfrm>
          <a:prstGeom prst="rect">
            <a:avLst/>
          </a:prstGeom>
        </p:spPr>
        <p:txBody>
          <a:bodyPr wrap="none">
            <a:spAutoFit/>
          </a:bodyPr>
          <a:lstStyle/>
          <a:p>
            <a:r>
              <a:rPr lang="en-US" altLang="ja-JP" dirty="0">
                <a:latin typeface="Cambria Math" panose="02040503050406030204" pitchFamily="18" charset="0"/>
                <a:ea typeface="Cambria Math" panose="02040503050406030204" pitchFamily="18" charset="0"/>
              </a:rPr>
              <a:t>45°</a:t>
            </a:r>
            <a:endParaRPr lang="ja-JP" altLang="en-US" dirty="0">
              <a:latin typeface="Cambria Math" panose="02040503050406030204" pitchFamily="18" charset="0"/>
            </a:endParaRPr>
          </a:p>
        </p:txBody>
      </p:sp>
      <p:sp>
        <p:nvSpPr>
          <p:cNvPr id="17" name="フリーフォーム 16"/>
          <p:cNvSpPr/>
          <p:nvPr/>
        </p:nvSpPr>
        <p:spPr>
          <a:xfrm>
            <a:off x="7671369" y="5850307"/>
            <a:ext cx="145774" cy="172278"/>
          </a:xfrm>
          <a:custGeom>
            <a:avLst/>
            <a:gdLst>
              <a:gd name="connsiteX0" fmla="*/ 0 w 145774"/>
              <a:gd name="connsiteY0" fmla="*/ 0 h 172278"/>
              <a:gd name="connsiteX1" fmla="*/ 119270 w 145774"/>
              <a:gd name="connsiteY1" fmla="*/ 53009 h 172278"/>
              <a:gd name="connsiteX2" fmla="*/ 119270 w 145774"/>
              <a:gd name="connsiteY2" fmla="*/ 53009 h 172278"/>
              <a:gd name="connsiteX3" fmla="*/ 145774 w 145774"/>
              <a:gd name="connsiteY3" fmla="*/ 172278 h 172278"/>
              <a:gd name="connsiteX4" fmla="*/ 145774 w 145774"/>
              <a:gd name="connsiteY4" fmla="*/ 172278 h 1722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5774" h="172278">
                <a:moveTo>
                  <a:pt x="0" y="0"/>
                </a:moveTo>
                <a:lnTo>
                  <a:pt x="119270" y="53009"/>
                </a:lnTo>
                <a:lnTo>
                  <a:pt x="119270" y="53009"/>
                </a:lnTo>
                <a:lnTo>
                  <a:pt x="145774" y="172278"/>
                </a:lnTo>
                <a:lnTo>
                  <a:pt x="145774" y="172278"/>
                </a:ln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Tree>
    <p:extLst>
      <p:ext uri="{BB962C8B-B14F-4D97-AF65-F5344CB8AC3E}">
        <p14:creationId xmlns:p14="http://schemas.microsoft.com/office/powerpoint/2010/main" val="37368440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a:spLocks noGrp="1"/>
          </p:cNvSpPr>
          <p:nvPr>
            <p:ph type="title"/>
          </p:nvPr>
        </p:nvSpPr>
        <p:spPr>
          <a:xfrm>
            <a:off x="361120" y="103977"/>
            <a:ext cx="5867845" cy="721895"/>
          </a:xfrm>
        </p:spPr>
        <p:txBody>
          <a:bodyPr>
            <a:normAutofit/>
          </a:bodyPr>
          <a:lstStyle/>
          <a:p>
            <a:r>
              <a:rPr lang="ja-JP" altLang="en-US" dirty="0">
                <a:solidFill>
                  <a:schemeClr val="tx1"/>
                </a:solidFill>
              </a:rPr>
              <a:t>○研究授業を振り返って</a:t>
            </a:r>
            <a:endParaRPr kumimoji="1" lang="ja-JP" altLang="en-US" dirty="0">
              <a:solidFill>
                <a:schemeClr val="tx1"/>
              </a:solidFill>
            </a:endParaRPr>
          </a:p>
        </p:txBody>
      </p:sp>
      <p:pic>
        <p:nvPicPr>
          <p:cNvPr id="7" name="図 6"/>
          <p:cNvPicPr>
            <a:picLocks noChangeAspect="1"/>
          </p:cNvPicPr>
          <p:nvPr/>
        </p:nvPicPr>
        <p:blipFill>
          <a:blip r:embed="rId3"/>
          <a:stretch>
            <a:fillRect/>
          </a:stretch>
        </p:blipFill>
        <p:spPr>
          <a:xfrm>
            <a:off x="1721165" y="762058"/>
            <a:ext cx="9262736" cy="5716038"/>
          </a:xfrm>
          <a:prstGeom prst="rect">
            <a:avLst/>
          </a:prstGeom>
        </p:spPr>
      </p:pic>
      <p:sp>
        <p:nvSpPr>
          <p:cNvPr id="6" name="角丸四角形吹き出し 5"/>
          <p:cNvSpPr/>
          <p:nvPr/>
        </p:nvSpPr>
        <p:spPr>
          <a:xfrm>
            <a:off x="447618" y="1739468"/>
            <a:ext cx="3317361" cy="1684961"/>
          </a:xfrm>
          <a:prstGeom prst="wedgeRoundRectCallout">
            <a:avLst>
              <a:gd name="adj1" fmla="val 74601"/>
              <a:gd name="adj2" fmla="val -34239"/>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400" dirty="0"/>
              <a:t>本時ではどのような振り返りをさせたらよかったか</a:t>
            </a:r>
            <a:r>
              <a:rPr kumimoji="1" lang="en-US" altLang="ja-JP" sz="2400" dirty="0"/>
              <a:t>?</a:t>
            </a:r>
          </a:p>
        </p:txBody>
      </p:sp>
    </p:spTree>
    <p:extLst>
      <p:ext uri="{BB962C8B-B14F-4D97-AF65-F5344CB8AC3E}">
        <p14:creationId xmlns:p14="http://schemas.microsoft.com/office/powerpoint/2010/main" val="22269139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角丸四角形 4"/>
          <p:cNvSpPr/>
          <p:nvPr/>
        </p:nvSpPr>
        <p:spPr>
          <a:xfrm>
            <a:off x="1068513" y="1240662"/>
            <a:ext cx="9838026" cy="980660"/>
          </a:xfrm>
          <a:prstGeom prst="round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kumimoji="1" lang="ja-JP" altLang="en-US" sz="2800" dirty="0"/>
              <a:t>　本時で、振り返りがうまくできていなかった生徒がいる</a:t>
            </a:r>
            <a:endParaRPr kumimoji="1" lang="en-US" altLang="ja-JP" sz="2800" dirty="0"/>
          </a:p>
          <a:p>
            <a:pPr algn="just"/>
            <a:r>
              <a:rPr kumimoji="1" lang="ja-JP" altLang="en-US" sz="2800" dirty="0"/>
              <a:t>　ことにはどのような原因が考えられるか？</a:t>
            </a:r>
          </a:p>
        </p:txBody>
      </p:sp>
      <p:sp>
        <p:nvSpPr>
          <p:cNvPr id="6" name="タイトル 1"/>
          <p:cNvSpPr>
            <a:spLocks noGrp="1"/>
          </p:cNvSpPr>
          <p:nvPr>
            <p:ph type="title"/>
          </p:nvPr>
        </p:nvSpPr>
        <p:spPr>
          <a:xfrm>
            <a:off x="361120" y="253723"/>
            <a:ext cx="5867845" cy="721895"/>
          </a:xfrm>
        </p:spPr>
        <p:txBody>
          <a:bodyPr>
            <a:normAutofit/>
          </a:bodyPr>
          <a:lstStyle/>
          <a:p>
            <a:r>
              <a:rPr lang="ja-JP" altLang="en-US" dirty="0">
                <a:solidFill>
                  <a:schemeClr val="tx1"/>
                </a:solidFill>
              </a:rPr>
              <a:t>○研究授業を振り返って</a:t>
            </a:r>
            <a:endParaRPr kumimoji="1" lang="ja-JP" altLang="en-US" dirty="0">
              <a:solidFill>
                <a:schemeClr val="tx1"/>
              </a:solidFill>
            </a:endParaRPr>
          </a:p>
        </p:txBody>
      </p:sp>
      <p:sp>
        <p:nvSpPr>
          <p:cNvPr id="7" name="角丸四角形吹き出し 6"/>
          <p:cNvSpPr/>
          <p:nvPr/>
        </p:nvSpPr>
        <p:spPr>
          <a:xfrm>
            <a:off x="1068513" y="2626456"/>
            <a:ext cx="9838026" cy="1684961"/>
          </a:xfrm>
          <a:prstGeom prst="wedgeRoundRectCallout">
            <a:avLst>
              <a:gd name="adj1" fmla="val 4692"/>
              <a:gd name="adj2" fmla="val -63339"/>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800" dirty="0"/>
              <a:t>導入で扱った問題（前回）と復習について、違いを比較できるように、黒板に残したり、タブレットで共有したりできていなかったこと。</a:t>
            </a:r>
            <a:endParaRPr kumimoji="1" lang="en-US" altLang="ja-JP" sz="2800" dirty="0"/>
          </a:p>
        </p:txBody>
      </p:sp>
      <p:sp>
        <p:nvSpPr>
          <p:cNvPr id="8" name="角丸四角形吹き出し 7"/>
          <p:cNvSpPr/>
          <p:nvPr/>
        </p:nvSpPr>
        <p:spPr>
          <a:xfrm>
            <a:off x="1068513" y="4637040"/>
            <a:ext cx="9838026" cy="1684961"/>
          </a:xfrm>
          <a:prstGeom prst="wedgeRoundRectCallout">
            <a:avLst>
              <a:gd name="adj1" fmla="val 4692"/>
              <a:gd name="adj2" fmla="val -63339"/>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800" dirty="0"/>
              <a:t>生徒に振り返りをさせることについて、振り返りそのものが目的となってしまっていたこと。</a:t>
            </a:r>
            <a:endParaRPr kumimoji="1" lang="en-US" altLang="ja-JP" sz="2800" dirty="0"/>
          </a:p>
        </p:txBody>
      </p:sp>
    </p:spTree>
    <p:extLst>
      <p:ext uri="{BB962C8B-B14F-4D97-AF65-F5344CB8AC3E}">
        <p14:creationId xmlns:p14="http://schemas.microsoft.com/office/powerpoint/2010/main" val="1819872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87004" y="198782"/>
            <a:ext cx="8596668" cy="742122"/>
          </a:xfrm>
        </p:spPr>
        <p:txBody>
          <a:bodyPr/>
          <a:lstStyle/>
          <a:p>
            <a:r>
              <a:rPr kumimoji="1" lang="ja-JP" altLang="en-US" dirty="0"/>
              <a:t>３　まとめ</a:t>
            </a:r>
          </a:p>
        </p:txBody>
      </p:sp>
      <p:sp>
        <p:nvSpPr>
          <p:cNvPr id="3" name="コンテンツ プレースホルダー 2"/>
          <p:cNvSpPr>
            <a:spLocks noGrp="1"/>
          </p:cNvSpPr>
          <p:nvPr>
            <p:ph idx="1"/>
          </p:nvPr>
        </p:nvSpPr>
        <p:spPr>
          <a:xfrm>
            <a:off x="424648" y="1643387"/>
            <a:ext cx="9439280" cy="4275499"/>
          </a:xfrm>
        </p:spPr>
        <p:txBody>
          <a:bodyPr>
            <a:noAutofit/>
          </a:bodyPr>
          <a:lstStyle/>
          <a:p>
            <a:r>
              <a:rPr kumimoji="1" lang="ja-JP" altLang="en-US" sz="2400" dirty="0"/>
              <a:t>探究的な学習を実現するためには、難しい又は特別な課題である必要はないこと</a:t>
            </a:r>
            <a:endParaRPr kumimoji="1" lang="en-US" altLang="ja-JP" sz="2400" dirty="0"/>
          </a:p>
          <a:p>
            <a:r>
              <a:rPr kumimoji="1" lang="ja-JP" altLang="en-US" sz="2400" dirty="0"/>
              <a:t>生徒の問いをどのように引き出し、数学的活動につなげるかが</a:t>
            </a:r>
            <a:endParaRPr kumimoji="1" lang="en-US" altLang="ja-JP" sz="2400" dirty="0"/>
          </a:p>
          <a:p>
            <a:pPr marL="0" indent="0">
              <a:buNone/>
            </a:pPr>
            <a:r>
              <a:rPr kumimoji="1" lang="ja-JP" altLang="en-US" sz="2400" dirty="0"/>
              <a:t>　重要なこと</a:t>
            </a:r>
            <a:endParaRPr kumimoji="1" lang="en-US" altLang="ja-JP" sz="2400" dirty="0"/>
          </a:p>
          <a:p>
            <a:r>
              <a:rPr kumimoji="1" lang="ja-JP" altLang="en-US" sz="2400" dirty="0"/>
              <a:t>問いから次の問いをつなげるためには、適切な手立て（働きかけ）が必要なこと（前時との比較、他者の考え方との比較などをどのようにして学習活動に取り入れるか）</a:t>
            </a:r>
            <a:endParaRPr kumimoji="1" lang="en-US" altLang="ja-JP" sz="2400" dirty="0"/>
          </a:p>
          <a:p>
            <a:r>
              <a:rPr kumimoji="1" lang="ja-JP" altLang="en-US" sz="2400" dirty="0"/>
              <a:t>振り返りを目的にせず、目標に照らしてどのようなことを振り返らせたいか明確にしておくこと</a:t>
            </a:r>
            <a:endParaRPr kumimoji="1" lang="en-US" altLang="ja-JP" sz="2400" dirty="0"/>
          </a:p>
        </p:txBody>
      </p:sp>
    </p:spTree>
    <p:extLst>
      <p:ext uri="{BB962C8B-B14F-4D97-AF65-F5344CB8AC3E}">
        <p14:creationId xmlns:p14="http://schemas.microsoft.com/office/powerpoint/2010/main" val="5072773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10A9ED4-BECE-4F61-A5E1-31BFE39F68AD}"/>
              </a:ext>
            </a:extLst>
          </p:cNvPr>
          <p:cNvSpPr>
            <a:spLocks noGrp="1"/>
          </p:cNvSpPr>
          <p:nvPr>
            <p:ph type="ctrTitle" idx="4294967295"/>
          </p:nvPr>
        </p:nvSpPr>
        <p:spPr>
          <a:xfrm>
            <a:off x="105508" y="148736"/>
            <a:ext cx="11957538" cy="737090"/>
          </a:xfrm>
        </p:spPr>
        <p:txBody>
          <a:bodyPr>
            <a:noAutofit/>
          </a:bodyPr>
          <a:lstStyle/>
          <a:p>
            <a:r>
              <a:rPr lang="ja-JP" altLang="en-US" b="1" dirty="0">
                <a:latin typeface="ＭＳ ゴシック" panose="020B0609070205080204" pitchFamily="49" charset="-128"/>
                <a:ea typeface="ＭＳ ゴシック" panose="020B0609070205080204" pitchFamily="49" charset="-128"/>
              </a:rPr>
              <a:t>１　「探究的な学習」を実現するために</a:t>
            </a:r>
            <a:endParaRPr kumimoji="1" lang="ja-JP" altLang="en-US" b="1" dirty="0">
              <a:latin typeface="ＭＳ ゴシック" panose="020B0609070205080204" pitchFamily="49" charset="-128"/>
              <a:ea typeface="ＭＳ ゴシック" panose="020B0609070205080204" pitchFamily="49" charset="-128"/>
            </a:endParaRPr>
          </a:p>
        </p:txBody>
      </p:sp>
      <p:sp>
        <p:nvSpPr>
          <p:cNvPr id="3" name="タイトル 1">
            <a:extLst>
              <a:ext uri="{FF2B5EF4-FFF2-40B4-BE49-F238E27FC236}">
                <a16:creationId xmlns:a16="http://schemas.microsoft.com/office/drawing/2014/main" id="{55CF556E-0DDD-70BD-BC61-47B0FC8D449F}"/>
              </a:ext>
            </a:extLst>
          </p:cNvPr>
          <p:cNvSpPr txBox="1">
            <a:spLocks/>
          </p:cNvSpPr>
          <p:nvPr/>
        </p:nvSpPr>
        <p:spPr>
          <a:xfrm>
            <a:off x="619126" y="1828800"/>
            <a:ext cx="11696699" cy="2876549"/>
          </a:xfrm>
          <a:prstGeom prst="rect">
            <a:avLst/>
          </a:prstGeom>
          <a:ln>
            <a:noFill/>
          </a:ln>
        </p:spPr>
        <p:txBody>
          <a:bodyPr vert="horz" lIns="91440" tIns="45720" rIns="91440" bIns="45720" rtlCol="0" anchor="t">
            <a:noAutofit/>
          </a:bodyPr>
          <a:lstStyle>
            <a:lvl1pPr algn="l" defTabSz="914400" rtl="0" eaLnBrk="1" latinLnBrk="0" hangingPunct="1">
              <a:lnSpc>
                <a:spcPct val="90000"/>
              </a:lnSpc>
              <a:spcBef>
                <a:spcPct val="0"/>
              </a:spcBef>
              <a:buNone/>
              <a:defRPr kumimoji="1" sz="3200" b="0" i="0" kern="1200" cap="all">
                <a:solidFill>
                  <a:schemeClr val="tx1"/>
                </a:solidFill>
                <a:effectLst/>
                <a:latin typeface="+mj-lt"/>
                <a:ea typeface="+mj-ea"/>
                <a:cs typeface="+mj-cs"/>
              </a:defRPr>
            </a:lvl1pPr>
          </a:lstStyle>
          <a:p>
            <a:endParaRPr lang="en-US" altLang="ja-JP" dirty="0">
              <a:latin typeface="ＭＳ 明朝" panose="02020609040205080304" pitchFamily="17" charset="-128"/>
              <a:ea typeface="ＭＳ 明朝" panose="02020609040205080304" pitchFamily="17" charset="-128"/>
            </a:endParaRPr>
          </a:p>
          <a:p>
            <a:endParaRPr lang="en-US" altLang="ja-JP" dirty="0">
              <a:latin typeface="ＭＳ 明朝" panose="02020609040205080304" pitchFamily="17" charset="-128"/>
              <a:ea typeface="ＭＳ 明朝" panose="02020609040205080304" pitchFamily="17" charset="-128"/>
            </a:endParaRPr>
          </a:p>
          <a:p>
            <a:endParaRPr lang="en-US" altLang="ja-JP" sz="2800" dirty="0">
              <a:latin typeface="ＭＳ 明朝" panose="02020609040205080304" pitchFamily="17" charset="-128"/>
              <a:ea typeface="ＭＳ 明朝" panose="02020609040205080304" pitchFamily="17" charset="-128"/>
            </a:endParaRPr>
          </a:p>
        </p:txBody>
      </p:sp>
      <p:sp>
        <p:nvSpPr>
          <p:cNvPr id="5" name="テキスト ボックス 4">
            <a:extLst>
              <a:ext uri="{FF2B5EF4-FFF2-40B4-BE49-F238E27FC236}">
                <a16:creationId xmlns:a16="http://schemas.microsoft.com/office/drawing/2014/main" id="{DA415DBB-4CC3-92BE-AB34-AE2C93F3E5F9}"/>
              </a:ext>
            </a:extLst>
          </p:cNvPr>
          <p:cNvSpPr txBox="1"/>
          <p:nvPr/>
        </p:nvSpPr>
        <p:spPr>
          <a:xfrm>
            <a:off x="415926" y="1419226"/>
            <a:ext cx="10817698" cy="5016758"/>
          </a:xfrm>
          <a:prstGeom prst="rect">
            <a:avLst/>
          </a:prstGeom>
          <a:noFill/>
        </p:spPr>
        <p:txBody>
          <a:bodyPr wrap="square">
            <a:spAutoFit/>
          </a:bodyPr>
          <a:lstStyle/>
          <a:p>
            <a:r>
              <a:rPr lang="ja-JP" altLang="en-US" sz="3200" dirty="0"/>
              <a:t>・疑問や問いの発生 、問題の設定 、問題の理解・解決の</a:t>
            </a:r>
            <a:endParaRPr lang="en-US" altLang="ja-JP" sz="3200" dirty="0"/>
          </a:p>
          <a:p>
            <a:r>
              <a:rPr lang="ja-JP" altLang="en-US" sz="3200" dirty="0"/>
              <a:t>　計画、計画の実行・結果の検討 、解決過程や結果の振</a:t>
            </a:r>
            <a:endParaRPr lang="en-US" altLang="ja-JP" sz="3200" dirty="0"/>
          </a:p>
          <a:p>
            <a:r>
              <a:rPr lang="ja-JP" altLang="en-US" sz="3200" dirty="0"/>
              <a:t>　り返り 、新たな疑問や問い・推測などの発生といった　　</a:t>
            </a:r>
            <a:endParaRPr lang="en-US" altLang="ja-JP" sz="3200" dirty="0"/>
          </a:p>
          <a:p>
            <a:r>
              <a:rPr lang="ja-JP" altLang="en-US" sz="3200" dirty="0"/>
              <a:t>　学習過程を重視する。</a:t>
            </a:r>
            <a:endParaRPr kumimoji="1" lang="en-US" altLang="ja-JP" sz="3200" u="none" dirty="0"/>
          </a:p>
          <a:p>
            <a:r>
              <a:rPr lang="ja-JP" altLang="en-US" sz="3200" dirty="0"/>
              <a:t>・学習内容を生活と関連付けたり、生徒の疑問を取り上</a:t>
            </a:r>
            <a:endParaRPr lang="en-US" altLang="ja-JP" sz="3200" dirty="0"/>
          </a:p>
          <a:p>
            <a:r>
              <a:rPr lang="ja-JP" altLang="en-US" sz="3200" dirty="0"/>
              <a:t>　げたりするなどして学習に対する関心や意欲を高める</a:t>
            </a:r>
            <a:endParaRPr lang="en-US" altLang="ja-JP" sz="3200" dirty="0"/>
          </a:p>
          <a:p>
            <a:r>
              <a:rPr lang="ja-JP" altLang="en-US" sz="3200" dirty="0"/>
              <a:t>　活動を充実させる。 </a:t>
            </a:r>
            <a:endParaRPr lang="en-US" altLang="ja-JP" sz="3200" dirty="0"/>
          </a:p>
          <a:p>
            <a:r>
              <a:rPr lang="ja-JP" altLang="en-US" sz="3200" dirty="0"/>
              <a:t>・学習の過程を振り返り、本質を明らかにしたり学習内</a:t>
            </a:r>
            <a:endParaRPr lang="en-US" altLang="ja-JP" sz="3200" dirty="0"/>
          </a:p>
          <a:p>
            <a:r>
              <a:rPr lang="ja-JP" altLang="en-US" sz="3200" dirty="0"/>
              <a:t>　容を整理し直したりして、自ら見いだした問題を解決</a:t>
            </a:r>
            <a:endParaRPr lang="en-US" altLang="ja-JP" sz="3200" dirty="0"/>
          </a:p>
          <a:p>
            <a:r>
              <a:rPr lang="ja-JP" altLang="en-US" sz="3200" dirty="0"/>
              <a:t>　する活動を充実させる。</a:t>
            </a:r>
          </a:p>
        </p:txBody>
      </p:sp>
      <p:sp>
        <p:nvSpPr>
          <p:cNvPr id="6" name="タイトル 1">
            <a:extLst>
              <a:ext uri="{FF2B5EF4-FFF2-40B4-BE49-F238E27FC236}">
                <a16:creationId xmlns:a16="http://schemas.microsoft.com/office/drawing/2014/main" id="{54D3029F-9D4D-D877-31FB-2F1D4C5B3FC4}"/>
              </a:ext>
            </a:extLst>
          </p:cNvPr>
          <p:cNvSpPr txBox="1">
            <a:spLocks/>
          </p:cNvSpPr>
          <p:nvPr/>
        </p:nvSpPr>
        <p:spPr>
          <a:xfrm>
            <a:off x="7331026" y="6308773"/>
            <a:ext cx="4755466" cy="49134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3200" b="0" i="0" kern="1200" cap="all">
                <a:solidFill>
                  <a:schemeClr val="tx1"/>
                </a:solidFill>
                <a:effectLst/>
                <a:latin typeface="+mj-lt"/>
                <a:ea typeface="+mj-ea"/>
                <a:cs typeface="+mj-cs"/>
              </a:defRPr>
            </a:lvl1pPr>
          </a:lstStyle>
          <a:p>
            <a:pPr algn="r"/>
            <a:endParaRPr lang="ja-JP" altLang="en-US" sz="2000" b="1" dirty="0">
              <a:solidFill>
                <a:schemeClr val="bg1"/>
              </a:solidFill>
              <a:latin typeface="+mn-ea"/>
              <a:ea typeface="+mn-ea"/>
            </a:endParaRPr>
          </a:p>
        </p:txBody>
      </p:sp>
    </p:spTree>
    <p:extLst>
      <p:ext uri="{BB962C8B-B14F-4D97-AF65-F5344CB8AC3E}">
        <p14:creationId xmlns:p14="http://schemas.microsoft.com/office/powerpoint/2010/main" val="26615516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559651" y="2669441"/>
            <a:ext cx="8596668" cy="775254"/>
          </a:xfrm>
        </p:spPr>
        <p:txBody>
          <a:bodyPr>
            <a:normAutofit/>
          </a:bodyPr>
          <a:lstStyle/>
          <a:p>
            <a:pPr algn="ctr"/>
            <a:r>
              <a:rPr lang="ja-JP" altLang="en-US" sz="3600" b="1" dirty="0"/>
              <a:t>作成・協力</a:t>
            </a:r>
            <a:endParaRPr kumimoji="1" lang="ja-JP" altLang="en-US" dirty="0"/>
          </a:p>
        </p:txBody>
      </p:sp>
      <p:sp>
        <p:nvSpPr>
          <p:cNvPr id="3" name="テキスト プレースホルダー 2"/>
          <p:cNvSpPr>
            <a:spLocks noGrp="1"/>
          </p:cNvSpPr>
          <p:nvPr>
            <p:ph type="body" idx="1"/>
          </p:nvPr>
        </p:nvSpPr>
        <p:spPr>
          <a:xfrm>
            <a:off x="1559651" y="3629090"/>
            <a:ext cx="8596668" cy="860400"/>
          </a:xfrm>
        </p:spPr>
        <p:txBody>
          <a:bodyPr>
            <a:normAutofit fontScale="85000" lnSpcReduction="10000"/>
          </a:bodyPr>
          <a:lstStyle/>
          <a:p>
            <a:r>
              <a:rPr lang="ja-JP" altLang="en-US" sz="3600" b="1" dirty="0">
                <a:solidFill>
                  <a:srgbClr val="90C226"/>
                </a:solidFill>
                <a:cs typeface="+mj-cs"/>
              </a:rPr>
              <a:t>北海道教育委員会　国立大学法人東京学芸大学</a:t>
            </a:r>
            <a:endParaRPr kumimoji="1" lang="ja-JP" altLang="en-US" dirty="0"/>
          </a:p>
        </p:txBody>
      </p:sp>
    </p:spTree>
    <p:extLst>
      <p:ext uri="{BB962C8B-B14F-4D97-AF65-F5344CB8AC3E}">
        <p14:creationId xmlns:p14="http://schemas.microsoft.com/office/powerpoint/2010/main" val="19240188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a:extLst>
              <a:ext uri="{FF2B5EF4-FFF2-40B4-BE49-F238E27FC236}">
                <a16:creationId xmlns:a16="http://schemas.microsoft.com/office/drawing/2014/main" id="{55CF556E-0DDD-70BD-BC61-47B0FC8D449F}"/>
              </a:ext>
            </a:extLst>
          </p:cNvPr>
          <p:cNvSpPr txBox="1">
            <a:spLocks/>
          </p:cNvSpPr>
          <p:nvPr/>
        </p:nvSpPr>
        <p:spPr>
          <a:xfrm>
            <a:off x="486855" y="1097503"/>
            <a:ext cx="5900298" cy="717649"/>
          </a:xfrm>
          <a:prstGeom prst="rect">
            <a:avLst/>
          </a:prstGeom>
        </p:spPr>
        <p:txBody>
          <a:bodyPr vert="horz" lIns="91440" tIns="45720" rIns="91440" bIns="45720" rtlCol="0" anchor="t">
            <a:normAutofit fontScale="90000"/>
          </a:bodyPr>
          <a:lstStyle>
            <a:lvl1pPr algn="l" defTabSz="914400" rtl="0" eaLnBrk="1" latinLnBrk="0" hangingPunct="1">
              <a:lnSpc>
                <a:spcPct val="90000"/>
              </a:lnSpc>
              <a:spcBef>
                <a:spcPct val="0"/>
              </a:spcBef>
              <a:buNone/>
              <a:defRPr kumimoji="1" sz="3200" b="0" i="0" kern="1200" cap="all">
                <a:solidFill>
                  <a:schemeClr val="tx1"/>
                </a:solidFill>
                <a:effectLst/>
                <a:latin typeface="+mj-lt"/>
                <a:ea typeface="+mj-ea"/>
                <a:cs typeface="+mj-cs"/>
              </a:defRPr>
            </a:lvl1pPr>
          </a:lstStyle>
          <a:p>
            <a:r>
              <a:rPr lang="ja-JP" altLang="en-US" sz="4400" dirty="0">
                <a:latin typeface="+mn-ea"/>
                <a:ea typeface="+mn-ea"/>
              </a:rPr>
              <a:t>授業づくりの段階（例）</a:t>
            </a:r>
            <a:endParaRPr lang="en-US" altLang="ja-JP" sz="4400" dirty="0">
              <a:latin typeface="+mn-ea"/>
              <a:ea typeface="+mn-ea"/>
            </a:endParaRPr>
          </a:p>
        </p:txBody>
      </p:sp>
      <p:sp>
        <p:nvSpPr>
          <p:cNvPr id="5" name="タイトル 1">
            <a:extLst>
              <a:ext uri="{FF2B5EF4-FFF2-40B4-BE49-F238E27FC236}">
                <a16:creationId xmlns:a16="http://schemas.microsoft.com/office/drawing/2014/main" id="{55CF556E-0DDD-70BD-BC61-47B0FC8D449F}"/>
              </a:ext>
            </a:extLst>
          </p:cNvPr>
          <p:cNvSpPr txBox="1">
            <a:spLocks/>
          </p:cNvSpPr>
          <p:nvPr/>
        </p:nvSpPr>
        <p:spPr>
          <a:xfrm>
            <a:off x="486855" y="2043684"/>
            <a:ext cx="11627893" cy="3990837"/>
          </a:xfrm>
          <a:prstGeom prst="rect">
            <a:avLst/>
          </a:prstGeom>
        </p:spPr>
        <p:txBody>
          <a:bodyPr vert="horz" lIns="91440" tIns="45720" rIns="91440" bIns="45720" rtlCol="0" anchor="t">
            <a:normAutofit fontScale="97500"/>
          </a:bodyPr>
          <a:lstStyle>
            <a:lvl1pPr algn="l" defTabSz="914400" rtl="0" eaLnBrk="1" latinLnBrk="0" hangingPunct="1">
              <a:lnSpc>
                <a:spcPct val="90000"/>
              </a:lnSpc>
              <a:spcBef>
                <a:spcPct val="0"/>
              </a:spcBef>
              <a:buNone/>
              <a:defRPr kumimoji="1" sz="3200" b="0" i="0" kern="1200" cap="all">
                <a:solidFill>
                  <a:schemeClr val="tx1"/>
                </a:solidFill>
                <a:effectLst/>
                <a:latin typeface="+mj-lt"/>
                <a:ea typeface="+mj-ea"/>
                <a:cs typeface="+mj-cs"/>
              </a:defRPr>
            </a:lvl1pPr>
          </a:lstStyle>
          <a:p>
            <a:r>
              <a:rPr lang="ja-JP" altLang="en-US" dirty="0">
                <a:latin typeface="+mn-ea"/>
                <a:ea typeface="+mn-ea"/>
              </a:rPr>
              <a:t>第１段階：学習内容をわかりやすく教えるための授業づくりがで</a:t>
            </a:r>
            <a:endParaRPr lang="en-US" altLang="ja-JP" dirty="0">
              <a:latin typeface="+mn-ea"/>
              <a:ea typeface="+mn-ea"/>
            </a:endParaRPr>
          </a:p>
          <a:p>
            <a:r>
              <a:rPr lang="ja-JP" altLang="en-US" dirty="0">
                <a:latin typeface="+mn-ea"/>
                <a:ea typeface="+mn-ea"/>
              </a:rPr>
              <a:t>　　　　　きる。</a:t>
            </a:r>
            <a:endParaRPr lang="en-US" altLang="ja-JP" dirty="0">
              <a:latin typeface="+mn-ea"/>
              <a:ea typeface="+mn-ea"/>
            </a:endParaRPr>
          </a:p>
          <a:p>
            <a:endParaRPr lang="en-US" altLang="ja-JP" dirty="0">
              <a:latin typeface="+mn-ea"/>
              <a:ea typeface="+mn-ea"/>
            </a:endParaRPr>
          </a:p>
          <a:p>
            <a:r>
              <a:rPr lang="ja-JP" altLang="en-US" dirty="0">
                <a:latin typeface="+mn-ea"/>
                <a:ea typeface="+mn-ea"/>
              </a:rPr>
              <a:t>第２段階：資質・能力の育成を目指して目標や適切な「問い」を　　</a:t>
            </a:r>
            <a:endParaRPr lang="en-US" altLang="ja-JP" dirty="0">
              <a:latin typeface="+mn-ea"/>
              <a:ea typeface="+mn-ea"/>
            </a:endParaRPr>
          </a:p>
          <a:p>
            <a:r>
              <a:rPr lang="ja-JP" altLang="en-US" dirty="0">
                <a:latin typeface="+mn-ea"/>
                <a:ea typeface="+mn-ea"/>
              </a:rPr>
              <a:t>　　　　　設定し、授業づくりができる。</a:t>
            </a:r>
            <a:endParaRPr lang="en-US" altLang="ja-JP" dirty="0">
              <a:latin typeface="+mn-ea"/>
              <a:ea typeface="+mn-ea"/>
            </a:endParaRPr>
          </a:p>
          <a:p>
            <a:endParaRPr lang="en-US" altLang="ja-JP" dirty="0">
              <a:latin typeface="+mn-ea"/>
              <a:ea typeface="+mn-ea"/>
            </a:endParaRPr>
          </a:p>
          <a:p>
            <a:r>
              <a:rPr lang="ja-JP" altLang="en-US" dirty="0">
                <a:latin typeface="+mn-ea"/>
                <a:ea typeface="+mn-ea"/>
              </a:rPr>
              <a:t>第３段階：資質・能力の育成を目指して目標や適切な場面を設定</a:t>
            </a:r>
            <a:endParaRPr lang="en-US" altLang="ja-JP" dirty="0">
              <a:latin typeface="+mn-ea"/>
              <a:ea typeface="+mn-ea"/>
            </a:endParaRPr>
          </a:p>
          <a:p>
            <a:r>
              <a:rPr lang="ja-JP" altLang="en-US" dirty="0">
                <a:latin typeface="+mn-ea"/>
                <a:ea typeface="+mn-ea"/>
              </a:rPr>
              <a:t>　　　　　し、生徒の反応等（思考等）を予想し、それらを生か</a:t>
            </a:r>
            <a:endParaRPr lang="en-US" altLang="ja-JP" dirty="0">
              <a:latin typeface="+mn-ea"/>
              <a:ea typeface="+mn-ea"/>
            </a:endParaRPr>
          </a:p>
          <a:p>
            <a:r>
              <a:rPr lang="ja-JP" altLang="en-US" dirty="0">
                <a:latin typeface="+mn-ea"/>
                <a:ea typeface="+mn-ea"/>
              </a:rPr>
              <a:t>　　　　　した授業づくりができる。</a:t>
            </a:r>
            <a:endParaRPr lang="en-US" altLang="ja-JP" dirty="0">
              <a:latin typeface="+mn-ea"/>
              <a:ea typeface="+mn-ea"/>
            </a:endParaRPr>
          </a:p>
        </p:txBody>
      </p:sp>
      <p:sp>
        <p:nvSpPr>
          <p:cNvPr id="2" name="タイトル 1">
            <a:extLst>
              <a:ext uri="{FF2B5EF4-FFF2-40B4-BE49-F238E27FC236}">
                <a16:creationId xmlns:a16="http://schemas.microsoft.com/office/drawing/2014/main" id="{95E76D4C-33ED-B667-602F-735DF39E5D08}"/>
              </a:ext>
            </a:extLst>
          </p:cNvPr>
          <p:cNvSpPr txBox="1">
            <a:spLocks/>
          </p:cNvSpPr>
          <p:nvPr/>
        </p:nvSpPr>
        <p:spPr>
          <a:xfrm>
            <a:off x="961872" y="6263053"/>
            <a:ext cx="11101174" cy="40049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3200" b="0" i="0" kern="1200" cap="all">
                <a:solidFill>
                  <a:schemeClr val="tx1"/>
                </a:solidFill>
                <a:effectLst/>
                <a:latin typeface="+mj-lt"/>
                <a:ea typeface="+mj-ea"/>
                <a:cs typeface="+mj-cs"/>
              </a:defRPr>
            </a:lvl1pPr>
          </a:lstStyle>
          <a:p>
            <a:pPr algn="r"/>
            <a:r>
              <a:rPr lang="ja-JP" altLang="en-US" sz="2000" b="1" dirty="0">
                <a:latin typeface="+mn-ea"/>
                <a:ea typeface="+mn-ea"/>
              </a:rPr>
              <a:t>東京学芸大学の高校探究プロジェクトにおける授業研究の考え方を基に作成</a:t>
            </a:r>
          </a:p>
        </p:txBody>
      </p:sp>
      <p:sp>
        <p:nvSpPr>
          <p:cNvPr id="6" name="タイトル 1">
            <a:extLst>
              <a:ext uri="{FF2B5EF4-FFF2-40B4-BE49-F238E27FC236}">
                <a16:creationId xmlns:a16="http://schemas.microsoft.com/office/drawing/2014/main" id="{A10A9ED4-BECE-4F61-A5E1-31BFE39F68AD}"/>
              </a:ext>
            </a:extLst>
          </p:cNvPr>
          <p:cNvSpPr txBox="1">
            <a:spLocks/>
          </p:cNvSpPr>
          <p:nvPr/>
        </p:nvSpPr>
        <p:spPr>
          <a:xfrm>
            <a:off x="105508" y="148736"/>
            <a:ext cx="11957538" cy="737090"/>
          </a:xfrm>
          <a:prstGeom prst="rect">
            <a:avLst/>
          </a:prstGeom>
        </p:spPr>
        <p:txBody>
          <a:bodyPr vert="horz" lIns="91440" tIns="45720" rIns="91440" bIns="45720" rtlCol="0" anchor="t">
            <a:noAutofit/>
          </a:bodyPr>
          <a:lstStyle>
            <a:lvl1pPr algn="l" defTabSz="457200" rtl="0" eaLnBrk="1" latinLnBrk="0" hangingPunct="1">
              <a:spcBef>
                <a:spcPct val="0"/>
              </a:spcBef>
              <a:buNone/>
              <a:defRPr kumimoji="1" sz="3600"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b="1" dirty="0">
                <a:latin typeface="ＭＳ ゴシック" panose="020B0609070205080204" pitchFamily="49" charset="-128"/>
                <a:ea typeface="ＭＳ ゴシック" panose="020B0609070205080204" pitchFamily="49" charset="-128"/>
              </a:rPr>
              <a:t>１　「探究的な学習」を実現するために</a:t>
            </a:r>
          </a:p>
        </p:txBody>
      </p:sp>
    </p:spTree>
    <p:extLst>
      <p:ext uri="{BB962C8B-B14F-4D97-AF65-F5344CB8AC3E}">
        <p14:creationId xmlns:p14="http://schemas.microsoft.com/office/powerpoint/2010/main" val="24048516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a:extLst>
              <a:ext uri="{FF2B5EF4-FFF2-40B4-BE49-F238E27FC236}">
                <a16:creationId xmlns:a16="http://schemas.microsoft.com/office/drawing/2014/main" id="{55CF556E-0DDD-70BD-BC61-47B0FC8D449F}"/>
              </a:ext>
            </a:extLst>
          </p:cNvPr>
          <p:cNvSpPr txBox="1">
            <a:spLocks/>
          </p:cNvSpPr>
          <p:nvPr/>
        </p:nvSpPr>
        <p:spPr>
          <a:xfrm>
            <a:off x="583029" y="1468343"/>
            <a:ext cx="9851024" cy="5480561"/>
          </a:xfrm>
          <a:prstGeom prst="rect">
            <a:avLst/>
          </a:prstGeom>
        </p:spPr>
        <p:txBody>
          <a:bodyPr vert="horz" lIns="91440" tIns="45720" rIns="91440" bIns="45720" rtlCol="0" anchor="t">
            <a:normAutofit fontScale="97500" lnSpcReduction="10000"/>
          </a:bodyPr>
          <a:lstStyle>
            <a:lvl1pPr algn="l" defTabSz="914400" rtl="0" eaLnBrk="1" latinLnBrk="0" hangingPunct="1">
              <a:lnSpc>
                <a:spcPct val="90000"/>
              </a:lnSpc>
              <a:spcBef>
                <a:spcPct val="0"/>
              </a:spcBef>
              <a:buNone/>
              <a:defRPr kumimoji="1" sz="3200" b="0" i="0" kern="1200" cap="all">
                <a:solidFill>
                  <a:schemeClr val="tx1"/>
                </a:solidFill>
                <a:effectLst/>
                <a:latin typeface="+mj-lt"/>
                <a:ea typeface="+mj-ea"/>
                <a:cs typeface="+mj-cs"/>
              </a:defRPr>
            </a:lvl1pPr>
          </a:lstStyle>
          <a:p>
            <a:r>
              <a:rPr lang="ja-JP" altLang="en-US" sz="3300" dirty="0">
                <a:latin typeface="+mn-ea"/>
                <a:ea typeface="+mn-ea"/>
              </a:rPr>
              <a:t>①　</a:t>
            </a:r>
            <a:r>
              <a:rPr lang="ja-JP" altLang="en-US" sz="3700" dirty="0">
                <a:latin typeface="+mn-ea"/>
                <a:ea typeface="+mn-ea"/>
              </a:rPr>
              <a:t>授業づくり（指導案作成）の土台となる</a:t>
            </a:r>
            <a:endParaRPr lang="en-US" altLang="ja-JP" sz="3700" dirty="0">
              <a:latin typeface="+mn-ea"/>
              <a:ea typeface="+mn-ea"/>
            </a:endParaRPr>
          </a:p>
          <a:p>
            <a:r>
              <a:rPr lang="ja-JP" altLang="en-US" sz="3700" dirty="0">
                <a:latin typeface="+mn-ea"/>
                <a:ea typeface="+mn-ea"/>
              </a:rPr>
              <a:t>     ３つの視点（教材観、生徒観、指導観）</a:t>
            </a:r>
            <a:endParaRPr lang="en-US" altLang="ja-JP" sz="3700" dirty="0">
              <a:latin typeface="+mn-ea"/>
              <a:ea typeface="+mn-ea"/>
            </a:endParaRPr>
          </a:p>
          <a:p>
            <a:r>
              <a:rPr lang="ja-JP" altLang="en-US" sz="3700" dirty="0">
                <a:latin typeface="+mn-ea"/>
                <a:ea typeface="+mn-ea"/>
              </a:rPr>
              <a:t>　  の言語化</a:t>
            </a:r>
            <a:endParaRPr lang="en-US" altLang="ja-JP" sz="3700" dirty="0">
              <a:latin typeface="+mn-ea"/>
              <a:ea typeface="+mn-ea"/>
            </a:endParaRPr>
          </a:p>
          <a:p>
            <a:endParaRPr lang="en-US" altLang="ja-JP" sz="3700" dirty="0">
              <a:latin typeface="+mn-ea"/>
              <a:ea typeface="+mn-ea"/>
            </a:endParaRPr>
          </a:p>
          <a:p>
            <a:r>
              <a:rPr lang="ja-JP" altLang="en-US" sz="3700" dirty="0">
                <a:latin typeface="+mn-ea"/>
                <a:ea typeface="+mn-ea"/>
              </a:rPr>
              <a:t>②　「単元の指導と評価の計画」の作成及び</a:t>
            </a:r>
            <a:endParaRPr lang="en-US" altLang="ja-JP" sz="3700" dirty="0">
              <a:latin typeface="+mn-ea"/>
              <a:ea typeface="+mn-ea"/>
            </a:endParaRPr>
          </a:p>
          <a:p>
            <a:r>
              <a:rPr lang="ja-JP" altLang="en-US" sz="3700" dirty="0">
                <a:latin typeface="+mn-ea"/>
                <a:ea typeface="+mn-ea"/>
              </a:rPr>
              <a:t>　　本時の位置付け</a:t>
            </a:r>
            <a:endParaRPr lang="en-US" altLang="ja-JP" sz="3700" dirty="0">
              <a:latin typeface="+mn-ea"/>
              <a:ea typeface="+mn-ea"/>
            </a:endParaRPr>
          </a:p>
          <a:p>
            <a:endParaRPr lang="en-US" altLang="ja-JP" sz="3700" dirty="0">
              <a:latin typeface="+mn-ea"/>
              <a:ea typeface="+mn-ea"/>
            </a:endParaRPr>
          </a:p>
          <a:p>
            <a:r>
              <a:rPr lang="ja-JP" altLang="en-US" sz="3700" dirty="0">
                <a:latin typeface="+mn-ea"/>
                <a:ea typeface="+mn-ea"/>
              </a:rPr>
              <a:t>③　本時の目標（ねらい）の設定</a:t>
            </a:r>
            <a:endParaRPr lang="en-US" altLang="ja-JP" sz="3700" dirty="0">
              <a:latin typeface="+mn-ea"/>
              <a:ea typeface="+mn-ea"/>
            </a:endParaRPr>
          </a:p>
          <a:p>
            <a:endParaRPr lang="en-US" altLang="ja-JP" sz="3700" dirty="0">
              <a:latin typeface="+mn-ea"/>
              <a:ea typeface="+mn-ea"/>
            </a:endParaRPr>
          </a:p>
          <a:p>
            <a:r>
              <a:rPr lang="ja-JP" altLang="en-US" sz="3700" dirty="0">
                <a:latin typeface="+mn-ea"/>
                <a:ea typeface="+mn-ea"/>
              </a:rPr>
              <a:t>④　授業における生徒の数学的活動の場面の</a:t>
            </a:r>
            <a:endParaRPr lang="en-US" altLang="ja-JP" sz="3700" dirty="0">
              <a:latin typeface="+mn-ea"/>
              <a:ea typeface="+mn-ea"/>
            </a:endParaRPr>
          </a:p>
          <a:p>
            <a:r>
              <a:rPr lang="ja-JP" altLang="en-US" sz="3700" dirty="0">
                <a:latin typeface="+mn-ea"/>
                <a:ea typeface="+mn-ea"/>
              </a:rPr>
              <a:t>　　想定</a:t>
            </a:r>
            <a:endParaRPr lang="ja-JP" altLang="en-US" sz="4400" dirty="0">
              <a:latin typeface="+mn-ea"/>
              <a:ea typeface="+mn-ea"/>
            </a:endParaRPr>
          </a:p>
        </p:txBody>
      </p:sp>
      <p:sp>
        <p:nvSpPr>
          <p:cNvPr id="4" name="タイトル 1">
            <a:extLst>
              <a:ext uri="{FF2B5EF4-FFF2-40B4-BE49-F238E27FC236}">
                <a16:creationId xmlns:a16="http://schemas.microsoft.com/office/drawing/2014/main" id="{A10A9ED4-BECE-4F61-A5E1-31BFE39F68AD}"/>
              </a:ext>
            </a:extLst>
          </p:cNvPr>
          <p:cNvSpPr txBox="1">
            <a:spLocks/>
          </p:cNvSpPr>
          <p:nvPr/>
        </p:nvSpPr>
        <p:spPr>
          <a:xfrm>
            <a:off x="105508" y="148736"/>
            <a:ext cx="11957538" cy="737090"/>
          </a:xfrm>
          <a:prstGeom prst="rect">
            <a:avLst/>
          </a:prstGeom>
        </p:spPr>
        <p:txBody>
          <a:bodyPr vert="horz" lIns="91440" tIns="45720" rIns="91440" bIns="45720" rtlCol="0" anchor="t">
            <a:noAutofit/>
          </a:bodyPr>
          <a:lstStyle>
            <a:lvl1pPr algn="l" defTabSz="457200" rtl="0" eaLnBrk="1" latinLnBrk="0" hangingPunct="1">
              <a:spcBef>
                <a:spcPct val="0"/>
              </a:spcBef>
              <a:buNone/>
              <a:defRPr kumimoji="1" sz="3600"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b="1" dirty="0">
                <a:latin typeface="ＭＳ ゴシック" panose="020B0609070205080204" pitchFamily="49" charset="-128"/>
                <a:ea typeface="ＭＳ ゴシック" panose="020B0609070205080204" pitchFamily="49" charset="-128"/>
              </a:rPr>
              <a:t>１　「探究的な学習」を実現するために</a:t>
            </a:r>
          </a:p>
        </p:txBody>
      </p:sp>
    </p:spTree>
    <p:extLst>
      <p:ext uri="{BB962C8B-B14F-4D97-AF65-F5344CB8AC3E}">
        <p14:creationId xmlns:p14="http://schemas.microsoft.com/office/powerpoint/2010/main" val="27579789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a:extLst>
              <a:ext uri="{FF2B5EF4-FFF2-40B4-BE49-F238E27FC236}">
                <a16:creationId xmlns:a16="http://schemas.microsoft.com/office/drawing/2014/main" id="{55CF556E-0DDD-70BD-BC61-47B0FC8D449F}"/>
              </a:ext>
            </a:extLst>
          </p:cNvPr>
          <p:cNvSpPr txBox="1">
            <a:spLocks/>
          </p:cNvSpPr>
          <p:nvPr/>
        </p:nvSpPr>
        <p:spPr>
          <a:xfrm>
            <a:off x="414703" y="1050610"/>
            <a:ext cx="9681797" cy="1188496"/>
          </a:xfrm>
          <a:prstGeom prst="rect">
            <a:avLst/>
          </a:prstGeom>
        </p:spPr>
        <p:txBody>
          <a:bodyPr vert="horz" lIns="91440" tIns="45720" rIns="91440" bIns="45720" rtlCol="0" anchor="t">
            <a:normAutofit fontScale="90000" lnSpcReduction="10000"/>
          </a:bodyPr>
          <a:lstStyle>
            <a:lvl1pPr algn="l" defTabSz="914400" rtl="0" eaLnBrk="1" latinLnBrk="0" hangingPunct="1">
              <a:lnSpc>
                <a:spcPct val="90000"/>
              </a:lnSpc>
              <a:spcBef>
                <a:spcPct val="0"/>
              </a:spcBef>
              <a:buNone/>
              <a:defRPr kumimoji="1" sz="3200" b="0" i="0" kern="1200" cap="all">
                <a:solidFill>
                  <a:schemeClr val="tx1"/>
                </a:solidFill>
                <a:effectLst/>
                <a:latin typeface="+mj-lt"/>
                <a:ea typeface="+mj-ea"/>
                <a:cs typeface="+mj-cs"/>
              </a:defRPr>
            </a:lvl1pPr>
          </a:lstStyle>
          <a:p>
            <a:r>
              <a:rPr lang="ja-JP" altLang="en-US" sz="4400" dirty="0">
                <a:latin typeface="+mn-ea"/>
              </a:rPr>
              <a:t>授業における</a:t>
            </a:r>
            <a:endParaRPr lang="en-US" altLang="ja-JP" sz="4400" dirty="0">
              <a:latin typeface="+mn-ea"/>
            </a:endParaRPr>
          </a:p>
          <a:p>
            <a:r>
              <a:rPr lang="ja-JP" altLang="en-US" sz="4400" dirty="0">
                <a:latin typeface="+mn-ea"/>
              </a:rPr>
              <a:t>　生徒の</a:t>
            </a:r>
            <a:r>
              <a:rPr lang="ja-JP" altLang="en-US" sz="4800" dirty="0">
                <a:latin typeface="+mn-ea"/>
                <a:ea typeface="+mn-ea"/>
              </a:rPr>
              <a:t>数学的活動の場面の想定</a:t>
            </a:r>
            <a:endParaRPr lang="ja-JP" altLang="en-US" sz="4800" dirty="0">
              <a:latin typeface="+mn-ea"/>
            </a:endParaRPr>
          </a:p>
          <a:p>
            <a:endParaRPr lang="ja-JP" altLang="en-US" sz="4400" dirty="0">
              <a:latin typeface="+mn-ea"/>
              <a:ea typeface="+mn-ea"/>
            </a:endParaRPr>
          </a:p>
        </p:txBody>
      </p:sp>
      <p:sp>
        <p:nvSpPr>
          <p:cNvPr id="2" name="タイトル 1">
            <a:extLst>
              <a:ext uri="{FF2B5EF4-FFF2-40B4-BE49-F238E27FC236}">
                <a16:creationId xmlns:a16="http://schemas.microsoft.com/office/drawing/2014/main" id="{84085D0C-A7D9-67F8-788C-955C4556FBAC}"/>
              </a:ext>
            </a:extLst>
          </p:cNvPr>
          <p:cNvSpPr txBox="1">
            <a:spLocks/>
          </p:cNvSpPr>
          <p:nvPr/>
        </p:nvSpPr>
        <p:spPr>
          <a:xfrm>
            <a:off x="414703" y="2403890"/>
            <a:ext cx="11286698" cy="3540677"/>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kumimoji="1" sz="3200" b="0" i="0" kern="1200" cap="all">
                <a:solidFill>
                  <a:schemeClr val="tx1"/>
                </a:solidFill>
                <a:effectLst/>
                <a:latin typeface="+mj-lt"/>
                <a:ea typeface="+mj-ea"/>
                <a:cs typeface="+mj-cs"/>
              </a:defRPr>
            </a:lvl1pPr>
          </a:lstStyle>
          <a:p>
            <a:r>
              <a:rPr lang="ja-JP" altLang="en-US" sz="2800" dirty="0">
                <a:latin typeface="+mn-ea"/>
                <a:ea typeface="+mn-ea"/>
              </a:rPr>
              <a:t>例えば、</a:t>
            </a:r>
            <a:endParaRPr lang="en-US" altLang="ja-JP" sz="2800" dirty="0">
              <a:latin typeface="+mn-ea"/>
              <a:ea typeface="+mn-ea"/>
            </a:endParaRPr>
          </a:p>
          <a:p>
            <a:r>
              <a:rPr lang="ja-JP" altLang="en-US" sz="2800" dirty="0">
                <a:latin typeface="+mn-ea"/>
                <a:ea typeface="+mn-ea"/>
              </a:rPr>
              <a:t>・授業者の発問による生徒の反応が、生徒観を踏まえて予想されて</a:t>
            </a:r>
            <a:endParaRPr lang="en-US" altLang="ja-JP" sz="2800" dirty="0">
              <a:latin typeface="+mn-ea"/>
              <a:ea typeface="+mn-ea"/>
            </a:endParaRPr>
          </a:p>
          <a:p>
            <a:r>
              <a:rPr lang="ja-JP" altLang="en-US" sz="2800" dirty="0">
                <a:latin typeface="+mn-ea"/>
                <a:ea typeface="+mn-ea"/>
              </a:rPr>
              <a:t>　いるか。</a:t>
            </a:r>
            <a:endParaRPr lang="en-US" altLang="ja-JP" sz="2800" dirty="0">
              <a:latin typeface="+mn-ea"/>
              <a:ea typeface="+mn-ea"/>
            </a:endParaRPr>
          </a:p>
          <a:p>
            <a:r>
              <a:rPr lang="ja-JP" altLang="en-US" sz="2800" dirty="0">
                <a:latin typeface="+mn-ea"/>
                <a:ea typeface="+mn-ea"/>
              </a:rPr>
              <a:t>・生徒の疑問や興味・関心などから、生徒が自ら見いだした問題を解　</a:t>
            </a:r>
            <a:endParaRPr lang="en-US" altLang="ja-JP" sz="2800" dirty="0">
              <a:latin typeface="+mn-ea"/>
              <a:ea typeface="+mn-ea"/>
            </a:endParaRPr>
          </a:p>
          <a:p>
            <a:r>
              <a:rPr lang="ja-JP" altLang="en-US" sz="2800" dirty="0">
                <a:latin typeface="+mn-ea"/>
                <a:ea typeface="+mn-ea"/>
              </a:rPr>
              <a:t>　決する場面が設定されているか。</a:t>
            </a:r>
            <a:endParaRPr lang="en-US" altLang="ja-JP" sz="2800" dirty="0">
              <a:latin typeface="+mn-ea"/>
              <a:ea typeface="+mn-ea"/>
            </a:endParaRPr>
          </a:p>
          <a:p>
            <a:r>
              <a:rPr lang="ja-JP" altLang="en-US" sz="2800" dirty="0">
                <a:latin typeface="+mn-ea"/>
                <a:ea typeface="+mn-ea"/>
              </a:rPr>
              <a:t>・生徒同士の考えを共有したり、比較・検討する場面が設定されて</a:t>
            </a:r>
            <a:r>
              <a:rPr lang="ja-JP" altLang="en-US" sz="2800" dirty="0" err="1">
                <a:latin typeface="+mn-ea"/>
                <a:ea typeface="+mn-ea"/>
              </a:rPr>
              <a:t>い</a:t>
            </a:r>
            <a:endParaRPr lang="en-US" altLang="ja-JP" sz="2800" dirty="0">
              <a:latin typeface="+mn-ea"/>
              <a:ea typeface="+mn-ea"/>
            </a:endParaRPr>
          </a:p>
          <a:p>
            <a:r>
              <a:rPr lang="ja-JP" altLang="en-US" sz="2800" dirty="0">
                <a:latin typeface="+mn-ea"/>
                <a:ea typeface="+mn-ea"/>
              </a:rPr>
              <a:t>　るか。</a:t>
            </a:r>
            <a:endParaRPr lang="en-US" altLang="ja-JP" sz="2800" dirty="0">
              <a:latin typeface="+mn-ea"/>
              <a:ea typeface="+mn-ea"/>
            </a:endParaRPr>
          </a:p>
          <a:p>
            <a:r>
              <a:rPr lang="ja-JP" altLang="en-US" sz="2800" dirty="0">
                <a:latin typeface="+mn-ea"/>
                <a:ea typeface="+mn-ea"/>
              </a:rPr>
              <a:t>・生徒の誤りなどを取り上げて共有し、それについて議論するような</a:t>
            </a:r>
            <a:endParaRPr lang="en-US" altLang="ja-JP" sz="2800" dirty="0">
              <a:latin typeface="+mn-ea"/>
              <a:ea typeface="+mn-ea"/>
            </a:endParaRPr>
          </a:p>
          <a:p>
            <a:r>
              <a:rPr lang="ja-JP" altLang="en-US" sz="2800" dirty="0">
                <a:latin typeface="+mn-ea"/>
                <a:ea typeface="+mn-ea"/>
              </a:rPr>
              <a:t>　場面が設定されているか。</a:t>
            </a:r>
            <a:endParaRPr lang="en-US" altLang="ja-JP" sz="2800" dirty="0">
              <a:latin typeface="+mn-ea"/>
              <a:ea typeface="+mn-ea"/>
            </a:endParaRPr>
          </a:p>
          <a:p>
            <a:endParaRPr lang="en-US" altLang="ja-JP" sz="2800" dirty="0">
              <a:latin typeface="+mn-ea"/>
              <a:ea typeface="+mn-ea"/>
            </a:endParaRPr>
          </a:p>
          <a:p>
            <a:endParaRPr lang="en-US" altLang="ja-JP" sz="2100" dirty="0">
              <a:latin typeface="+mn-ea"/>
              <a:ea typeface="+mn-ea"/>
            </a:endParaRPr>
          </a:p>
        </p:txBody>
      </p:sp>
      <p:sp>
        <p:nvSpPr>
          <p:cNvPr id="7" name="タイトル 1">
            <a:extLst>
              <a:ext uri="{FF2B5EF4-FFF2-40B4-BE49-F238E27FC236}">
                <a16:creationId xmlns:a16="http://schemas.microsoft.com/office/drawing/2014/main" id="{A10A9ED4-BECE-4F61-A5E1-31BFE39F68AD}"/>
              </a:ext>
            </a:extLst>
          </p:cNvPr>
          <p:cNvSpPr txBox="1">
            <a:spLocks/>
          </p:cNvSpPr>
          <p:nvPr/>
        </p:nvSpPr>
        <p:spPr>
          <a:xfrm>
            <a:off x="105508" y="148736"/>
            <a:ext cx="11957538" cy="737090"/>
          </a:xfrm>
          <a:prstGeom prst="rect">
            <a:avLst/>
          </a:prstGeom>
        </p:spPr>
        <p:txBody>
          <a:bodyPr vert="horz" lIns="91440" tIns="45720" rIns="91440" bIns="45720" rtlCol="0" anchor="t">
            <a:noAutofit/>
          </a:bodyPr>
          <a:lstStyle>
            <a:lvl1pPr algn="l" defTabSz="457200" rtl="0" eaLnBrk="1" latinLnBrk="0" hangingPunct="1">
              <a:spcBef>
                <a:spcPct val="0"/>
              </a:spcBef>
              <a:buNone/>
              <a:defRPr kumimoji="1" sz="3600"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b="1" dirty="0">
                <a:latin typeface="ＭＳ ゴシック" panose="020B0609070205080204" pitchFamily="49" charset="-128"/>
                <a:ea typeface="ＭＳ ゴシック" panose="020B0609070205080204" pitchFamily="49" charset="-128"/>
              </a:rPr>
              <a:t>１　「探究的な学習」を実現するために</a:t>
            </a:r>
          </a:p>
        </p:txBody>
      </p:sp>
    </p:spTree>
    <p:extLst>
      <p:ext uri="{BB962C8B-B14F-4D97-AF65-F5344CB8AC3E}">
        <p14:creationId xmlns:p14="http://schemas.microsoft.com/office/powerpoint/2010/main" val="2701452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22402" y="188634"/>
            <a:ext cx="6798734" cy="706855"/>
          </a:xfrm>
        </p:spPr>
        <p:txBody>
          <a:bodyPr>
            <a:normAutofit/>
          </a:bodyPr>
          <a:lstStyle/>
          <a:p>
            <a:r>
              <a:rPr lang="ja-JP" altLang="en-US" dirty="0">
                <a:latin typeface="ＭＳ ゴシック" panose="020B0609070205080204" pitchFamily="49" charset="-128"/>
                <a:ea typeface="ＭＳ ゴシック" panose="020B0609070205080204" pitchFamily="49" charset="-128"/>
              </a:rPr>
              <a:t>２　指導案検討会の主な流れ</a:t>
            </a:r>
          </a:p>
        </p:txBody>
      </p:sp>
      <p:sp>
        <p:nvSpPr>
          <p:cNvPr id="4" name="正方形/長方形 3"/>
          <p:cNvSpPr/>
          <p:nvPr/>
        </p:nvSpPr>
        <p:spPr>
          <a:xfrm>
            <a:off x="1812758" y="1410998"/>
            <a:ext cx="3628773" cy="1404527"/>
          </a:xfrm>
          <a:prstGeom prst="rect">
            <a:avLst/>
          </a:prstGeom>
          <a:solidFill>
            <a:schemeClr val="accent6">
              <a:lumMod val="40000"/>
              <a:lumOff val="60000"/>
              <a:alpha val="48000"/>
            </a:schemeClr>
          </a:solidFill>
          <a:ln w="38100">
            <a:solidFill>
              <a:schemeClr val="accent2"/>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ja-JP" altLang="en-US" sz="2800" b="1" dirty="0">
                <a:solidFill>
                  <a:prstClr val="black"/>
                </a:solidFill>
                <a:latin typeface="+mj-ea"/>
                <a:ea typeface="+mj-ea"/>
              </a:rPr>
              <a:t>第１回指導案検討会</a:t>
            </a:r>
            <a:endParaRPr lang="en-US" altLang="ja-JP" sz="2800" b="1" dirty="0">
              <a:solidFill>
                <a:prstClr val="black"/>
              </a:solidFill>
              <a:latin typeface="+mj-ea"/>
              <a:ea typeface="+mj-ea"/>
            </a:endParaRPr>
          </a:p>
        </p:txBody>
      </p:sp>
      <p:sp>
        <p:nvSpPr>
          <p:cNvPr id="5" name="正方形/長方形 4">
            <a:extLst>
              <a:ext uri="{FF2B5EF4-FFF2-40B4-BE49-F238E27FC236}">
                <a16:creationId xmlns:a16="http://schemas.microsoft.com/office/drawing/2014/main" id="{5FB65EB0-6BBE-0FCB-6029-07368E059C72}"/>
              </a:ext>
            </a:extLst>
          </p:cNvPr>
          <p:cNvSpPr/>
          <p:nvPr/>
        </p:nvSpPr>
        <p:spPr>
          <a:xfrm>
            <a:off x="1812758" y="3051326"/>
            <a:ext cx="3628773" cy="1180872"/>
          </a:xfrm>
          <a:prstGeom prst="rect">
            <a:avLst/>
          </a:prstGeom>
          <a:solidFill>
            <a:schemeClr val="accent6">
              <a:lumMod val="40000"/>
              <a:lumOff val="60000"/>
              <a:alpha val="48000"/>
            </a:schemeClr>
          </a:solidFill>
          <a:ln w="38100">
            <a:solidFill>
              <a:schemeClr val="accent1"/>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ja-JP" altLang="en-US" sz="2800" b="1" dirty="0">
                <a:solidFill>
                  <a:prstClr val="black"/>
                </a:solidFill>
                <a:latin typeface="+mj-ea"/>
                <a:ea typeface="+mj-ea"/>
              </a:rPr>
              <a:t>第２回指導案検討会</a:t>
            </a:r>
            <a:endParaRPr lang="en-US" altLang="ja-JP" sz="2800" b="1" dirty="0">
              <a:solidFill>
                <a:prstClr val="black"/>
              </a:solidFill>
              <a:latin typeface="+mj-ea"/>
              <a:ea typeface="+mj-ea"/>
            </a:endParaRPr>
          </a:p>
        </p:txBody>
      </p:sp>
      <p:sp>
        <p:nvSpPr>
          <p:cNvPr id="6" name="正方形/長方形 5">
            <a:extLst>
              <a:ext uri="{FF2B5EF4-FFF2-40B4-BE49-F238E27FC236}">
                <a16:creationId xmlns:a16="http://schemas.microsoft.com/office/drawing/2014/main" id="{511A3B27-55B9-1C06-CB00-507C4477D9F5}"/>
              </a:ext>
            </a:extLst>
          </p:cNvPr>
          <p:cNvSpPr/>
          <p:nvPr/>
        </p:nvSpPr>
        <p:spPr>
          <a:xfrm>
            <a:off x="1812758" y="4507241"/>
            <a:ext cx="3628773" cy="1282872"/>
          </a:xfrm>
          <a:prstGeom prst="rect">
            <a:avLst/>
          </a:prstGeom>
          <a:solidFill>
            <a:schemeClr val="accent6">
              <a:lumMod val="40000"/>
              <a:lumOff val="60000"/>
              <a:alpha val="48000"/>
            </a:schemeClr>
          </a:solidFill>
          <a:ln w="38100">
            <a:solidFill>
              <a:srgbClr val="7030A0"/>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ja-JP" altLang="en-US" sz="2800" b="1" dirty="0">
                <a:solidFill>
                  <a:schemeClr val="tx1"/>
                </a:solidFill>
                <a:latin typeface="+mj-ea"/>
                <a:ea typeface="+mj-ea"/>
              </a:rPr>
              <a:t>第３回指導案検討会</a:t>
            </a:r>
            <a:endParaRPr lang="en-US" altLang="ja-JP" sz="2800" b="1" dirty="0">
              <a:solidFill>
                <a:schemeClr val="tx1"/>
              </a:solidFill>
              <a:latin typeface="+mj-ea"/>
              <a:ea typeface="+mj-ea"/>
            </a:endParaRPr>
          </a:p>
        </p:txBody>
      </p:sp>
      <p:sp>
        <p:nvSpPr>
          <p:cNvPr id="7" name="左カーブ矢印 6"/>
          <p:cNvSpPr/>
          <p:nvPr/>
        </p:nvSpPr>
        <p:spPr>
          <a:xfrm>
            <a:off x="5417344" y="1618779"/>
            <a:ext cx="954156" cy="1908313"/>
          </a:xfrm>
          <a:prstGeom prst="curvedLeftArrow">
            <a:avLst/>
          </a:prstGeom>
          <a:solidFill>
            <a:srgbClr val="FFFF00">
              <a:alpha val="4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9" name="左カーブ矢印 8"/>
          <p:cNvSpPr/>
          <p:nvPr/>
        </p:nvSpPr>
        <p:spPr>
          <a:xfrm>
            <a:off x="5417344" y="3713660"/>
            <a:ext cx="954156" cy="1908313"/>
          </a:xfrm>
          <a:prstGeom prst="curvedLeftArrow">
            <a:avLst/>
          </a:prstGeom>
          <a:solidFill>
            <a:srgbClr val="FFFF00">
              <a:alpha val="4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0" name="角丸四角形吹き出し 9"/>
          <p:cNvSpPr/>
          <p:nvPr/>
        </p:nvSpPr>
        <p:spPr>
          <a:xfrm>
            <a:off x="6603207" y="1564432"/>
            <a:ext cx="3510497" cy="1043608"/>
          </a:xfrm>
          <a:prstGeom prst="wedgeRoundRectCallout">
            <a:avLst>
              <a:gd name="adj1" fmla="val -69494"/>
              <a:gd name="adj2" fmla="val -26071"/>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2000" b="1" dirty="0"/>
              <a:t>主な検討内容：この単元をどのように指導したいか</a:t>
            </a:r>
          </a:p>
        </p:txBody>
      </p:sp>
      <p:sp>
        <p:nvSpPr>
          <p:cNvPr id="11" name="角丸四角形吹き出し 10"/>
          <p:cNvSpPr/>
          <p:nvPr/>
        </p:nvSpPr>
        <p:spPr>
          <a:xfrm>
            <a:off x="6603206" y="2709924"/>
            <a:ext cx="3510498" cy="1729323"/>
          </a:xfrm>
          <a:prstGeom prst="wedgeRoundRectCallout">
            <a:avLst>
              <a:gd name="adj1" fmla="val -70834"/>
              <a:gd name="adj2" fmla="val 13874"/>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just"/>
            <a:r>
              <a:rPr lang="ja-JP" altLang="en-US" sz="2000" b="1" dirty="0">
                <a:solidFill>
                  <a:schemeClr val="tx1"/>
                </a:solidFill>
                <a:latin typeface="+mj-ea"/>
              </a:rPr>
              <a:t>主な検討内容：目標を達成する疑問や問いを、生徒から自然な発想で発生させる　　 ためには、どのような授業展開が適切か。</a:t>
            </a:r>
          </a:p>
        </p:txBody>
      </p:sp>
      <p:sp>
        <p:nvSpPr>
          <p:cNvPr id="12" name="角丸四角形吹き出し 11"/>
          <p:cNvSpPr/>
          <p:nvPr/>
        </p:nvSpPr>
        <p:spPr>
          <a:xfrm>
            <a:off x="6603206" y="4541131"/>
            <a:ext cx="3510498" cy="1422142"/>
          </a:xfrm>
          <a:prstGeom prst="wedgeRoundRectCallout">
            <a:avLst>
              <a:gd name="adj1" fmla="val -70834"/>
              <a:gd name="adj2" fmla="val 13874"/>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just"/>
            <a:r>
              <a:rPr lang="ja-JP" altLang="en-US" sz="2000" b="1" dirty="0">
                <a:solidFill>
                  <a:schemeClr val="tx1"/>
                </a:solidFill>
                <a:latin typeface="+mj-ea"/>
              </a:rPr>
              <a:t>主な検討内容：本時のねらいを達成するために、どのような手立てが適切か。</a:t>
            </a:r>
          </a:p>
        </p:txBody>
      </p:sp>
      <p:sp>
        <p:nvSpPr>
          <p:cNvPr id="8" name="片側の 2 つの角を切り取った四角形 7"/>
          <p:cNvSpPr/>
          <p:nvPr/>
        </p:nvSpPr>
        <p:spPr>
          <a:xfrm>
            <a:off x="1652382" y="5963273"/>
            <a:ext cx="8887238" cy="542665"/>
          </a:xfrm>
          <a:prstGeom prst="snip2SameRect">
            <a:avLst/>
          </a:prstGeom>
          <a:solidFill>
            <a:schemeClr val="accent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a:solidFill>
                  <a:schemeClr val="tx1"/>
                </a:solidFill>
              </a:rPr>
              <a:t>授業研究チーム（高校教員、大学教員、指導主事等）</a:t>
            </a:r>
            <a:endParaRPr kumimoji="1" lang="ja-JP" altLang="en-US" sz="2800" b="1" dirty="0">
              <a:solidFill>
                <a:schemeClr val="tx1"/>
              </a:solidFill>
            </a:endParaRPr>
          </a:p>
        </p:txBody>
      </p:sp>
    </p:spTree>
    <p:extLst>
      <p:ext uri="{BB962C8B-B14F-4D97-AF65-F5344CB8AC3E}">
        <p14:creationId xmlns:p14="http://schemas.microsoft.com/office/powerpoint/2010/main" val="15662549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8365" y="224589"/>
            <a:ext cx="8596668" cy="689811"/>
          </a:xfrm>
        </p:spPr>
        <p:txBody>
          <a:bodyPr/>
          <a:lstStyle/>
          <a:p>
            <a:r>
              <a:rPr kumimoji="1" lang="ja-JP" altLang="en-US" dirty="0">
                <a:solidFill>
                  <a:schemeClr val="tx1"/>
                </a:solidFill>
              </a:rPr>
              <a:t>○第１回指導案検討会</a:t>
            </a:r>
          </a:p>
        </p:txBody>
      </p:sp>
      <p:sp>
        <p:nvSpPr>
          <p:cNvPr id="3" name="コンテンツ プレースホルダー 2"/>
          <p:cNvSpPr>
            <a:spLocks noGrp="1"/>
          </p:cNvSpPr>
          <p:nvPr>
            <p:ph idx="1"/>
          </p:nvPr>
        </p:nvSpPr>
        <p:spPr>
          <a:xfrm>
            <a:off x="677333" y="1647242"/>
            <a:ext cx="9509403" cy="4737516"/>
          </a:xfrm>
        </p:spPr>
        <p:txBody>
          <a:bodyPr>
            <a:normAutofit/>
          </a:bodyPr>
          <a:lstStyle/>
          <a:p>
            <a:r>
              <a:rPr lang="ja-JP" altLang="ja-JP" sz="2400" dirty="0"/>
              <a:t>生徒の多くは、真面目で大人しく、言われたことにきちんと取り組むことができるが、一方で、どこか元気や自信がなく、自ら進んで何かを成そうとする覇気に欠けるとも言えるかもしれない。したがって、今後彼らが一歩一歩粘り強く、着実に実力を身に付け、自分に自信を持って社会に羽ばたいて行けるよう支援していきたい。</a:t>
            </a:r>
            <a:endParaRPr lang="en-US" altLang="ja-JP" sz="2400" dirty="0"/>
          </a:p>
          <a:p>
            <a:r>
              <a:rPr lang="ja-JP" altLang="ja-JP" sz="2400" dirty="0"/>
              <a:t>生徒の振り返りの記述にしばしば見られる「定義や公式を忘れていた」、「やり方を覚える」という文言からも、覚えるだけでは知識・技能が身に付かないのは当然である。</a:t>
            </a:r>
          </a:p>
          <a:p>
            <a:r>
              <a:rPr lang="ja-JP" altLang="ja-JP" sz="2400" dirty="0"/>
              <a:t>問題を自分事として捉え、粘り強く取り組み、失敗を恐れず、とことん考え抜き、公式を導くことや、考えることの楽しさ・感動を経験させられるように指導していきたい。</a:t>
            </a:r>
            <a:endParaRPr kumimoji="1" lang="ja-JP" altLang="en-US" sz="2400" dirty="0"/>
          </a:p>
        </p:txBody>
      </p:sp>
    </p:spTree>
    <p:extLst>
      <p:ext uri="{BB962C8B-B14F-4D97-AF65-F5344CB8AC3E}">
        <p14:creationId xmlns:p14="http://schemas.microsoft.com/office/powerpoint/2010/main" val="15403922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372534" y="808383"/>
            <a:ext cx="9434075" cy="2369579"/>
          </a:xfrm>
        </p:spPr>
        <p:txBody>
          <a:bodyPr>
            <a:noAutofit/>
          </a:bodyPr>
          <a:lstStyle/>
          <a:p>
            <a:pPr marL="0" lvl="0" indent="0">
              <a:buNone/>
            </a:pPr>
            <a:r>
              <a:rPr lang="en-US" altLang="ja-JP" dirty="0">
                <a:latin typeface="+mn-ea"/>
              </a:rPr>
              <a:t>【</a:t>
            </a:r>
            <a:r>
              <a:rPr lang="ja-JP" altLang="ja-JP" dirty="0">
                <a:latin typeface="+mn-ea"/>
              </a:rPr>
              <a:t>ねらい</a:t>
            </a:r>
            <a:r>
              <a:rPr lang="en-US" altLang="ja-JP" dirty="0">
                <a:latin typeface="+mn-ea"/>
              </a:rPr>
              <a:t>】</a:t>
            </a:r>
          </a:p>
          <a:p>
            <a:pPr marL="0" lvl="0" indent="0">
              <a:buNone/>
            </a:pPr>
            <a:r>
              <a:rPr lang="ja-JP" altLang="ja-JP" dirty="0">
                <a:latin typeface="+mn-ea"/>
              </a:rPr>
              <a:t>・加法定理の導出を通して、問題解決に必要な三角形を見い出したり、辺の長さ</a:t>
            </a:r>
            <a:endParaRPr lang="en-US" altLang="ja-JP" dirty="0">
              <a:latin typeface="+mn-ea"/>
            </a:endParaRPr>
          </a:p>
          <a:p>
            <a:pPr marL="0" lvl="0" indent="0">
              <a:buNone/>
            </a:pPr>
            <a:r>
              <a:rPr lang="ja-JP" altLang="en-US" dirty="0">
                <a:latin typeface="+mn-ea"/>
              </a:rPr>
              <a:t>　</a:t>
            </a:r>
            <a:r>
              <a:rPr lang="ja-JP" altLang="ja-JP" dirty="0">
                <a:latin typeface="+mn-ea"/>
              </a:rPr>
              <a:t>を三角比を用いて表したり、正弦定理や余弦定理を活用したりすることができる</a:t>
            </a:r>
            <a:r>
              <a:rPr lang="ja-JP" altLang="en-US" dirty="0">
                <a:latin typeface="+mn-ea"/>
              </a:rPr>
              <a:t>。</a:t>
            </a:r>
            <a:endParaRPr lang="en-US" altLang="ja-JP" dirty="0">
              <a:latin typeface="+mn-ea"/>
            </a:endParaRPr>
          </a:p>
          <a:p>
            <a:pPr marL="0" lvl="0" indent="0">
              <a:buNone/>
            </a:pPr>
            <a:r>
              <a:rPr lang="ja-JP" altLang="en-US" dirty="0">
                <a:latin typeface="+mn-ea"/>
              </a:rPr>
              <a:t>　　　　　　　　　　　　　　　　　　　　　　　　　　　　</a:t>
            </a:r>
            <a:r>
              <a:rPr lang="ja-JP" altLang="ja-JP" dirty="0">
                <a:latin typeface="+mn-ea"/>
              </a:rPr>
              <a:t>【思考・判断・表現】</a:t>
            </a:r>
          </a:p>
          <a:p>
            <a:pPr marL="0" indent="0">
              <a:buNone/>
            </a:pPr>
            <a:r>
              <a:rPr lang="ja-JP" altLang="ja-JP" dirty="0">
                <a:latin typeface="+mn-ea"/>
              </a:rPr>
              <a:t>・加法定理の導出を通して、既習の内容や具体例を振り返って考察することのよさを</a:t>
            </a:r>
            <a:endParaRPr lang="en-US" altLang="ja-JP" dirty="0">
              <a:latin typeface="+mn-ea"/>
            </a:endParaRPr>
          </a:p>
          <a:p>
            <a:pPr marL="0" indent="0">
              <a:buNone/>
            </a:pPr>
            <a:r>
              <a:rPr lang="ja-JP" altLang="en-US" dirty="0">
                <a:latin typeface="+mn-ea"/>
              </a:rPr>
              <a:t>　</a:t>
            </a:r>
            <a:r>
              <a:rPr lang="ja-JP" altLang="ja-JP" dirty="0">
                <a:latin typeface="+mn-ea"/>
              </a:rPr>
              <a:t>認識し、粘り強く問題解決に取り組むことができる。【主体的に学習に取り組む態度】</a:t>
            </a:r>
            <a:endParaRPr kumimoji="1" lang="ja-JP" altLang="en-US" dirty="0">
              <a:latin typeface="+mn-ea"/>
            </a:endParaRPr>
          </a:p>
        </p:txBody>
      </p:sp>
      <mc:AlternateContent xmlns:mc="http://schemas.openxmlformats.org/markup-compatibility/2006" xmlns:a14="http://schemas.microsoft.com/office/drawing/2010/main">
        <mc:Choice Requires="a14">
          <p:sp>
            <p:nvSpPr>
              <p:cNvPr id="5" name="正方形/長方形 4"/>
              <p:cNvSpPr/>
              <p:nvPr/>
            </p:nvSpPr>
            <p:spPr>
              <a:xfrm>
                <a:off x="602533" y="3291882"/>
                <a:ext cx="8142079" cy="574265"/>
              </a:xfrm>
              <a:prstGeom prst="rect">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l">
                  <a:spcAft>
                    <a:spcPts val="0"/>
                  </a:spcAft>
                </a:pPr>
                <a:r>
                  <a:rPr lang="ja-JP" altLang="en-US" sz="1600" kern="100" dirty="0">
                    <a:effectLst/>
                    <a:latin typeface="+mn-ea"/>
                    <a:cs typeface="Times New Roman" panose="02020603050405020304" pitchFamily="18" charset="0"/>
                  </a:rPr>
                  <a:t>発問</a:t>
                </a:r>
                <a:r>
                  <a:rPr lang="ja-JP" sz="1600" kern="100" dirty="0">
                    <a:effectLst/>
                    <a:latin typeface="+mn-ea"/>
                    <a:cs typeface="Times New Roman" panose="02020603050405020304" pitchFamily="18" charset="0"/>
                  </a:rPr>
                  <a:t>　</a:t>
                </a:r>
                <a14:m>
                  <m:oMath xmlns:m="http://schemas.openxmlformats.org/officeDocument/2006/math">
                    <m:func>
                      <m:funcPr>
                        <m:ctrlPr>
                          <a:rPr lang="ja-JP" sz="1600" i="1" kern="100">
                            <a:effectLst/>
                            <a:latin typeface="Cambria Math" panose="02040503050406030204" pitchFamily="18" charset="0"/>
                            <a:cs typeface="Times New Roman" panose="02020603050405020304" pitchFamily="18" charset="0"/>
                          </a:rPr>
                        </m:ctrlPr>
                      </m:funcPr>
                      <m:fName>
                        <m:r>
                          <m:rPr>
                            <m:sty m:val="p"/>
                          </m:rPr>
                          <a:rPr lang="en-US" sz="1600" kern="100">
                            <a:effectLst/>
                            <a:latin typeface="Cambria Math" panose="02040503050406030204" pitchFamily="18" charset="0"/>
                            <a:cs typeface="Times New Roman" panose="02020603050405020304" pitchFamily="18" charset="0"/>
                          </a:rPr>
                          <m:t>sin</m:t>
                        </m:r>
                      </m:fName>
                      <m:e>
                        <m:d>
                          <m:dPr>
                            <m:ctrlPr>
                              <a:rPr lang="ja-JP" sz="1600" i="1" kern="100">
                                <a:effectLst/>
                                <a:latin typeface="Cambria Math" panose="02040503050406030204" pitchFamily="18" charset="0"/>
                                <a:cs typeface="Times New Roman" panose="02020603050405020304" pitchFamily="18" charset="0"/>
                              </a:rPr>
                            </m:ctrlPr>
                          </m:dPr>
                          <m:e>
                            <m:sSup>
                              <m:sSupPr>
                                <m:ctrlPr>
                                  <a:rPr lang="ja-JP" sz="1600" i="1" kern="100">
                                    <a:effectLst/>
                                    <a:latin typeface="Cambria Math" panose="02040503050406030204" pitchFamily="18" charset="0"/>
                                    <a:cs typeface="Times New Roman" panose="02020603050405020304" pitchFamily="18" charset="0"/>
                                  </a:rPr>
                                </m:ctrlPr>
                              </m:sSupPr>
                              <m:e>
                                <m:r>
                                  <a:rPr lang="en-US" sz="1600" i="1" kern="100">
                                    <a:effectLst/>
                                    <a:latin typeface="Cambria Math" panose="02040503050406030204" pitchFamily="18" charset="0"/>
                                    <a:cs typeface="Times New Roman" panose="02020603050405020304" pitchFamily="18" charset="0"/>
                                  </a:rPr>
                                  <m:t>45</m:t>
                                </m:r>
                              </m:e>
                              <m:sup>
                                <m:r>
                                  <a:rPr lang="en-US" sz="1600" i="1" kern="100">
                                    <a:effectLst/>
                                    <a:latin typeface="Cambria Math" panose="02040503050406030204" pitchFamily="18" charset="0"/>
                                    <a:cs typeface="Times New Roman" panose="02020603050405020304" pitchFamily="18" charset="0"/>
                                  </a:rPr>
                                  <m:t>°</m:t>
                                </m:r>
                              </m:sup>
                            </m:sSup>
                            <m:r>
                              <a:rPr lang="en-US" sz="1600" i="1" kern="100">
                                <a:effectLst/>
                                <a:latin typeface="Cambria Math" panose="02040503050406030204" pitchFamily="18" charset="0"/>
                                <a:cs typeface="Times New Roman" panose="02020603050405020304" pitchFamily="18" charset="0"/>
                              </a:rPr>
                              <m:t>+</m:t>
                            </m:r>
                            <m:sSup>
                              <m:sSupPr>
                                <m:ctrlPr>
                                  <a:rPr lang="ja-JP" sz="1600" i="1" kern="100">
                                    <a:effectLst/>
                                    <a:latin typeface="Cambria Math" panose="02040503050406030204" pitchFamily="18" charset="0"/>
                                    <a:cs typeface="Times New Roman" panose="02020603050405020304" pitchFamily="18" charset="0"/>
                                  </a:rPr>
                                </m:ctrlPr>
                              </m:sSupPr>
                              <m:e>
                                <m:r>
                                  <a:rPr lang="en-US" sz="1600" i="1" kern="100">
                                    <a:effectLst/>
                                    <a:latin typeface="Cambria Math" panose="02040503050406030204" pitchFamily="18" charset="0"/>
                                    <a:cs typeface="Times New Roman" panose="02020603050405020304" pitchFamily="18" charset="0"/>
                                  </a:rPr>
                                  <m:t>60</m:t>
                                </m:r>
                              </m:e>
                              <m:sup>
                                <m:r>
                                  <a:rPr lang="en-US" sz="1600" i="1" kern="100">
                                    <a:effectLst/>
                                    <a:latin typeface="Cambria Math" panose="02040503050406030204" pitchFamily="18" charset="0"/>
                                    <a:cs typeface="Times New Roman" panose="02020603050405020304" pitchFamily="18" charset="0"/>
                                  </a:rPr>
                                  <m:t>°</m:t>
                                </m:r>
                              </m:sup>
                            </m:sSup>
                          </m:e>
                        </m:d>
                      </m:e>
                    </m:func>
                  </m:oMath>
                </a14:m>
                <a:r>
                  <a:rPr lang="en-US" sz="1600" kern="100" dirty="0">
                    <a:effectLst/>
                    <a:latin typeface="+mn-ea"/>
                    <a:cs typeface="Times New Roman" panose="02020603050405020304" pitchFamily="18" charset="0"/>
                  </a:rPr>
                  <a:t> </a:t>
                </a:r>
                <a:r>
                  <a:rPr lang="ja-JP" sz="1600" kern="100" dirty="0">
                    <a:effectLst/>
                    <a:latin typeface="+mn-ea"/>
                    <a:cs typeface="Times New Roman" panose="02020603050405020304" pitchFamily="18" charset="0"/>
                  </a:rPr>
                  <a:t>は</a:t>
                </a:r>
                <a:r>
                  <a:rPr lang="ja-JP" sz="800" kern="100" dirty="0">
                    <a:effectLst/>
                    <a:latin typeface="+mn-ea"/>
                    <a:cs typeface="Times New Roman" panose="02020603050405020304" pitchFamily="18" charset="0"/>
                  </a:rPr>
                  <a:t> </a:t>
                </a:r>
                <a14:m>
                  <m:oMath xmlns:m="http://schemas.openxmlformats.org/officeDocument/2006/math">
                    <m:sSup>
                      <m:sSupPr>
                        <m:ctrlPr>
                          <a:rPr lang="ja-JP" sz="1400" i="1" kern="0">
                            <a:effectLst/>
                            <a:latin typeface="Cambria Math" panose="02040503050406030204" pitchFamily="18" charset="0"/>
                            <a:cs typeface="Times New Roman" panose="02020603050405020304" pitchFamily="18" charset="0"/>
                          </a:rPr>
                        </m:ctrlPr>
                      </m:sSupPr>
                      <m:e>
                        <m:r>
                          <a:rPr lang="en-US" sz="1400" i="1" kern="0">
                            <a:effectLst/>
                            <a:latin typeface="Cambria Math" panose="02040503050406030204" pitchFamily="18" charset="0"/>
                            <a:cs typeface="Times New Roman" panose="02020603050405020304" pitchFamily="18" charset="0"/>
                          </a:rPr>
                          <m:t>45</m:t>
                        </m:r>
                      </m:e>
                      <m:sup>
                        <m:r>
                          <a:rPr lang="en-US" sz="1400" i="1" kern="0">
                            <a:effectLst/>
                            <a:latin typeface="Cambria Math" panose="02040503050406030204" pitchFamily="18" charset="0"/>
                            <a:cs typeface="Times New Roman" panose="02020603050405020304" pitchFamily="18" charset="0"/>
                          </a:rPr>
                          <m:t>°</m:t>
                        </m:r>
                      </m:sup>
                    </m:sSup>
                  </m:oMath>
                </a14:m>
                <a:r>
                  <a:rPr lang="en-US" sz="800" kern="0" dirty="0">
                    <a:effectLst/>
                    <a:latin typeface="+mn-ea"/>
                    <a:cs typeface="Times New Roman" panose="02020603050405020304" pitchFamily="18" charset="0"/>
                  </a:rPr>
                  <a:t> </a:t>
                </a:r>
                <a:r>
                  <a:rPr lang="ja-JP" sz="1600" kern="0" dirty="0">
                    <a:effectLst/>
                    <a:latin typeface="+mn-ea"/>
                    <a:cs typeface="Times New Roman" panose="02020603050405020304" pitchFamily="18" charset="0"/>
                  </a:rPr>
                  <a:t>と</a:t>
                </a:r>
                <a:r>
                  <a:rPr lang="ja-JP" sz="800" kern="0" dirty="0">
                    <a:effectLst/>
                    <a:latin typeface="+mn-ea"/>
                    <a:cs typeface="Times New Roman" panose="02020603050405020304" pitchFamily="18" charset="0"/>
                  </a:rPr>
                  <a:t> </a:t>
                </a:r>
                <a14:m>
                  <m:oMath xmlns:m="http://schemas.openxmlformats.org/officeDocument/2006/math">
                    <m:sSup>
                      <m:sSupPr>
                        <m:ctrlPr>
                          <a:rPr lang="ja-JP" sz="1400" i="1" kern="0">
                            <a:effectLst/>
                            <a:latin typeface="Cambria Math" panose="02040503050406030204" pitchFamily="18" charset="0"/>
                            <a:cs typeface="Times New Roman" panose="02020603050405020304" pitchFamily="18" charset="0"/>
                          </a:rPr>
                        </m:ctrlPr>
                      </m:sSupPr>
                      <m:e>
                        <m:r>
                          <a:rPr lang="en-US" sz="1400" i="1" kern="0">
                            <a:effectLst/>
                            <a:latin typeface="Cambria Math" panose="02040503050406030204" pitchFamily="18" charset="0"/>
                            <a:cs typeface="Times New Roman" panose="02020603050405020304" pitchFamily="18" charset="0"/>
                          </a:rPr>
                          <m:t>60</m:t>
                        </m:r>
                      </m:e>
                      <m:sup>
                        <m:r>
                          <a:rPr lang="en-US" sz="1400" i="1" kern="0">
                            <a:effectLst/>
                            <a:latin typeface="Cambria Math" panose="02040503050406030204" pitchFamily="18" charset="0"/>
                            <a:cs typeface="Times New Roman" panose="02020603050405020304" pitchFamily="18" charset="0"/>
                          </a:rPr>
                          <m:t>°</m:t>
                        </m:r>
                      </m:sup>
                    </m:sSup>
                  </m:oMath>
                </a14:m>
                <a:r>
                  <a:rPr lang="en-US" sz="800" kern="0" dirty="0">
                    <a:effectLst/>
                    <a:latin typeface="+mn-ea"/>
                    <a:cs typeface="Times New Roman" panose="02020603050405020304" pitchFamily="18" charset="0"/>
                  </a:rPr>
                  <a:t> </a:t>
                </a:r>
                <a:r>
                  <a:rPr lang="ja-JP" sz="1600" kern="0" dirty="0">
                    <a:effectLst/>
                    <a:latin typeface="+mn-ea"/>
                    <a:cs typeface="Times New Roman" panose="02020603050405020304" pitchFamily="18" charset="0"/>
                  </a:rPr>
                  <a:t>の三角比を用いてどのように表せるだろうか？</a:t>
                </a:r>
                <a:endParaRPr lang="ja-JP" sz="1600" kern="100" dirty="0">
                  <a:effectLst/>
                  <a:latin typeface="+mn-ea"/>
                  <a:cs typeface="Times New Roman" panose="02020603050405020304" pitchFamily="18" charset="0"/>
                </a:endParaRPr>
              </a:p>
              <a:p>
                <a:r>
                  <a:rPr lang="ja-JP" sz="1600" kern="100" dirty="0">
                    <a:effectLst/>
                    <a:latin typeface="+mn-ea"/>
                    <a:cs typeface="Times New Roman" panose="02020603050405020304" pitchFamily="18" charset="0"/>
                  </a:rPr>
                  <a:t>　　　現段階の予想をロイロノート</a:t>
                </a:r>
                <a:r>
                  <a:rPr lang="ja-JP" altLang="en-US" sz="1600" kern="100" dirty="0">
                    <a:latin typeface="+mn-ea"/>
                    <a:cs typeface="Times New Roman" panose="02020603050405020304" pitchFamily="18" charset="0"/>
                  </a:rPr>
                  <a:t>（学習支援アプリ）</a:t>
                </a:r>
                <a:r>
                  <a:rPr lang="ja-JP" sz="1600" kern="100" dirty="0">
                    <a:effectLst/>
                    <a:latin typeface="+mn-ea"/>
                    <a:cs typeface="Times New Roman" panose="02020603050405020304" pitchFamily="18" charset="0"/>
                  </a:rPr>
                  <a:t>にアップしてください。</a:t>
                </a:r>
              </a:p>
            </p:txBody>
          </p:sp>
        </mc:Choice>
        <mc:Fallback xmlns="">
          <p:sp>
            <p:nvSpPr>
              <p:cNvPr id="5" name="正方形/長方形 4"/>
              <p:cNvSpPr>
                <a:spLocks noRot="1" noChangeAspect="1" noMove="1" noResize="1" noEditPoints="1" noAdjustHandles="1" noChangeArrowheads="1" noChangeShapeType="1" noTextEdit="1"/>
              </p:cNvSpPr>
              <p:nvPr/>
            </p:nvSpPr>
            <p:spPr>
              <a:xfrm>
                <a:off x="602533" y="3291882"/>
                <a:ext cx="8142079" cy="574265"/>
              </a:xfrm>
              <a:prstGeom prst="rect">
                <a:avLst/>
              </a:prstGeom>
              <a:blipFill>
                <a:blip r:embed="rId3"/>
                <a:stretch>
                  <a:fillRect l="-374" b="-14433"/>
                </a:stretch>
              </a:blipFill>
              <a:ln w="19050">
                <a:solidFill>
                  <a:schemeClr val="tx1"/>
                </a:solidFill>
              </a:ln>
            </p:spPr>
            <p:txBody>
              <a:bodyPr/>
              <a:lstStyle/>
              <a:p>
                <a:r>
                  <a:rPr lang="ja-JP" altLang="en-US">
                    <a:noFill/>
                  </a:rPr>
                  <a:t> </a:t>
                </a:r>
              </a:p>
            </p:txBody>
          </p:sp>
        </mc:Fallback>
      </mc:AlternateContent>
      <p:pic>
        <p:nvPicPr>
          <p:cNvPr id="4" name="図 3"/>
          <p:cNvPicPr>
            <a:picLocks noChangeAspect="1"/>
          </p:cNvPicPr>
          <p:nvPr/>
        </p:nvPicPr>
        <p:blipFill rotWithShape="1">
          <a:blip r:embed="rId4"/>
          <a:srcRect l="4214" t="34866" r="6418" b="32871"/>
          <a:stretch/>
        </p:blipFill>
        <p:spPr>
          <a:xfrm>
            <a:off x="602533" y="4028783"/>
            <a:ext cx="7889070" cy="1601995"/>
          </a:xfrm>
          <a:prstGeom prst="rect">
            <a:avLst/>
          </a:prstGeom>
        </p:spPr>
      </p:pic>
      <mc:AlternateContent xmlns:mc="http://schemas.openxmlformats.org/markup-compatibility/2006" xmlns:a14="http://schemas.microsoft.com/office/drawing/2010/main">
        <mc:Choice Requires="a14">
          <p:sp>
            <p:nvSpPr>
              <p:cNvPr id="6" name="正方形/長方形 5"/>
              <p:cNvSpPr/>
              <p:nvPr/>
            </p:nvSpPr>
            <p:spPr>
              <a:xfrm>
                <a:off x="668793" y="5812335"/>
                <a:ext cx="7229502" cy="639559"/>
              </a:xfrm>
              <a:prstGeom prst="rect">
                <a:avLst/>
              </a:prstGeom>
              <a:ln w="28575">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l">
                  <a:spcAft>
                    <a:spcPts val="0"/>
                  </a:spcAft>
                </a:pPr>
                <a:r>
                  <a:rPr lang="ja-JP" sz="1600" b="1" kern="100" dirty="0">
                    <a:effectLst/>
                    <a:latin typeface="+mn-ea"/>
                    <a:cs typeface="Times New Roman" panose="02020603050405020304" pitchFamily="18" charset="0"/>
                  </a:rPr>
                  <a:t>課題２</a:t>
                </a:r>
                <a:r>
                  <a:rPr lang="ja-JP" sz="1600" kern="100" dirty="0">
                    <a:effectLst/>
                    <a:latin typeface="+mn-ea"/>
                    <a:cs typeface="Times New Roman" panose="02020603050405020304" pitchFamily="18" charset="0"/>
                  </a:rPr>
                  <a:t>　</a:t>
                </a:r>
                <a14:m>
                  <m:oMath xmlns:m="http://schemas.openxmlformats.org/officeDocument/2006/math">
                    <m:func>
                      <m:funcPr>
                        <m:ctrlPr>
                          <a:rPr lang="ja-JP" sz="1600" i="1" kern="100">
                            <a:effectLst/>
                            <a:latin typeface="Cambria Math" panose="02040503050406030204" pitchFamily="18" charset="0"/>
                            <a:cs typeface="Times New Roman" panose="02020603050405020304" pitchFamily="18" charset="0"/>
                          </a:rPr>
                        </m:ctrlPr>
                      </m:funcPr>
                      <m:fName>
                        <m:r>
                          <m:rPr>
                            <m:sty m:val="p"/>
                          </m:rPr>
                          <a:rPr lang="en-US" sz="1600" kern="100">
                            <a:effectLst/>
                            <a:latin typeface="Cambria Math" panose="02040503050406030204" pitchFamily="18" charset="0"/>
                            <a:cs typeface="Times New Roman" panose="02020603050405020304" pitchFamily="18" charset="0"/>
                          </a:rPr>
                          <m:t>sin</m:t>
                        </m:r>
                      </m:fName>
                      <m:e>
                        <m:d>
                          <m:dPr>
                            <m:ctrlPr>
                              <a:rPr lang="ja-JP" sz="1600" i="1" kern="100">
                                <a:effectLst/>
                                <a:latin typeface="Cambria Math" panose="02040503050406030204" pitchFamily="18" charset="0"/>
                                <a:cs typeface="Times New Roman" panose="02020603050405020304" pitchFamily="18" charset="0"/>
                              </a:rPr>
                            </m:ctrlPr>
                          </m:dPr>
                          <m:e>
                            <m:r>
                              <a:rPr lang="en-US" sz="1600" i="1" kern="100">
                                <a:effectLst/>
                                <a:latin typeface="Cambria Math" panose="02040503050406030204" pitchFamily="18" charset="0"/>
                                <a:cs typeface="Times New Roman" panose="02020603050405020304" pitchFamily="18" charset="0"/>
                              </a:rPr>
                              <m:t>𝛼</m:t>
                            </m:r>
                            <m:r>
                              <a:rPr lang="en-US" sz="1600" i="1" kern="100">
                                <a:effectLst/>
                                <a:latin typeface="Cambria Math" panose="02040503050406030204" pitchFamily="18" charset="0"/>
                                <a:cs typeface="Times New Roman" panose="02020603050405020304" pitchFamily="18" charset="0"/>
                              </a:rPr>
                              <m:t>+</m:t>
                            </m:r>
                            <m:r>
                              <a:rPr lang="en-US" sz="1600" i="1" kern="100">
                                <a:effectLst/>
                                <a:latin typeface="Cambria Math" panose="02040503050406030204" pitchFamily="18" charset="0"/>
                                <a:cs typeface="Times New Roman" panose="02020603050405020304" pitchFamily="18" charset="0"/>
                              </a:rPr>
                              <m:t>𝛽</m:t>
                            </m:r>
                          </m:e>
                        </m:d>
                      </m:e>
                    </m:func>
                  </m:oMath>
                </a14:m>
                <a:r>
                  <a:rPr lang="ja-JP" sz="1600" kern="100" dirty="0">
                    <a:effectLst/>
                    <a:latin typeface="+mn-ea"/>
                    <a:cs typeface="Times New Roman" panose="02020603050405020304" pitchFamily="18" charset="0"/>
                  </a:rPr>
                  <a:t>（または，</a:t>
                </a:r>
                <a14:m>
                  <m:oMath xmlns:m="http://schemas.openxmlformats.org/officeDocument/2006/math">
                    <m:func>
                      <m:funcPr>
                        <m:ctrlPr>
                          <a:rPr lang="ja-JP" sz="1600" i="1" kern="100">
                            <a:effectLst/>
                            <a:latin typeface="Cambria Math" panose="02040503050406030204" pitchFamily="18" charset="0"/>
                            <a:cs typeface="Times New Roman" panose="02020603050405020304" pitchFamily="18" charset="0"/>
                          </a:rPr>
                        </m:ctrlPr>
                      </m:funcPr>
                      <m:fName>
                        <m:r>
                          <m:rPr>
                            <m:sty m:val="p"/>
                          </m:rPr>
                          <a:rPr lang="en-US" sz="1600" kern="100">
                            <a:effectLst/>
                            <a:latin typeface="Cambria Math" panose="02040503050406030204" pitchFamily="18" charset="0"/>
                            <a:cs typeface="Times New Roman" panose="02020603050405020304" pitchFamily="18" charset="0"/>
                          </a:rPr>
                          <m:t>cos</m:t>
                        </m:r>
                      </m:fName>
                      <m:e>
                        <m:d>
                          <m:dPr>
                            <m:ctrlPr>
                              <a:rPr lang="ja-JP" sz="1600" i="1" kern="100">
                                <a:effectLst/>
                                <a:latin typeface="Cambria Math" panose="02040503050406030204" pitchFamily="18" charset="0"/>
                                <a:cs typeface="Times New Roman" panose="02020603050405020304" pitchFamily="18" charset="0"/>
                              </a:rPr>
                            </m:ctrlPr>
                          </m:dPr>
                          <m:e>
                            <m:r>
                              <a:rPr lang="en-US" sz="1600" i="1" kern="100">
                                <a:effectLst/>
                                <a:latin typeface="Cambria Math" panose="02040503050406030204" pitchFamily="18" charset="0"/>
                                <a:cs typeface="Times New Roman" panose="02020603050405020304" pitchFamily="18" charset="0"/>
                              </a:rPr>
                              <m:t>𝛼</m:t>
                            </m:r>
                            <m:r>
                              <a:rPr lang="en-US" sz="1600" i="1" kern="100">
                                <a:effectLst/>
                                <a:latin typeface="Cambria Math" panose="02040503050406030204" pitchFamily="18" charset="0"/>
                                <a:cs typeface="Times New Roman" panose="02020603050405020304" pitchFamily="18" charset="0"/>
                              </a:rPr>
                              <m:t>+</m:t>
                            </m:r>
                            <m:r>
                              <a:rPr lang="en-US" sz="1600" i="1" kern="100">
                                <a:effectLst/>
                                <a:latin typeface="Cambria Math" panose="02040503050406030204" pitchFamily="18" charset="0"/>
                                <a:cs typeface="Times New Roman" panose="02020603050405020304" pitchFamily="18" charset="0"/>
                              </a:rPr>
                              <m:t>𝛽</m:t>
                            </m:r>
                          </m:e>
                        </m:d>
                      </m:e>
                    </m:func>
                  </m:oMath>
                </a14:m>
                <a:r>
                  <a:rPr lang="ja-JP" sz="1600" kern="100" dirty="0">
                    <a:effectLst/>
                    <a:latin typeface="+mn-ea"/>
                    <a:cs typeface="Times New Roman" panose="02020603050405020304" pitchFamily="18" charset="0"/>
                  </a:rPr>
                  <a:t>）を </a:t>
                </a:r>
                <a14:m>
                  <m:oMath xmlns:m="http://schemas.openxmlformats.org/officeDocument/2006/math">
                    <m:r>
                      <a:rPr lang="en-US" sz="1600" i="1" kern="100">
                        <a:effectLst/>
                        <a:latin typeface="Cambria Math" panose="02040503050406030204" pitchFamily="18" charset="0"/>
                        <a:cs typeface="Times New Roman" panose="02020603050405020304" pitchFamily="18" charset="0"/>
                      </a:rPr>
                      <m:t>𝛼</m:t>
                    </m:r>
                  </m:oMath>
                </a14:m>
                <a:r>
                  <a:rPr lang="ja-JP" sz="1600" kern="100" dirty="0" err="1">
                    <a:effectLst/>
                    <a:latin typeface="+mn-ea"/>
                    <a:cs typeface="Times New Roman" panose="02020603050405020304" pitchFamily="18" charset="0"/>
                  </a:rPr>
                  <a:t>，</a:t>
                </a:r>
                <a14:m>
                  <m:oMath xmlns:m="http://schemas.openxmlformats.org/officeDocument/2006/math">
                    <m:r>
                      <a:rPr lang="en-US" sz="1600" i="1" kern="100">
                        <a:effectLst/>
                        <a:latin typeface="Cambria Math" panose="02040503050406030204" pitchFamily="18" charset="0"/>
                        <a:cs typeface="Times New Roman" panose="02020603050405020304" pitchFamily="18" charset="0"/>
                      </a:rPr>
                      <m:t>𝛽</m:t>
                    </m:r>
                  </m:oMath>
                </a14:m>
                <a:r>
                  <a:rPr lang="en-US" sz="1600" kern="100" dirty="0">
                    <a:effectLst/>
                    <a:latin typeface="+mn-ea"/>
                    <a:cs typeface="Times New Roman" panose="02020603050405020304" pitchFamily="18" charset="0"/>
                  </a:rPr>
                  <a:t> </a:t>
                </a:r>
                <a:r>
                  <a:rPr lang="ja-JP" sz="1600" kern="100" dirty="0">
                    <a:effectLst/>
                    <a:latin typeface="+mn-ea"/>
                    <a:cs typeface="Times New Roman" panose="02020603050405020304" pitchFamily="18" charset="0"/>
                  </a:rPr>
                  <a:t>の三角比のみで表そう。</a:t>
                </a:r>
              </a:p>
              <a:p>
                <a:pPr indent="533400" algn="l">
                  <a:spcAft>
                    <a:spcPts val="0"/>
                  </a:spcAft>
                </a:pPr>
                <a:r>
                  <a:rPr lang="ja-JP" sz="1600" kern="100" dirty="0">
                    <a:effectLst/>
                    <a:latin typeface="+mn-ea"/>
                    <a:cs typeface="Times New Roman" panose="02020603050405020304" pitchFamily="18" charset="0"/>
                  </a:rPr>
                  <a:t>ただし，</a:t>
                </a:r>
                <a14:m>
                  <m:oMath xmlns:m="http://schemas.openxmlformats.org/officeDocument/2006/math">
                    <m:r>
                      <a:rPr lang="en-US" sz="1600" i="1" kern="100">
                        <a:effectLst/>
                        <a:latin typeface="Cambria Math" panose="02040503050406030204" pitchFamily="18" charset="0"/>
                        <a:cs typeface="Times New Roman" panose="02020603050405020304" pitchFamily="18" charset="0"/>
                      </a:rPr>
                      <m:t>𝛼</m:t>
                    </m:r>
                  </m:oMath>
                </a14:m>
                <a:r>
                  <a:rPr lang="ja-JP" sz="1600" kern="100" dirty="0" err="1">
                    <a:effectLst/>
                    <a:latin typeface="+mn-ea"/>
                    <a:cs typeface="Times New Roman" panose="02020603050405020304" pitchFamily="18" charset="0"/>
                  </a:rPr>
                  <a:t>，</a:t>
                </a:r>
                <a14:m>
                  <m:oMath xmlns:m="http://schemas.openxmlformats.org/officeDocument/2006/math">
                    <m:r>
                      <a:rPr lang="en-US" sz="1600" i="1" kern="100">
                        <a:effectLst/>
                        <a:latin typeface="Cambria Math" panose="02040503050406030204" pitchFamily="18" charset="0"/>
                        <a:cs typeface="Times New Roman" panose="02020603050405020304" pitchFamily="18" charset="0"/>
                      </a:rPr>
                      <m:t>𝛽</m:t>
                    </m:r>
                  </m:oMath>
                </a14:m>
                <a:r>
                  <a:rPr lang="en-US" sz="1600" kern="100" dirty="0">
                    <a:effectLst/>
                    <a:latin typeface="+mn-ea"/>
                    <a:cs typeface="Times New Roman" panose="02020603050405020304" pitchFamily="18" charset="0"/>
                  </a:rPr>
                  <a:t> </a:t>
                </a:r>
                <a:r>
                  <a:rPr lang="ja-JP" sz="1600" kern="100" dirty="0">
                    <a:effectLst/>
                    <a:latin typeface="+mn-ea"/>
                    <a:cs typeface="Times New Roman" panose="02020603050405020304" pitchFamily="18" charset="0"/>
                  </a:rPr>
                  <a:t>は鋭角とする。</a:t>
                </a:r>
              </a:p>
            </p:txBody>
          </p:sp>
        </mc:Choice>
        <mc:Fallback xmlns="">
          <p:sp>
            <p:nvSpPr>
              <p:cNvPr id="6" name="正方形/長方形 5"/>
              <p:cNvSpPr>
                <a:spLocks noRot="1" noChangeAspect="1" noMove="1" noResize="1" noEditPoints="1" noAdjustHandles="1" noChangeArrowheads="1" noChangeShapeType="1" noTextEdit="1"/>
              </p:cNvSpPr>
              <p:nvPr/>
            </p:nvSpPr>
            <p:spPr>
              <a:xfrm>
                <a:off x="668793" y="5812335"/>
                <a:ext cx="7229502" cy="639559"/>
              </a:xfrm>
              <a:prstGeom prst="rect">
                <a:avLst/>
              </a:prstGeom>
              <a:blipFill>
                <a:blip r:embed="rId5"/>
                <a:stretch>
                  <a:fillRect l="-336" b="-5455"/>
                </a:stretch>
              </a:blipFill>
              <a:ln w="28575">
                <a:solidFill>
                  <a:schemeClr val="tx1"/>
                </a:solidFill>
              </a:ln>
            </p:spPr>
            <p:txBody>
              <a:bodyPr/>
              <a:lstStyle/>
              <a:p>
                <a:r>
                  <a:rPr lang="ja-JP" altLang="en-US">
                    <a:noFill/>
                  </a:rPr>
                  <a:t> </a:t>
                </a:r>
              </a:p>
            </p:txBody>
          </p:sp>
        </mc:Fallback>
      </mc:AlternateContent>
      <p:sp>
        <p:nvSpPr>
          <p:cNvPr id="8" name="タイトル 1"/>
          <p:cNvSpPr>
            <a:spLocks noGrp="1"/>
          </p:cNvSpPr>
          <p:nvPr>
            <p:ph type="title"/>
          </p:nvPr>
        </p:nvSpPr>
        <p:spPr>
          <a:xfrm>
            <a:off x="372534" y="274218"/>
            <a:ext cx="8596668" cy="689811"/>
          </a:xfrm>
        </p:spPr>
        <p:txBody>
          <a:bodyPr/>
          <a:lstStyle/>
          <a:p>
            <a:r>
              <a:rPr kumimoji="1" lang="ja-JP" altLang="en-US" dirty="0">
                <a:solidFill>
                  <a:schemeClr val="tx1"/>
                </a:solidFill>
              </a:rPr>
              <a:t>○第１回指導案検討会</a:t>
            </a:r>
          </a:p>
        </p:txBody>
      </p:sp>
    </p:spTree>
    <p:extLst>
      <p:ext uri="{BB962C8B-B14F-4D97-AF65-F5344CB8AC3E}">
        <p14:creationId xmlns:p14="http://schemas.microsoft.com/office/powerpoint/2010/main" val="2068533430"/>
      </p:ext>
    </p:extLst>
  </p:cSld>
  <p:clrMapOvr>
    <a:masterClrMapping/>
  </p:clrMapOvr>
</p:sld>
</file>

<file path=ppt/theme/theme1.xml><?xml version="1.0" encoding="utf-8"?>
<a:theme xmlns:a="http://schemas.openxmlformats.org/drawingml/2006/main" name="ファセット">
  <a:themeElements>
    <a:clrScheme name="ファセット">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ファセット">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ファセット">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3079</TotalTime>
  <Words>7140</Words>
  <Application>Microsoft Office PowerPoint</Application>
  <PresentationFormat>ワイド画面</PresentationFormat>
  <Paragraphs>532</Paragraphs>
  <Slides>30</Slides>
  <Notes>30</Notes>
  <HiddenSlides>0</HiddenSlides>
  <MMClips>0</MMClips>
  <ScaleCrop>false</ScaleCrop>
  <HeadingPairs>
    <vt:vector size="6" baseType="variant">
      <vt:variant>
        <vt:lpstr>使用されているフォント</vt:lpstr>
      </vt:variant>
      <vt:variant>
        <vt:i4>12</vt:i4>
      </vt:variant>
      <vt:variant>
        <vt:lpstr>テーマ</vt:lpstr>
      </vt:variant>
      <vt:variant>
        <vt:i4>1</vt:i4>
      </vt:variant>
      <vt:variant>
        <vt:lpstr>スライド タイトル</vt:lpstr>
      </vt:variant>
      <vt:variant>
        <vt:i4>30</vt:i4>
      </vt:variant>
    </vt:vector>
  </HeadingPairs>
  <TitlesOfParts>
    <vt:vector size="43" baseType="lpstr">
      <vt:lpstr>HG丸ｺﾞｼｯｸM-PRO</vt:lpstr>
      <vt:lpstr>ＭＳ ゴシック</vt:lpstr>
      <vt:lpstr>ＭＳ 明朝</vt:lpstr>
      <vt:lpstr>メイリオ</vt:lpstr>
      <vt:lpstr>游ゴシック</vt:lpstr>
      <vt:lpstr>游明朝</vt:lpstr>
      <vt:lpstr>Arial</vt:lpstr>
      <vt:lpstr>Cambria Math</vt:lpstr>
      <vt:lpstr>Garamond</vt:lpstr>
      <vt:lpstr>Trebuchet MS</vt:lpstr>
      <vt:lpstr>Wingdings</vt:lpstr>
      <vt:lpstr>Wingdings 3</vt:lpstr>
      <vt:lpstr>ファセット</vt:lpstr>
      <vt:lpstr>「探究的な学習」を実現するために</vt:lpstr>
      <vt:lpstr>★みなさんは、次のように思ったこと　 　は、ありませんか。</vt:lpstr>
      <vt:lpstr>１　「探究的な学習」を実現するために</vt:lpstr>
      <vt:lpstr>PowerPoint プレゼンテーション</vt:lpstr>
      <vt:lpstr>PowerPoint プレゼンテーション</vt:lpstr>
      <vt:lpstr>PowerPoint プレゼンテーション</vt:lpstr>
      <vt:lpstr>２　指導案検討会の主な流れ</vt:lpstr>
      <vt:lpstr>○第１回指導案検討会</vt:lpstr>
      <vt:lpstr>○第１回指導案検討会</vt:lpstr>
      <vt:lpstr>○第１回指導案検討会</vt:lpstr>
      <vt:lpstr>○第１回指導案検討会で授業研究チームから出た意見</vt:lpstr>
      <vt:lpstr>PowerPoint プレゼンテーション</vt:lpstr>
      <vt:lpstr>PowerPoint プレゼンテーション</vt:lpstr>
      <vt:lpstr>○第２回指導案検討会で授業研究チームから出た意見</vt:lpstr>
      <vt:lpstr>○第２回指導案検討会で授業研究チームから出た意見</vt:lpstr>
      <vt:lpstr>PowerPoint プレゼンテーション</vt:lpstr>
      <vt:lpstr>PowerPoint プレゼンテーション</vt:lpstr>
      <vt:lpstr>○第３回指導案検討会で授業研究チームから出た意見</vt:lpstr>
      <vt:lpstr>○当日の学習指導案</vt:lpstr>
      <vt:lpstr>○研究授業当日の様子</vt:lpstr>
      <vt:lpstr>○研究授業を振り返って</vt:lpstr>
      <vt:lpstr>○研究授業を振り返って</vt:lpstr>
      <vt:lpstr>○研究授業を振り返って</vt:lpstr>
      <vt:lpstr>○研究授業を振り返って</vt:lpstr>
      <vt:lpstr>○研究授業を振り返って</vt:lpstr>
      <vt:lpstr>○研究授業を振り返って</vt:lpstr>
      <vt:lpstr>○研究授業を振り返って</vt:lpstr>
      <vt:lpstr>○研究授業を振り返って</vt:lpstr>
      <vt:lpstr>３　まとめ</vt:lpstr>
      <vt:lpstr>作成・協力</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「探究的な学び」を実現する授業のために</dc:title>
  <dc:creator>千葉＿崇憲</dc:creator>
  <cp:lastModifiedBy>藤村 祐子</cp:lastModifiedBy>
  <cp:revision>173</cp:revision>
  <cp:lastPrinted>2024-03-19T07:39:42Z</cp:lastPrinted>
  <dcterms:created xsi:type="dcterms:W3CDTF">2023-12-30T06:41:35Z</dcterms:created>
  <dcterms:modified xsi:type="dcterms:W3CDTF">2024-04-12T09:00:29Z</dcterms:modified>
</cp:coreProperties>
</file>