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0"/>
  </p:notesMasterIdLst>
  <p:sldIdLst>
    <p:sldId id="256" r:id="rId2"/>
    <p:sldId id="316" r:id="rId3"/>
    <p:sldId id="332" r:id="rId4"/>
    <p:sldId id="257" r:id="rId5"/>
    <p:sldId id="295" r:id="rId6"/>
    <p:sldId id="321" r:id="rId7"/>
    <p:sldId id="296" r:id="rId8"/>
    <p:sldId id="298" r:id="rId9"/>
    <p:sldId id="305" r:id="rId10"/>
    <p:sldId id="334" r:id="rId11"/>
    <p:sldId id="308" r:id="rId12"/>
    <p:sldId id="333" r:id="rId13"/>
    <p:sldId id="299" r:id="rId14"/>
    <p:sldId id="306" r:id="rId15"/>
    <p:sldId id="309" r:id="rId16"/>
    <p:sldId id="300" r:id="rId17"/>
    <p:sldId id="307" r:id="rId18"/>
    <p:sldId id="313" r:id="rId19"/>
    <p:sldId id="314" r:id="rId20"/>
    <p:sldId id="301" r:id="rId21"/>
    <p:sldId id="319" r:id="rId22"/>
    <p:sldId id="324" r:id="rId23"/>
    <p:sldId id="315" r:id="rId24"/>
    <p:sldId id="325" r:id="rId25"/>
    <p:sldId id="328" r:id="rId26"/>
    <p:sldId id="331" r:id="rId27"/>
    <p:sldId id="329" r:id="rId28"/>
    <p:sldId id="294" r:id="rId29"/>
  </p:sldIdLst>
  <p:sldSz cx="12192000" cy="6858000"/>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kiko akiko" initials="aa" lastIdx="1" clrIdx="0">
    <p:extLst>
      <p:ext uri="{19B8F6BF-5375-455C-9EA6-DF929625EA0E}">
        <p15:presenceInfo xmlns:p15="http://schemas.microsoft.com/office/powerpoint/2012/main" userId="7f75384244290878"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DFD5D"/>
    <a:srgbClr val="E0F868"/>
    <a:srgbClr val="FEF99A"/>
    <a:srgbClr val="F0FE9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00" autoAdjust="0"/>
    <p:restoredTop sz="68270" autoAdjust="0"/>
  </p:normalViewPr>
  <p:slideViewPr>
    <p:cSldViewPr snapToGrid="0">
      <p:cViewPr varScale="1">
        <p:scale>
          <a:sx n="78" d="100"/>
          <a:sy n="78" d="100"/>
        </p:scale>
        <p:origin x="1872" y="96"/>
      </p:cViewPr>
      <p:guideLst/>
    </p:cSldViewPr>
  </p:slideViewPr>
  <p:notesTextViewPr>
    <p:cViewPr>
      <p:scale>
        <a:sx n="1" d="1"/>
        <a:sy n="1" d="1"/>
      </p:scale>
      <p:origin x="0" y="0"/>
    </p:cViewPr>
  </p:notesTextViewPr>
  <p:notesViewPr>
    <p:cSldViewPr snapToGrid="0">
      <p:cViewPr varScale="1">
        <p:scale>
          <a:sx n="51" d="100"/>
          <a:sy n="51" d="100"/>
        </p:scale>
        <p:origin x="2976" y="96"/>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 Id="rId35"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2" y="1"/>
            <a:ext cx="2950375" cy="498805"/>
          </a:xfrm>
          <a:prstGeom prst="rect">
            <a:avLst/>
          </a:prstGeom>
        </p:spPr>
        <p:txBody>
          <a:bodyPr vert="horz" lIns="92210" tIns="46106" rIns="92210" bIns="46106"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5221" y="1"/>
            <a:ext cx="2950374" cy="498805"/>
          </a:xfrm>
          <a:prstGeom prst="rect">
            <a:avLst/>
          </a:prstGeom>
        </p:spPr>
        <p:txBody>
          <a:bodyPr vert="horz" lIns="92210" tIns="46106" rIns="92210" bIns="46106" rtlCol="0"/>
          <a:lstStyle>
            <a:lvl1pPr algn="r">
              <a:defRPr sz="1200"/>
            </a:lvl1pPr>
          </a:lstStyle>
          <a:p>
            <a:fld id="{61E1F743-B1BC-470A-B416-AD1D35B748EC}" type="datetimeFigureOut">
              <a:rPr kumimoji="1" lang="ja-JP" altLang="en-US" smtClean="0"/>
              <a:t>2024/4/8</a:t>
            </a:fld>
            <a:endParaRPr kumimoji="1" lang="ja-JP" altLang="en-US"/>
          </a:p>
        </p:txBody>
      </p:sp>
      <p:sp>
        <p:nvSpPr>
          <p:cNvPr id="4" name="スライド イメージ プレースホルダー 3"/>
          <p:cNvSpPr>
            <a:spLocks noGrp="1" noRot="1" noChangeAspect="1"/>
          </p:cNvSpPr>
          <p:nvPr>
            <p:ph type="sldImg" idx="2"/>
          </p:nvPr>
        </p:nvSpPr>
        <p:spPr>
          <a:xfrm>
            <a:off x="422275" y="1241425"/>
            <a:ext cx="5962650" cy="3354388"/>
          </a:xfrm>
          <a:prstGeom prst="rect">
            <a:avLst/>
          </a:prstGeom>
          <a:noFill/>
          <a:ln w="12700">
            <a:solidFill>
              <a:prstClr val="black"/>
            </a:solidFill>
          </a:ln>
        </p:spPr>
        <p:txBody>
          <a:bodyPr vert="horz" lIns="92210" tIns="46106" rIns="92210" bIns="46106" rtlCol="0" anchor="ctr"/>
          <a:lstStyle/>
          <a:p>
            <a:endParaRPr lang="ja-JP" altLang="en-US"/>
          </a:p>
        </p:txBody>
      </p:sp>
      <p:sp>
        <p:nvSpPr>
          <p:cNvPr id="5" name="ノート プレースホルダー 4"/>
          <p:cNvSpPr>
            <a:spLocks noGrp="1"/>
          </p:cNvSpPr>
          <p:nvPr>
            <p:ph type="body" sz="quarter" idx="3"/>
          </p:nvPr>
        </p:nvSpPr>
        <p:spPr>
          <a:xfrm>
            <a:off x="680240" y="4783416"/>
            <a:ext cx="5446723" cy="3913704"/>
          </a:xfrm>
          <a:prstGeom prst="rect">
            <a:avLst/>
          </a:prstGeom>
        </p:spPr>
        <p:txBody>
          <a:bodyPr vert="horz" lIns="92210" tIns="46106" rIns="92210" bIns="46106"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2" y="9440533"/>
            <a:ext cx="2950375" cy="498805"/>
          </a:xfrm>
          <a:prstGeom prst="rect">
            <a:avLst/>
          </a:prstGeom>
        </p:spPr>
        <p:txBody>
          <a:bodyPr vert="horz" lIns="92210" tIns="46106" rIns="92210" bIns="46106"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5221" y="9440533"/>
            <a:ext cx="2950374" cy="498805"/>
          </a:xfrm>
          <a:prstGeom prst="rect">
            <a:avLst/>
          </a:prstGeom>
        </p:spPr>
        <p:txBody>
          <a:bodyPr vert="horz" lIns="92210" tIns="46106" rIns="92210" bIns="46106" rtlCol="0" anchor="b"/>
          <a:lstStyle>
            <a:lvl1pPr algn="r">
              <a:defRPr sz="1200"/>
            </a:lvl1pPr>
          </a:lstStyle>
          <a:p>
            <a:fld id="{0E35C622-0729-4A18-B09A-003FA48AFD7B}" type="slidenum">
              <a:rPr kumimoji="1" lang="ja-JP" altLang="en-US" smtClean="0"/>
              <a:t>‹#›</a:t>
            </a:fld>
            <a:endParaRPr kumimoji="1" lang="ja-JP" altLang="en-US"/>
          </a:p>
        </p:txBody>
      </p:sp>
    </p:spTree>
    <p:extLst>
      <p:ext uri="{BB962C8B-B14F-4D97-AF65-F5344CB8AC3E}">
        <p14:creationId xmlns:p14="http://schemas.microsoft.com/office/powerpoint/2010/main" val="719441761"/>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latin typeface="+mn-ea"/>
                <a:ea typeface="+mn-ea"/>
              </a:rPr>
              <a:t>○　「</a:t>
            </a:r>
            <a:r>
              <a:rPr kumimoji="1" lang="en-US" altLang="ja-JP" dirty="0">
                <a:latin typeface="+mn-ea"/>
                <a:ea typeface="+mn-ea"/>
              </a:rPr>
              <a:t>『</a:t>
            </a:r>
            <a:r>
              <a:rPr kumimoji="1" lang="ja-JP" altLang="en-US" dirty="0">
                <a:latin typeface="+mn-ea"/>
                <a:ea typeface="+mn-ea"/>
              </a:rPr>
              <a:t>言語文化</a:t>
            </a:r>
            <a:r>
              <a:rPr kumimoji="1" lang="en-US" altLang="ja-JP" dirty="0">
                <a:latin typeface="+mn-ea"/>
                <a:ea typeface="+mn-ea"/>
              </a:rPr>
              <a:t>』</a:t>
            </a:r>
            <a:r>
              <a:rPr kumimoji="1" lang="ja-JP" altLang="en-US" dirty="0">
                <a:latin typeface="+mn-ea"/>
                <a:ea typeface="+mn-ea"/>
              </a:rPr>
              <a:t>における</a:t>
            </a:r>
            <a:r>
              <a:rPr kumimoji="1" lang="en-US" altLang="ja-JP" dirty="0">
                <a:latin typeface="+mn-ea"/>
                <a:ea typeface="+mn-ea"/>
              </a:rPr>
              <a:t>『</a:t>
            </a:r>
            <a:r>
              <a:rPr kumimoji="1" lang="ja-JP" altLang="en-US" dirty="0">
                <a:latin typeface="+mn-ea"/>
                <a:ea typeface="+mn-ea"/>
              </a:rPr>
              <a:t>書くこと</a:t>
            </a:r>
            <a:r>
              <a:rPr kumimoji="1" lang="en-US" altLang="ja-JP" dirty="0">
                <a:latin typeface="+mn-ea"/>
                <a:ea typeface="+mn-ea"/>
              </a:rPr>
              <a:t>』</a:t>
            </a:r>
            <a:r>
              <a:rPr kumimoji="1" lang="ja-JP" altLang="en-US" dirty="0">
                <a:latin typeface="+mn-ea"/>
                <a:ea typeface="+mn-ea"/>
              </a:rPr>
              <a:t>の授業づくり～書き方偏重の指導にならないために～」について説明します。</a:t>
            </a:r>
            <a:endParaRPr kumimoji="1" lang="en-US" altLang="ja-JP" dirty="0">
              <a:latin typeface="+mn-ea"/>
              <a:ea typeface="+mn-ea"/>
            </a:endParaRPr>
          </a:p>
          <a:p>
            <a:r>
              <a:rPr kumimoji="1" lang="ja-JP" altLang="en-US" dirty="0">
                <a:latin typeface="+mn-ea"/>
                <a:ea typeface="+mn-ea"/>
              </a:rPr>
              <a:t>○　このスライドのメニューは御覧のとおりです。</a:t>
            </a:r>
            <a:endParaRPr kumimoji="1" lang="en-US" altLang="ja-JP" dirty="0">
              <a:latin typeface="+mn-ea"/>
              <a:ea typeface="+mn-ea"/>
            </a:endParaRPr>
          </a:p>
        </p:txBody>
      </p:sp>
      <p:sp>
        <p:nvSpPr>
          <p:cNvPr id="4" name="スライド番号プレースホルダー 3"/>
          <p:cNvSpPr>
            <a:spLocks noGrp="1"/>
          </p:cNvSpPr>
          <p:nvPr>
            <p:ph type="sldNum" sz="quarter" idx="5"/>
          </p:nvPr>
        </p:nvSpPr>
        <p:spPr/>
        <p:txBody>
          <a:bodyPr/>
          <a:lstStyle/>
          <a:p>
            <a:fld id="{0E35C622-0729-4A18-B09A-003FA48AFD7B}" type="slidenum">
              <a:rPr kumimoji="1" lang="ja-JP" altLang="en-US" smtClean="0"/>
              <a:t>1</a:t>
            </a:fld>
            <a:endParaRPr kumimoji="1" lang="ja-JP" altLang="en-US" dirty="0"/>
          </a:p>
        </p:txBody>
      </p:sp>
    </p:spTree>
    <p:extLst>
      <p:ext uri="{BB962C8B-B14F-4D97-AF65-F5344CB8AC3E}">
        <p14:creationId xmlns:p14="http://schemas.microsoft.com/office/powerpoint/2010/main" val="81721834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latin typeface="+mn-ea"/>
                <a:ea typeface="+mn-ea"/>
              </a:rPr>
              <a:t>○　第１回</a:t>
            </a:r>
            <a:r>
              <a:rPr kumimoji="1" lang="ja-JP" altLang="en-US" dirty="0" smtClean="0">
                <a:latin typeface="+mn-ea"/>
                <a:ea typeface="+mn-ea"/>
              </a:rPr>
              <a:t>検討会終了後、検討会で出された意見を</a:t>
            </a:r>
            <a:r>
              <a:rPr kumimoji="1" lang="ja-JP" altLang="en-US" dirty="0">
                <a:latin typeface="+mn-ea"/>
                <a:ea typeface="+mn-ea"/>
              </a:rPr>
              <a:t>踏まえ、授業者は、単元の目標を「Ａ　書くこと」の</a:t>
            </a:r>
            <a:r>
              <a:rPr kumimoji="1" lang="en-US" altLang="ja-JP" dirty="0">
                <a:latin typeface="+mn-ea"/>
                <a:ea typeface="+mn-ea"/>
              </a:rPr>
              <a:t>(1)</a:t>
            </a:r>
            <a:r>
              <a:rPr kumimoji="1" lang="ja-JP" altLang="en-US" dirty="0">
                <a:latin typeface="+mn-ea"/>
                <a:ea typeface="+mn-ea"/>
              </a:rPr>
              <a:t>ア「自分の知識や体験の中から適切な題材を決め、集めた材料のよさや味わいを吟味 して、表現したいことを明確にする」に変更することにしました。</a:t>
            </a:r>
            <a:endParaRPr kumimoji="1" lang="en-US" altLang="ja-JP" dirty="0">
              <a:latin typeface="+mn-ea"/>
              <a:ea typeface="+mn-ea"/>
            </a:endParaRPr>
          </a:p>
          <a:p>
            <a:r>
              <a:rPr kumimoji="1" lang="ja-JP" altLang="en-US" dirty="0">
                <a:latin typeface="+mn-ea"/>
                <a:ea typeface="+mn-ea"/>
              </a:rPr>
              <a:t>○　</a:t>
            </a:r>
            <a:r>
              <a:rPr kumimoji="1" lang="ja-JP" altLang="en-US" dirty="0" smtClean="0">
                <a:latin typeface="+mn-ea"/>
                <a:ea typeface="+mn-ea"/>
              </a:rPr>
              <a:t>取り上げる評論は、生徒が文章を書く際の題材</a:t>
            </a:r>
            <a:r>
              <a:rPr kumimoji="1" lang="ja-JP" altLang="en-US" dirty="0">
                <a:latin typeface="+mn-ea"/>
                <a:ea typeface="+mn-ea"/>
              </a:rPr>
              <a:t>集め</a:t>
            </a:r>
            <a:r>
              <a:rPr kumimoji="1" lang="ja-JP" altLang="en-US" dirty="0" smtClean="0">
                <a:latin typeface="+mn-ea"/>
                <a:ea typeface="+mn-ea"/>
              </a:rPr>
              <a:t>の視点</a:t>
            </a:r>
            <a:r>
              <a:rPr kumimoji="1" lang="ja-JP" altLang="en-US" dirty="0">
                <a:latin typeface="+mn-ea"/>
                <a:ea typeface="+mn-ea"/>
              </a:rPr>
              <a:t>を</a:t>
            </a:r>
            <a:r>
              <a:rPr kumimoji="1" lang="ja-JP" altLang="en-US" dirty="0" smtClean="0">
                <a:latin typeface="+mn-ea"/>
                <a:ea typeface="+mn-ea"/>
              </a:rPr>
              <a:t>示す参考</a:t>
            </a:r>
            <a:r>
              <a:rPr kumimoji="1" lang="ja-JP" altLang="en-US" dirty="0">
                <a:latin typeface="+mn-ea"/>
                <a:ea typeface="+mn-ea"/>
              </a:rPr>
              <a:t>資料としての扱いとし</a:t>
            </a:r>
            <a:r>
              <a:rPr kumimoji="1" lang="ja-JP" altLang="en-US" dirty="0" smtClean="0">
                <a:latin typeface="+mn-ea"/>
                <a:ea typeface="+mn-ea"/>
              </a:rPr>
              <a:t>、内容</a:t>
            </a:r>
            <a:r>
              <a:rPr kumimoji="1" lang="ja-JP" altLang="en-US" dirty="0">
                <a:latin typeface="+mn-ea"/>
                <a:ea typeface="+mn-ea"/>
              </a:rPr>
              <a:t>の把握</a:t>
            </a:r>
            <a:r>
              <a:rPr kumimoji="1" lang="ja-JP" altLang="en-US" dirty="0" smtClean="0">
                <a:latin typeface="+mn-ea"/>
                <a:ea typeface="+mn-ea"/>
              </a:rPr>
              <a:t>に極力</a:t>
            </a:r>
            <a:r>
              <a:rPr kumimoji="1" lang="ja-JP" altLang="en-US" dirty="0">
                <a:latin typeface="+mn-ea"/>
                <a:ea typeface="+mn-ea"/>
              </a:rPr>
              <a:t>時間を掛けないよう</a:t>
            </a:r>
            <a:r>
              <a:rPr kumimoji="1" lang="ja-JP" altLang="en-US" dirty="0" smtClean="0">
                <a:latin typeface="+mn-ea"/>
                <a:ea typeface="+mn-ea"/>
              </a:rPr>
              <a:t>に単元計画を立てること</a:t>
            </a:r>
            <a:r>
              <a:rPr kumimoji="1" lang="ja-JP" altLang="en-US" dirty="0">
                <a:latin typeface="+mn-ea"/>
                <a:ea typeface="+mn-ea"/>
              </a:rPr>
              <a:t>にしました。</a:t>
            </a:r>
            <a:endParaRPr kumimoji="1" lang="en-US" altLang="ja-JP" dirty="0">
              <a:latin typeface="+mn-ea"/>
              <a:ea typeface="+mn-ea"/>
            </a:endParaRPr>
          </a:p>
        </p:txBody>
      </p:sp>
      <p:sp>
        <p:nvSpPr>
          <p:cNvPr id="4" name="スライド番号プレースホルダー 3"/>
          <p:cNvSpPr>
            <a:spLocks noGrp="1"/>
          </p:cNvSpPr>
          <p:nvPr>
            <p:ph type="sldNum" sz="quarter" idx="5"/>
          </p:nvPr>
        </p:nvSpPr>
        <p:spPr/>
        <p:txBody>
          <a:bodyPr/>
          <a:lstStyle/>
          <a:p>
            <a:fld id="{0E35C622-0729-4A18-B09A-003FA48AFD7B}" type="slidenum">
              <a:rPr kumimoji="1" lang="ja-JP" altLang="en-US" smtClean="0"/>
              <a:t>10</a:t>
            </a:fld>
            <a:endParaRPr kumimoji="1" lang="ja-JP" altLang="en-US"/>
          </a:p>
        </p:txBody>
      </p:sp>
    </p:spTree>
    <p:extLst>
      <p:ext uri="{BB962C8B-B14F-4D97-AF65-F5344CB8AC3E}">
        <p14:creationId xmlns:p14="http://schemas.microsoft.com/office/powerpoint/2010/main" val="140494633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latin typeface="+mn-ea"/>
                <a:ea typeface="+mn-ea"/>
              </a:rPr>
              <a:t>○　第２回検討会での検討内容を説明します。</a:t>
            </a:r>
            <a:endParaRPr kumimoji="1" lang="en-US" altLang="ja-JP" dirty="0" smtClean="0">
              <a:latin typeface="+mn-ea"/>
              <a:ea typeface="+mn-ea"/>
            </a:endParaRPr>
          </a:p>
          <a:p>
            <a:r>
              <a:rPr kumimoji="1" lang="ja-JP" altLang="en-US" dirty="0" smtClean="0">
                <a:latin typeface="+mn-ea"/>
                <a:ea typeface="+mn-ea"/>
              </a:rPr>
              <a:t>○　スライド</a:t>
            </a:r>
            <a:r>
              <a:rPr kumimoji="1" lang="ja-JP" altLang="en-US" dirty="0">
                <a:latin typeface="+mn-ea"/>
                <a:ea typeface="+mn-ea"/>
              </a:rPr>
              <a:t>に示したのは</a:t>
            </a:r>
            <a:r>
              <a:rPr kumimoji="1" lang="ja-JP" altLang="en-US" dirty="0" smtClean="0">
                <a:latin typeface="+mn-ea"/>
                <a:ea typeface="+mn-ea"/>
              </a:rPr>
              <a:t>、第２回検討会で授業者</a:t>
            </a:r>
            <a:r>
              <a:rPr kumimoji="1" lang="ja-JP" altLang="en-US" dirty="0">
                <a:latin typeface="+mn-ea"/>
                <a:ea typeface="+mn-ea"/>
              </a:rPr>
              <a:t>から提示された</a:t>
            </a:r>
            <a:r>
              <a:rPr kumimoji="1" lang="ja-JP" altLang="en-US" dirty="0" smtClean="0">
                <a:latin typeface="+mn-ea"/>
                <a:ea typeface="+mn-ea"/>
              </a:rPr>
              <a:t>、単元の指導と評価の計画の一部です。</a:t>
            </a:r>
            <a:endParaRPr kumimoji="1" lang="en-US" altLang="ja-JP" dirty="0" smtClean="0">
              <a:latin typeface="+mn-ea"/>
              <a:ea typeface="+mn-ea"/>
            </a:endParaRPr>
          </a:p>
          <a:p>
            <a:r>
              <a:rPr kumimoji="1" lang="ja-JP" altLang="en-US" dirty="0" smtClean="0">
                <a:latin typeface="+mn-ea"/>
                <a:ea typeface="+mn-ea"/>
              </a:rPr>
              <a:t>○　単元の目標は、前回</a:t>
            </a:r>
            <a:r>
              <a:rPr kumimoji="1" lang="ja-JP" altLang="en-US" dirty="0">
                <a:latin typeface="+mn-ea"/>
                <a:ea typeface="+mn-ea"/>
              </a:rPr>
              <a:t>の検討会を受けて</a:t>
            </a:r>
            <a:r>
              <a:rPr kumimoji="1" lang="ja-JP" altLang="en-US" dirty="0" smtClean="0">
                <a:latin typeface="+mn-ea"/>
                <a:ea typeface="+mn-ea"/>
              </a:rPr>
              <a:t>、「</a:t>
            </a:r>
            <a:r>
              <a:rPr kumimoji="1" lang="en-US" altLang="ja-JP" dirty="0" smtClean="0">
                <a:latin typeface="+mn-ea"/>
                <a:ea typeface="+mn-ea"/>
              </a:rPr>
              <a:t>A</a:t>
            </a:r>
            <a:r>
              <a:rPr kumimoji="1" lang="ja-JP" altLang="en-US" dirty="0" smtClean="0">
                <a:latin typeface="+mn-ea"/>
                <a:ea typeface="+mn-ea"/>
              </a:rPr>
              <a:t>　書くこと」の</a:t>
            </a:r>
            <a:r>
              <a:rPr kumimoji="1" lang="ja-JP" altLang="en-US" dirty="0">
                <a:latin typeface="+mn-ea"/>
                <a:ea typeface="+mn-ea"/>
              </a:rPr>
              <a:t>アに変更されています。</a:t>
            </a:r>
          </a:p>
        </p:txBody>
      </p:sp>
      <p:sp>
        <p:nvSpPr>
          <p:cNvPr id="4" name="スライド番号プレースホルダー 3"/>
          <p:cNvSpPr>
            <a:spLocks noGrp="1"/>
          </p:cNvSpPr>
          <p:nvPr>
            <p:ph type="sldNum" sz="quarter" idx="10"/>
          </p:nvPr>
        </p:nvSpPr>
        <p:spPr/>
        <p:txBody>
          <a:bodyPr/>
          <a:lstStyle/>
          <a:p>
            <a:fld id="{0E35C622-0729-4A18-B09A-003FA48AFD7B}" type="slidenum">
              <a:rPr kumimoji="1" lang="ja-JP" altLang="en-US" smtClean="0"/>
              <a:t>11</a:t>
            </a:fld>
            <a:endParaRPr kumimoji="1" lang="ja-JP" altLang="en-US"/>
          </a:p>
        </p:txBody>
      </p:sp>
    </p:spTree>
    <p:extLst>
      <p:ext uri="{BB962C8B-B14F-4D97-AF65-F5344CB8AC3E}">
        <p14:creationId xmlns:p14="http://schemas.microsoft.com/office/powerpoint/2010/main" val="302059958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latin typeface="+mn-ea"/>
                <a:ea typeface="+mn-ea"/>
              </a:rPr>
              <a:t>○　スライドは、「単元の流れ」です。</a:t>
            </a:r>
            <a:endParaRPr kumimoji="1" lang="en-US" altLang="ja-JP" dirty="0" smtClean="0">
              <a:latin typeface="+mn-ea"/>
              <a:ea typeface="+mn-ea"/>
            </a:endParaRPr>
          </a:p>
          <a:p>
            <a:r>
              <a:rPr kumimoji="1" lang="ja-JP" altLang="en-US" dirty="0" smtClean="0">
                <a:latin typeface="+mn-ea"/>
                <a:ea typeface="+mn-ea"/>
              </a:rPr>
              <a:t>○　前回</a:t>
            </a:r>
            <a:r>
              <a:rPr kumimoji="1" lang="ja-JP" altLang="en-US" dirty="0">
                <a:latin typeface="+mn-ea"/>
                <a:ea typeface="+mn-ea"/>
              </a:rPr>
              <a:t>の</a:t>
            </a:r>
            <a:r>
              <a:rPr kumimoji="1" lang="ja-JP" altLang="en-US" dirty="0" smtClean="0">
                <a:latin typeface="+mn-ea"/>
                <a:ea typeface="+mn-ea"/>
              </a:rPr>
              <a:t>検討会での意見を踏まえて、教材として扱う評論はあくまでも書くための参考資料とし、生徒</a:t>
            </a:r>
            <a:r>
              <a:rPr kumimoji="1" lang="ja-JP" altLang="en-US" dirty="0">
                <a:latin typeface="+mn-ea"/>
                <a:ea typeface="+mn-ea"/>
              </a:rPr>
              <a:t>自身が</a:t>
            </a:r>
            <a:r>
              <a:rPr kumimoji="1" lang="ja-JP" altLang="en-US" dirty="0" smtClean="0">
                <a:latin typeface="+mn-ea"/>
                <a:ea typeface="+mn-ea"/>
              </a:rPr>
              <a:t>テーマについて思考を深め、根拠を明確にして自分の考えを表現することができるよう、随想</a:t>
            </a:r>
            <a:r>
              <a:rPr kumimoji="1" lang="ja-JP" altLang="en-US" dirty="0">
                <a:latin typeface="+mn-ea"/>
                <a:ea typeface="+mn-ea"/>
              </a:rPr>
              <a:t>を書くという言語活動</a:t>
            </a:r>
            <a:r>
              <a:rPr kumimoji="1" lang="ja-JP" altLang="en-US" dirty="0" smtClean="0">
                <a:latin typeface="+mn-ea"/>
                <a:ea typeface="+mn-ea"/>
              </a:rPr>
              <a:t>が新たに盛り込まれました</a:t>
            </a:r>
            <a:r>
              <a:rPr kumimoji="1" lang="ja-JP" altLang="en-US" dirty="0">
                <a:latin typeface="+mn-ea"/>
                <a:ea typeface="+mn-ea"/>
              </a:rPr>
              <a:t>。</a:t>
            </a:r>
          </a:p>
        </p:txBody>
      </p:sp>
      <p:sp>
        <p:nvSpPr>
          <p:cNvPr id="4" name="スライド番号プレースホルダー 3"/>
          <p:cNvSpPr>
            <a:spLocks noGrp="1"/>
          </p:cNvSpPr>
          <p:nvPr>
            <p:ph type="sldNum" sz="quarter" idx="10"/>
          </p:nvPr>
        </p:nvSpPr>
        <p:spPr/>
        <p:txBody>
          <a:bodyPr/>
          <a:lstStyle/>
          <a:p>
            <a:fld id="{0E35C622-0729-4A18-B09A-003FA48AFD7B}" type="slidenum">
              <a:rPr kumimoji="1" lang="ja-JP" altLang="en-US" smtClean="0"/>
              <a:t>12</a:t>
            </a:fld>
            <a:endParaRPr kumimoji="1" lang="ja-JP" altLang="en-US"/>
          </a:p>
        </p:txBody>
      </p:sp>
    </p:spTree>
    <p:extLst>
      <p:ext uri="{BB962C8B-B14F-4D97-AF65-F5344CB8AC3E}">
        <p14:creationId xmlns:p14="http://schemas.microsoft.com/office/powerpoint/2010/main" val="391150870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solidFill>
                  <a:schemeClr val="tx1"/>
                </a:solidFill>
                <a:latin typeface="+mn-ea"/>
                <a:ea typeface="+mn-ea"/>
              </a:rPr>
              <a:t>○　スライドは、今回授業者が提案した単元</a:t>
            </a:r>
            <a:r>
              <a:rPr kumimoji="1" lang="ja-JP" altLang="en-US" dirty="0">
                <a:solidFill>
                  <a:schemeClr val="tx1"/>
                </a:solidFill>
                <a:latin typeface="+mn-ea"/>
                <a:ea typeface="+mn-ea"/>
              </a:rPr>
              <a:t>の流れを</a:t>
            </a:r>
            <a:r>
              <a:rPr kumimoji="1" lang="ja-JP" altLang="en-US" dirty="0" smtClean="0">
                <a:solidFill>
                  <a:schemeClr val="tx1"/>
                </a:solidFill>
                <a:latin typeface="+mn-ea"/>
                <a:ea typeface="+mn-ea"/>
              </a:rPr>
              <a:t>まとめたものです</a:t>
            </a:r>
            <a:r>
              <a:rPr kumimoji="1" lang="ja-JP" altLang="en-US" dirty="0">
                <a:solidFill>
                  <a:schemeClr val="tx1"/>
                </a:solidFill>
                <a:latin typeface="+mn-ea"/>
                <a:ea typeface="+mn-ea"/>
              </a:rPr>
              <a:t>。</a:t>
            </a:r>
            <a:endParaRPr kumimoji="1" lang="en-US" altLang="ja-JP" dirty="0">
              <a:solidFill>
                <a:schemeClr val="tx1"/>
              </a:solidFill>
              <a:latin typeface="+mn-ea"/>
              <a:ea typeface="+mn-ea"/>
            </a:endParaRPr>
          </a:p>
          <a:p>
            <a:r>
              <a:rPr kumimoji="1" lang="ja-JP" altLang="en-US" dirty="0" smtClean="0">
                <a:solidFill>
                  <a:schemeClr val="tx1"/>
                </a:solidFill>
                <a:latin typeface="+mn-ea"/>
                <a:ea typeface="+mn-ea"/>
              </a:rPr>
              <a:t>○　前回</a:t>
            </a:r>
            <a:r>
              <a:rPr kumimoji="1" lang="ja-JP" altLang="en-US" dirty="0">
                <a:solidFill>
                  <a:schemeClr val="tx1"/>
                </a:solidFill>
                <a:latin typeface="+mn-ea"/>
                <a:ea typeface="+mn-ea"/>
              </a:rPr>
              <a:t>からの変更点は</a:t>
            </a:r>
            <a:r>
              <a:rPr kumimoji="1" lang="ja-JP" altLang="en-US" dirty="0" smtClean="0">
                <a:solidFill>
                  <a:schemeClr val="tx1"/>
                </a:solidFill>
                <a:latin typeface="+mn-ea"/>
                <a:ea typeface="+mn-ea"/>
              </a:rPr>
              <a:t>、</a:t>
            </a:r>
            <a:endParaRPr kumimoji="1" lang="en-US" altLang="ja-JP" dirty="0" smtClean="0">
              <a:solidFill>
                <a:schemeClr val="tx1"/>
              </a:solidFill>
              <a:latin typeface="+mn-ea"/>
              <a:ea typeface="+mn-ea"/>
            </a:endParaRPr>
          </a:p>
          <a:p>
            <a:r>
              <a:rPr kumimoji="1" lang="ja-JP" altLang="en-US" sz="1200" dirty="0" smtClean="0">
                <a:solidFill>
                  <a:schemeClr val="tx1"/>
                </a:solidFill>
                <a:latin typeface="+mn-ea"/>
                <a:ea typeface="+mn-ea"/>
              </a:rPr>
              <a:t>　「②　</a:t>
            </a:r>
            <a:r>
              <a:rPr lang="ja-JP" altLang="en-US" sz="1200" dirty="0" smtClean="0">
                <a:solidFill>
                  <a:schemeClr val="tx1"/>
                </a:solidFill>
                <a:latin typeface="+mn-ea"/>
                <a:ea typeface="+mn-ea"/>
              </a:rPr>
              <a:t>筆者の主張に即して、</a:t>
            </a:r>
            <a:r>
              <a:rPr kumimoji="1" lang="ja-JP" altLang="en-US" sz="1200" dirty="0" smtClean="0">
                <a:solidFill>
                  <a:schemeClr val="tx1"/>
                </a:solidFill>
                <a:latin typeface="+mn-ea"/>
                <a:ea typeface="+mn-ea"/>
              </a:rPr>
              <a:t>生徒自身が感じる「美」の光景をテーマ</a:t>
            </a:r>
            <a:r>
              <a:rPr lang="ja-JP" altLang="en-US" sz="1200" dirty="0" smtClean="0">
                <a:solidFill>
                  <a:schemeClr val="tx1"/>
                </a:solidFill>
                <a:latin typeface="+mn-ea"/>
                <a:ea typeface="+mn-ea"/>
              </a:rPr>
              <a:t>に、</a:t>
            </a:r>
            <a:r>
              <a:rPr kumimoji="1" lang="ja-JP" altLang="en-US" sz="1200" dirty="0" smtClean="0">
                <a:solidFill>
                  <a:schemeClr val="tx1"/>
                </a:solidFill>
                <a:latin typeface="+mn-ea"/>
                <a:ea typeface="+mn-ea"/>
              </a:rPr>
              <a:t>随想を書く際の材料を探す（</a:t>
            </a:r>
            <a:r>
              <a:rPr lang="ja-JP" altLang="en-US" sz="1200" dirty="0" smtClean="0">
                <a:solidFill>
                  <a:schemeClr val="tx1"/>
                </a:solidFill>
                <a:latin typeface="+mn-ea"/>
                <a:ea typeface="+mn-ea"/>
              </a:rPr>
              <a:t>校内で見つけた「美」の写真を撮影する）</a:t>
            </a:r>
            <a:r>
              <a:rPr kumimoji="1" lang="ja-JP" altLang="en-US" sz="1200" dirty="0" smtClean="0">
                <a:solidFill>
                  <a:schemeClr val="tx1"/>
                </a:solidFill>
                <a:latin typeface="+mn-ea"/>
                <a:ea typeface="+mn-ea"/>
              </a:rPr>
              <a:t>。」ことと、</a:t>
            </a:r>
            <a:endParaRPr kumimoji="1" lang="en-US" altLang="ja-JP" sz="1200" dirty="0" smtClean="0">
              <a:solidFill>
                <a:schemeClr val="tx1"/>
              </a:solidFill>
              <a:latin typeface="+mn-ea"/>
              <a:ea typeface="+mn-ea"/>
            </a:endParaRPr>
          </a:p>
          <a:p>
            <a:r>
              <a:rPr kumimoji="1" lang="ja-JP" altLang="en-US" sz="1200" dirty="0" smtClean="0">
                <a:solidFill>
                  <a:schemeClr val="tx1"/>
                </a:solidFill>
                <a:latin typeface="+mn-ea"/>
                <a:ea typeface="+mn-ea"/>
              </a:rPr>
              <a:t>　「③　写真をもとに各自が書いた随想を発表し合い、教材で述べられている日本人の感じる「美」と、生徒自身が感じる「美」を比較する。」こと</a:t>
            </a:r>
            <a:endParaRPr kumimoji="1" lang="en-US" altLang="ja-JP" sz="1200" dirty="0" smtClean="0">
              <a:solidFill>
                <a:schemeClr val="tx1"/>
              </a:solidFill>
              <a:latin typeface="+mn-ea"/>
              <a:ea typeface="+mn-ea"/>
            </a:endParaRPr>
          </a:p>
          <a:p>
            <a:r>
              <a:rPr kumimoji="1" lang="ja-JP" altLang="en-US" sz="1200" dirty="0" smtClean="0">
                <a:solidFill>
                  <a:schemeClr val="tx1"/>
                </a:solidFill>
                <a:latin typeface="+mn-ea"/>
                <a:ea typeface="+mn-ea"/>
              </a:rPr>
              <a:t>　の２点です。</a:t>
            </a:r>
            <a:endParaRPr kumimoji="1" lang="en-US" altLang="ja-JP" sz="1200" dirty="0" smtClean="0">
              <a:solidFill>
                <a:schemeClr val="tx1"/>
              </a:solidFill>
              <a:latin typeface="+mn-ea"/>
              <a:ea typeface="+mn-ea"/>
            </a:endParaRPr>
          </a:p>
        </p:txBody>
      </p:sp>
      <p:sp>
        <p:nvSpPr>
          <p:cNvPr id="4" name="スライド番号プレースホルダー 3"/>
          <p:cNvSpPr>
            <a:spLocks noGrp="1"/>
          </p:cNvSpPr>
          <p:nvPr>
            <p:ph type="sldNum" sz="quarter" idx="5"/>
          </p:nvPr>
        </p:nvSpPr>
        <p:spPr/>
        <p:txBody>
          <a:bodyPr/>
          <a:lstStyle/>
          <a:p>
            <a:fld id="{0E35C622-0729-4A18-B09A-003FA48AFD7B}" type="slidenum">
              <a:rPr kumimoji="1" lang="ja-JP" altLang="en-US" smtClean="0"/>
              <a:t>13</a:t>
            </a:fld>
            <a:endParaRPr kumimoji="1" lang="ja-JP" altLang="en-US"/>
          </a:p>
        </p:txBody>
      </p:sp>
    </p:spTree>
    <p:extLst>
      <p:ext uri="{BB962C8B-B14F-4D97-AF65-F5344CB8AC3E}">
        <p14:creationId xmlns:p14="http://schemas.microsoft.com/office/powerpoint/2010/main" val="416828436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latin typeface="+mn-ea"/>
                <a:ea typeface="+mn-ea"/>
              </a:rPr>
              <a:t>○　スライドは、案</a:t>
            </a:r>
            <a:r>
              <a:rPr kumimoji="1" lang="ja-JP" altLang="en-US" dirty="0">
                <a:latin typeface="+mn-ea"/>
                <a:ea typeface="+mn-ea"/>
              </a:rPr>
              <a:t>２に</a:t>
            </a:r>
            <a:r>
              <a:rPr kumimoji="1" lang="ja-JP" altLang="en-US" dirty="0" smtClean="0">
                <a:latin typeface="+mn-ea"/>
                <a:ea typeface="+mn-ea"/>
              </a:rPr>
              <a:t>対して検討会</a:t>
            </a:r>
            <a:r>
              <a:rPr kumimoji="1" lang="ja-JP" altLang="en-US" dirty="0">
                <a:latin typeface="+mn-ea"/>
                <a:ea typeface="+mn-ea"/>
              </a:rPr>
              <a:t>で</a:t>
            </a:r>
            <a:r>
              <a:rPr kumimoji="1" lang="ja-JP" altLang="en-US" dirty="0" smtClean="0">
                <a:latin typeface="+mn-ea"/>
                <a:ea typeface="+mn-ea"/>
              </a:rPr>
              <a:t>出された質問・意見</a:t>
            </a:r>
            <a:r>
              <a:rPr kumimoji="1" lang="ja-JP" altLang="en-US" dirty="0">
                <a:latin typeface="+mn-ea"/>
                <a:ea typeface="+mn-ea"/>
              </a:rPr>
              <a:t>です。</a:t>
            </a:r>
            <a:endParaRPr kumimoji="1" lang="en-US" altLang="ja-JP" dirty="0">
              <a:latin typeface="+mn-ea"/>
              <a:ea typeface="+mn-ea"/>
            </a:endParaRPr>
          </a:p>
          <a:p>
            <a:r>
              <a:rPr kumimoji="1" lang="ja-JP" altLang="en-US" dirty="0" smtClean="0">
                <a:latin typeface="+mn-ea"/>
                <a:ea typeface="+mn-ea"/>
              </a:rPr>
              <a:t>○　協力員からは、</a:t>
            </a:r>
            <a:endParaRPr kumimoji="1" lang="en-US" altLang="ja-JP" dirty="0" smtClean="0">
              <a:latin typeface="+mn-ea"/>
              <a:ea typeface="+mn-ea"/>
            </a:endParaRPr>
          </a:p>
          <a:p>
            <a:r>
              <a:rPr kumimoji="1" lang="ja-JP" altLang="en-US" dirty="0" smtClean="0">
                <a:latin typeface="+mn-ea"/>
                <a:ea typeface="+mn-ea"/>
              </a:rPr>
              <a:t>　「</a:t>
            </a:r>
            <a:r>
              <a:rPr lang="ja-JP" altLang="en-US" dirty="0" smtClean="0">
                <a:latin typeface="+mn-ea"/>
                <a:ea typeface="+mn-ea"/>
              </a:rPr>
              <a:t>自分の考える「美」について</a:t>
            </a:r>
            <a:r>
              <a:rPr kumimoji="1" lang="ja-JP" altLang="en-US" dirty="0" smtClean="0">
                <a:latin typeface="+mn-ea"/>
                <a:ea typeface="+mn-ea"/>
              </a:rPr>
              <a:t>書くのに、</a:t>
            </a:r>
            <a:r>
              <a:rPr lang="ja-JP" altLang="en-US" dirty="0" smtClean="0">
                <a:latin typeface="+mn-ea"/>
                <a:ea typeface="+mn-ea"/>
              </a:rPr>
              <a:t>「筆者の主張に即して」書くとは</a:t>
            </a:r>
            <a:r>
              <a:rPr kumimoji="1" lang="ja-JP" altLang="en-US" dirty="0" smtClean="0">
                <a:latin typeface="+mn-ea"/>
                <a:ea typeface="+mn-ea"/>
              </a:rPr>
              <a:t>どういうことか。その場合、生徒の書く文章に違いが出ないのではないか。」</a:t>
            </a:r>
            <a:endParaRPr kumimoji="1" lang="en-US" altLang="ja-JP" dirty="0" smtClean="0">
              <a:latin typeface="+mn-ea"/>
              <a:ea typeface="+mn-ea"/>
            </a:endParaRPr>
          </a:p>
          <a:p>
            <a:r>
              <a:rPr kumimoji="1" lang="ja-JP" altLang="en-US" dirty="0" smtClean="0">
                <a:latin typeface="+mn-ea"/>
                <a:ea typeface="+mn-ea"/>
              </a:rPr>
              <a:t>　「まず、随想について共通理解する必要がある。そして、</a:t>
            </a:r>
            <a:r>
              <a:rPr lang="ja-JP" altLang="en-US" dirty="0" smtClean="0">
                <a:latin typeface="+mn-ea"/>
                <a:ea typeface="+mn-ea"/>
              </a:rPr>
              <a:t>読み手である同級生を</a:t>
            </a:r>
            <a:r>
              <a:rPr kumimoji="1" lang="ja-JP" altLang="en-US" dirty="0" smtClean="0">
                <a:latin typeface="+mn-ea"/>
                <a:ea typeface="+mn-ea"/>
              </a:rPr>
              <a:t>意識しつつ、自分の表現したいことを整理するための構想メモ（ワークシート）が必要である。」</a:t>
            </a:r>
            <a:endParaRPr kumimoji="1" lang="en-US" altLang="ja-JP" dirty="0" smtClean="0">
              <a:latin typeface="+mn-ea"/>
              <a:ea typeface="+mn-ea"/>
            </a:endParaRPr>
          </a:p>
          <a:p>
            <a:r>
              <a:rPr kumimoji="1" lang="ja-JP" altLang="en-US" dirty="0" smtClean="0">
                <a:latin typeface="+mn-ea"/>
                <a:ea typeface="+mn-ea"/>
              </a:rPr>
              <a:t>　「書くことの単元では、文章の構成や論理の展開が工夫されているかについて評価してきたが、本単元では、表現したいことを明確にすることを目標としているので、目標に合わせた評価規準にするべきである。」</a:t>
            </a:r>
            <a:endParaRPr kumimoji="1" lang="en-US" altLang="ja-JP" dirty="0" smtClean="0">
              <a:latin typeface="+mn-ea"/>
              <a:ea typeface="+mn-ea"/>
            </a:endParaRPr>
          </a:p>
          <a:p>
            <a:r>
              <a:rPr kumimoji="1" lang="ja-JP" altLang="en-US" dirty="0" smtClean="0">
                <a:latin typeface="+mn-ea"/>
                <a:ea typeface="+mn-ea"/>
              </a:rPr>
              <a:t>　「生徒が書いた随想をどのように評価すればよいか。書き方に条件を設ければ評価規準が増えて煩雑になる。」</a:t>
            </a:r>
            <a:endParaRPr kumimoji="1" lang="en-US" altLang="ja-JP" dirty="0" smtClean="0">
              <a:latin typeface="+mn-ea"/>
              <a:ea typeface="+mn-ea"/>
            </a:endParaRPr>
          </a:p>
          <a:p>
            <a:r>
              <a:rPr kumimoji="1" lang="ja-JP" altLang="en-US" dirty="0" smtClean="0">
                <a:latin typeface="+mn-ea"/>
                <a:ea typeface="+mn-ea"/>
              </a:rPr>
              <a:t>　などの意見が出されました。</a:t>
            </a:r>
            <a:endParaRPr kumimoji="1" lang="en-US" altLang="ja-JP" dirty="0" smtClean="0">
              <a:latin typeface="+mn-ea"/>
              <a:ea typeface="+mn-ea"/>
            </a:endParaRPr>
          </a:p>
          <a:p>
            <a:r>
              <a:rPr kumimoji="1" lang="ja-JP" altLang="en-US" dirty="0" smtClean="0">
                <a:latin typeface="+mn-ea"/>
                <a:ea typeface="+mn-ea"/>
              </a:rPr>
              <a:t>○　授業者</a:t>
            </a:r>
            <a:r>
              <a:rPr kumimoji="1" lang="ja-JP" altLang="en-US" dirty="0">
                <a:latin typeface="+mn-ea"/>
                <a:ea typeface="+mn-ea"/>
              </a:rPr>
              <a:t>からは、当初、読むことが目標</a:t>
            </a:r>
            <a:r>
              <a:rPr kumimoji="1" lang="ja-JP" altLang="en-US" dirty="0" smtClean="0">
                <a:latin typeface="+mn-ea"/>
                <a:ea typeface="+mn-ea"/>
              </a:rPr>
              <a:t>だった単元のイメージ</a:t>
            </a:r>
            <a:r>
              <a:rPr kumimoji="1" lang="ja-JP" altLang="en-US" dirty="0">
                <a:latin typeface="+mn-ea"/>
                <a:ea typeface="+mn-ea"/>
              </a:rPr>
              <a:t>に影響され、本文に</a:t>
            </a:r>
            <a:r>
              <a:rPr kumimoji="1" lang="ja-JP" altLang="en-US" dirty="0" smtClean="0">
                <a:latin typeface="+mn-ea"/>
                <a:ea typeface="+mn-ea"/>
              </a:rPr>
              <a:t>即して書くこと</a:t>
            </a:r>
            <a:r>
              <a:rPr kumimoji="1" lang="ja-JP" altLang="en-US" dirty="0">
                <a:latin typeface="+mn-ea"/>
                <a:ea typeface="+mn-ea"/>
              </a:rPr>
              <a:t>を前提に</a:t>
            </a:r>
            <a:r>
              <a:rPr kumimoji="1" lang="ja-JP" altLang="en-US" dirty="0" smtClean="0">
                <a:latin typeface="+mn-ea"/>
                <a:ea typeface="+mn-ea"/>
              </a:rPr>
              <a:t>してしまっていた</a:t>
            </a:r>
            <a:r>
              <a:rPr kumimoji="1" lang="ja-JP" altLang="en-US" dirty="0">
                <a:latin typeface="+mn-ea"/>
                <a:ea typeface="+mn-ea"/>
              </a:rPr>
              <a:t>が</a:t>
            </a:r>
            <a:r>
              <a:rPr kumimoji="1" lang="ja-JP" altLang="en-US" dirty="0" smtClean="0">
                <a:latin typeface="+mn-ea"/>
                <a:ea typeface="+mn-ea"/>
              </a:rPr>
              <a:t>、設定した単元の目標を踏まえて、「</a:t>
            </a:r>
            <a:r>
              <a:rPr kumimoji="1" lang="ja-JP" altLang="en-US" sz="1200" dirty="0" smtClean="0">
                <a:latin typeface="+mn-ea"/>
                <a:ea typeface="+mn-ea"/>
              </a:rPr>
              <a:t>生徒</a:t>
            </a:r>
            <a:r>
              <a:rPr kumimoji="1" lang="ja-JP" altLang="en-US" sz="1200" dirty="0">
                <a:latin typeface="+mn-ea"/>
                <a:ea typeface="+mn-ea"/>
              </a:rPr>
              <a:t>が表現したいことを明確にできた</a:t>
            </a:r>
            <a:r>
              <a:rPr kumimoji="1" lang="ja-JP" altLang="en-US" sz="1200" dirty="0" smtClean="0">
                <a:latin typeface="+mn-ea"/>
                <a:ea typeface="+mn-ea"/>
              </a:rPr>
              <a:t>か」を評価</a:t>
            </a:r>
            <a:r>
              <a:rPr kumimoji="1" lang="ja-JP" altLang="en-US" sz="1200" dirty="0">
                <a:latin typeface="+mn-ea"/>
                <a:ea typeface="+mn-ea"/>
              </a:rPr>
              <a:t>規準</a:t>
            </a:r>
            <a:r>
              <a:rPr kumimoji="1" lang="ja-JP" altLang="en-US" sz="1200" dirty="0" smtClean="0">
                <a:latin typeface="+mn-ea"/>
                <a:ea typeface="+mn-ea"/>
              </a:rPr>
              <a:t>とする方向で検討</a:t>
            </a:r>
            <a:r>
              <a:rPr kumimoji="1" lang="ja-JP" altLang="en-US" sz="1200" dirty="0">
                <a:latin typeface="+mn-ea"/>
                <a:ea typeface="+mn-ea"/>
              </a:rPr>
              <a:t>したい、とのまとめがありました</a:t>
            </a:r>
            <a:r>
              <a:rPr kumimoji="1" lang="ja-JP" altLang="en-US" dirty="0" smtClean="0">
                <a:latin typeface="+mn-ea"/>
                <a:ea typeface="+mn-ea"/>
              </a:rPr>
              <a:t>。</a:t>
            </a:r>
            <a:endParaRPr kumimoji="1" lang="en-US" altLang="ja-JP" dirty="0">
              <a:latin typeface="+mn-ea"/>
              <a:ea typeface="+mn-ea"/>
            </a:endParaRPr>
          </a:p>
        </p:txBody>
      </p:sp>
      <p:sp>
        <p:nvSpPr>
          <p:cNvPr id="4" name="スライド番号プレースホルダー 3"/>
          <p:cNvSpPr>
            <a:spLocks noGrp="1"/>
          </p:cNvSpPr>
          <p:nvPr>
            <p:ph type="sldNum" sz="quarter" idx="10"/>
          </p:nvPr>
        </p:nvSpPr>
        <p:spPr/>
        <p:txBody>
          <a:bodyPr/>
          <a:lstStyle/>
          <a:p>
            <a:fld id="{0E35C622-0729-4A18-B09A-003FA48AFD7B}" type="slidenum">
              <a:rPr kumimoji="1" lang="ja-JP" altLang="en-US" smtClean="0"/>
              <a:t>14</a:t>
            </a:fld>
            <a:endParaRPr kumimoji="1" lang="ja-JP" altLang="en-US"/>
          </a:p>
        </p:txBody>
      </p:sp>
    </p:spTree>
    <p:extLst>
      <p:ext uri="{BB962C8B-B14F-4D97-AF65-F5344CB8AC3E}">
        <p14:creationId xmlns:p14="http://schemas.microsoft.com/office/powerpoint/2010/main" val="393355481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defTabSz="914331">
              <a:defRPr/>
            </a:pPr>
            <a:r>
              <a:rPr kumimoji="1" lang="ja-JP" altLang="en-US" dirty="0" smtClean="0">
                <a:latin typeface="+mn-ea"/>
                <a:ea typeface="+mn-ea"/>
              </a:rPr>
              <a:t>○　第３回検討会での検討内容を説明します。</a:t>
            </a:r>
          </a:p>
          <a:p>
            <a:pPr defTabSz="914331">
              <a:defRPr/>
            </a:pPr>
            <a:r>
              <a:rPr kumimoji="1" lang="ja-JP" altLang="en-US" dirty="0" smtClean="0">
                <a:latin typeface="+mn-ea"/>
                <a:ea typeface="+mn-ea"/>
              </a:rPr>
              <a:t>○　スライドに示したのは、第３回検討会で授業者から提示された、単元の指導と評価の計画のうち、単元</a:t>
            </a:r>
            <a:r>
              <a:rPr kumimoji="1" lang="ja-JP" altLang="en-US" dirty="0">
                <a:latin typeface="+mn-ea"/>
                <a:ea typeface="+mn-ea"/>
              </a:rPr>
              <a:t>の流れ</a:t>
            </a:r>
            <a:r>
              <a:rPr kumimoji="1" lang="ja-JP" altLang="en-US" dirty="0" smtClean="0">
                <a:latin typeface="+mn-ea"/>
                <a:ea typeface="+mn-ea"/>
              </a:rPr>
              <a:t>を示したもの</a:t>
            </a:r>
            <a:r>
              <a:rPr kumimoji="1" lang="ja-JP" altLang="en-US" dirty="0">
                <a:latin typeface="+mn-ea"/>
                <a:ea typeface="+mn-ea"/>
              </a:rPr>
              <a:t>です。</a:t>
            </a:r>
            <a:endParaRPr kumimoji="1" lang="en-US" altLang="ja-JP" dirty="0">
              <a:latin typeface="+mn-ea"/>
              <a:ea typeface="+mn-ea"/>
            </a:endParaRPr>
          </a:p>
          <a:p>
            <a:pPr defTabSz="914331">
              <a:defRPr/>
            </a:pPr>
            <a:r>
              <a:rPr kumimoji="1" lang="ja-JP" altLang="en-US" dirty="0" smtClean="0">
                <a:latin typeface="+mn-ea"/>
                <a:ea typeface="+mn-ea"/>
              </a:rPr>
              <a:t>○　今回、新たに、第２次から第３次にかけて、随想をグループ</a:t>
            </a:r>
            <a:r>
              <a:rPr kumimoji="1" lang="ja-JP" altLang="en-US" dirty="0">
                <a:latin typeface="+mn-ea"/>
                <a:ea typeface="+mn-ea"/>
              </a:rPr>
              <a:t>で発表</a:t>
            </a:r>
            <a:r>
              <a:rPr kumimoji="1" lang="ja-JP" altLang="en-US" dirty="0" smtClean="0">
                <a:latin typeface="+mn-ea"/>
                <a:ea typeface="+mn-ea"/>
              </a:rPr>
              <a:t>した後でメンバーからの助言を生かして随想をよりよいものに直す</a:t>
            </a:r>
            <a:r>
              <a:rPr kumimoji="1" lang="ja-JP" altLang="en-US" dirty="0">
                <a:latin typeface="+mn-ea"/>
                <a:ea typeface="+mn-ea"/>
              </a:rPr>
              <a:t>という言語活動が加わりました。</a:t>
            </a:r>
            <a:endParaRPr kumimoji="1" lang="en-US" altLang="ja-JP" dirty="0">
              <a:latin typeface="+mn-ea"/>
              <a:ea typeface="+mn-ea"/>
            </a:endParaRPr>
          </a:p>
          <a:p>
            <a:pPr defTabSz="914331">
              <a:defRPr/>
            </a:pPr>
            <a:endParaRPr kumimoji="1" lang="en-US" altLang="ja-JP" dirty="0">
              <a:latin typeface="+mn-ea"/>
              <a:ea typeface="+mn-ea"/>
            </a:endParaRPr>
          </a:p>
          <a:p>
            <a:pPr defTabSz="914331">
              <a:defRPr/>
            </a:pPr>
            <a:endParaRPr kumimoji="1" lang="en-US" altLang="ja-JP" dirty="0">
              <a:latin typeface="+mn-ea"/>
              <a:ea typeface="+mn-ea"/>
            </a:endParaRPr>
          </a:p>
          <a:p>
            <a:endParaRPr kumimoji="1" lang="ja-JP" altLang="en-US" dirty="0">
              <a:latin typeface="+mn-ea"/>
              <a:ea typeface="+mn-ea"/>
            </a:endParaRPr>
          </a:p>
        </p:txBody>
      </p:sp>
      <p:sp>
        <p:nvSpPr>
          <p:cNvPr id="4" name="スライド番号プレースホルダー 3"/>
          <p:cNvSpPr>
            <a:spLocks noGrp="1"/>
          </p:cNvSpPr>
          <p:nvPr>
            <p:ph type="sldNum" sz="quarter" idx="10"/>
          </p:nvPr>
        </p:nvSpPr>
        <p:spPr/>
        <p:txBody>
          <a:bodyPr/>
          <a:lstStyle/>
          <a:p>
            <a:fld id="{0E35C622-0729-4A18-B09A-003FA48AFD7B}" type="slidenum">
              <a:rPr kumimoji="1" lang="ja-JP" altLang="en-US" smtClean="0"/>
              <a:t>15</a:t>
            </a:fld>
            <a:endParaRPr kumimoji="1" lang="ja-JP" altLang="en-US" dirty="0"/>
          </a:p>
        </p:txBody>
      </p:sp>
    </p:spTree>
    <p:extLst>
      <p:ext uri="{BB962C8B-B14F-4D97-AF65-F5344CB8AC3E}">
        <p14:creationId xmlns:p14="http://schemas.microsoft.com/office/powerpoint/2010/main" val="4068292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latin typeface="+mn-ea"/>
                <a:ea typeface="+mn-ea"/>
              </a:rPr>
              <a:t>○　スライドは、</a:t>
            </a:r>
            <a:r>
              <a:rPr kumimoji="1" lang="ja-JP" altLang="en-US" dirty="0" smtClean="0">
                <a:solidFill>
                  <a:schemeClr val="tx1"/>
                </a:solidFill>
                <a:latin typeface="+mn-ea"/>
                <a:ea typeface="+mn-ea"/>
              </a:rPr>
              <a:t>今回授業者が提案した単元の流れをまとめたものです。</a:t>
            </a:r>
            <a:endParaRPr kumimoji="1" lang="en-US" altLang="ja-JP" dirty="0" smtClean="0">
              <a:solidFill>
                <a:schemeClr val="tx1"/>
              </a:solidFill>
              <a:latin typeface="+mn-ea"/>
              <a:ea typeface="+mn-ea"/>
            </a:endParaRPr>
          </a:p>
          <a:p>
            <a:r>
              <a:rPr kumimoji="1" lang="ja-JP" altLang="en-US" dirty="0" smtClean="0">
                <a:solidFill>
                  <a:schemeClr val="tx1"/>
                </a:solidFill>
                <a:latin typeface="+mn-ea"/>
                <a:ea typeface="+mn-ea"/>
              </a:rPr>
              <a:t>○　前回の指摘を踏まえて②～④が改善されています。</a:t>
            </a:r>
            <a:endParaRPr kumimoji="1" lang="en-US" altLang="ja-JP" dirty="0" smtClean="0">
              <a:solidFill>
                <a:schemeClr val="tx1"/>
              </a:solidFill>
              <a:latin typeface="+mn-ea"/>
              <a:ea typeface="+mn-ea"/>
            </a:endParaRPr>
          </a:p>
        </p:txBody>
      </p:sp>
      <p:sp>
        <p:nvSpPr>
          <p:cNvPr id="4" name="スライド番号プレースホルダー 3"/>
          <p:cNvSpPr>
            <a:spLocks noGrp="1"/>
          </p:cNvSpPr>
          <p:nvPr>
            <p:ph type="sldNum" sz="quarter" idx="5"/>
          </p:nvPr>
        </p:nvSpPr>
        <p:spPr/>
        <p:txBody>
          <a:bodyPr/>
          <a:lstStyle/>
          <a:p>
            <a:fld id="{0E35C622-0729-4A18-B09A-003FA48AFD7B}" type="slidenum">
              <a:rPr kumimoji="1" lang="ja-JP" altLang="en-US" smtClean="0"/>
              <a:t>16</a:t>
            </a:fld>
            <a:endParaRPr kumimoji="1" lang="ja-JP" altLang="en-US" dirty="0"/>
          </a:p>
        </p:txBody>
      </p:sp>
    </p:spTree>
    <p:extLst>
      <p:ext uri="{BB962C8B-B14F-4D97-AF65-F5344CB8AC3E}">
        <p14:creationId xmlns:p14="http://schemas.microsoft.com/office/powerpoint/2010/main" val="113163588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a:t>
            </a:r>
            <a:r>
              <a:rPr kumimoji="1" lang="ja-JP" altLang="en-US" sz="1200" dirty="0" smtClean="0">
                <a:latin typeface="+mn-ea"/>
                <a:ea typeface="+mn-ea"/>
              </a:rPr>
              <a:t>　案</a:t>
            </a:r>
            <a:r>
              <a:rPr kumimoji="1" lang="ja-JP" altLang="en-US" sz="1200" dirty="0">
                <a:latin typeface="+mn-ea"/>
                <a:ea typeface="+mn-ea"/>
              </a:rPr>
              <a:t>３に対して検討会で</a:t>
            </a:r>
            <a:r>
              <a:rPr kumimoji="1" lang="ja-JP" altLang="en-US" sz="1200" dirty="0" smtClean="0">
                <a:latin typeface="+mn-ea"/>
                <a:ea typeface="+mn-ea"/>
              </a:rPr>
              <a:t>出された質問・意見です</a:t>
            </a:r>
            <a:r>
              <a:rPr kumimoji="1" lang="ja-JP" altLang="en-US" sz="1200" dirty="0">
                <a:latin typeface="+mn-ea"/>
                <a:ea typeface="+mn-ea"/>
              </a:rPr>
              <a:t>。</a:t>
            </a:r>
            <a:endParaRPr kumimoji="1" lang="en-US" altLang="ja-JP" sz="1200" dirty="0">
              <a:latin typeface="+mn-ea"/>
              <a:ea typeface="+mn-ea"/>
            </a:endParaRPr>
          </a:p>
          <a:p>
            <a:r>
              <a:rPr kumimoji="1" lang="ja-JP" altLang="en-US" sz="1200" dirty="0" smtClean="0">
                <a:latin typeface="+mn-ea"/>
                <a:ea typeface="+mn-ea"/>
              </a:rPr>
              <a:t>　「主な変更は第３次に施されたが、本単元の目標の実現状況をみる評価の核になるのは、</a:t>
            </a:r>
            <a:r>
              <a:rPr kumimoji="1" lang="ja-JP" altLang="en-US" sz="1200" dirty="0" smtClean="0">
                <a:latin typeface="+mn-ea"/>
                <a:ea typeface="+mn-ea"/>
              </a:rPr>
              <a:t>書き直しを</a:t>
            </a:r>
            <a:r>
              <a:rPr kumimoji="1" lang="ja-JP" altLang="en-US" sz="1200" dirty="0" smtClean="0">
                <a:latin typeface="+mn-ea"/>
                <a:ea typeface="+mn-ea"/>
              </a:rPr>
              <a:t>行う第３次ではなく、自分の考えを確かめ、深める第２次の活動である。」</a:t>
            </a:r>
          </a:p>
          <a:p>
            <a:r>
              <a:rPr lang="ja-JP" altLang="en-US" sz="1200" dirty="0" smtClean="0">
                <a:latin typeface="+mn-ea"/>
                <a:ea typeface="+mn-ea"/>
              </a:rPr>
              <a:t>　「第３次の話し合いが、書き方についての指摘に終始しないようにするため、単元の目標や評価規準を共有してから話し合うようにするとよい。」</a:t>
            </a:r>
            <a:endParaRPr lang="en-US" altLang="ja-JP" sz="1200" dirty="0" smtClean="0">
              <a:latin typeface="+mn-ea"/>
              <a:ea typeface="+mn-ea"/>
            </a:endParaRPr>
          </a:p>
          <a:p>
            <a:r>
              <a:rPr lang="ja-JP" altLang="en-US" sz="1200" dirty="0" smtClean="0">
                <a:latin typeface="+mn-ea"/>
                <a:ea typeface="+mn-ea"/>
              </a:rPr>
              <a:t>　「</a:t>
            </a:r>
            <a:r>
              <a:rPr kumimoji="1" lang="ja-JP" altLang="en-US" sz="1200" dirty="0" smtClean="0">
                <a:latin typeface="+mn-ea"/>
                <a:ea typeface="+mn-ea"/>
              </a:rPr>
              <a:t>授業者は、随想の完成度ではなく、表現したいことを明確にできているかどうかを評価することに留意すること。また、評価規準を共有して生徒自自身にも自己評価させる活動は効果的である。」</a:t>
            </a:r>
            <a:endParaRPr kumimoji="1" lang="en-US" altLang="ja-JP" sz="1200" dirty="0" smtClean="0">
              <a:latin typeface="+mn-ea"/>
              <a:ea typeface="+mn-ea"/>
            </a:endParaRPr>
          </a:p>
          <a:p>
            <a:r>
              <a:rPr kumimoji="1" lang="ja-JP" altLang="en-US" sz="1200" dirty="0" smtClean="0">
                <a:latin typeface="+mn-ea"/>
                <a:ea typeface="+mn-ea"/>
              </a:rPr>
              <a:t>　「言語文化における「</a:t>
            </a:r>
            <a:r>
              <a:rPr lang="ja-JP" altLang="en-US" sz="1200" dirty="0" smtClean="0">
                <a:latin typeface="+mn-ea"/>
                <a:ea typeface="+mn-ea"/>
              </a:rPr>
              <a:t>書くこと」の授業をどう組み立てるか、頭を悩ませている教師も多いので、今回の研究授業は、「書くこと」の新しい指導の事例になると思われる。」</a:t>
            </a:r>
            <a:endParaRPr lang="en-US" altLang="ja-JP" sz="1200" dirty="0" smtClean="0">
              <a:latin typeface="+mn-ea"/>
              <a:ea typeface="+mn-ea"/>
            </a:endParaRPr>
          </a:p>
          <a:p>
            <a:r>
              <a:rPr lang="ja-JP" altLang="en-US" sz="1200" dirty="0" smtClean="0">
                <a:latin typeface="+mn-ea"/>
                <a:ea typeface="+mn-ea"/>
              </a:rPr>
              <a:t>　などの質問・意見が出されました。</a:t>
            </a:r>
            <a:endParaRPr lang="en-US" altLang="ja-JP" sz="1200" dirty="0" smtClean="0">
              <a:latin typeface="+mn-ea"/>
              <a:ea typeface="+mn-ea"/>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dirty="0" smtClean="0">
                <a:latin typeface="+mn-ea"/>
                <a:ea typeface="+mn-ea"/>
              </a:rPr>
              <a:t>○　授業者</a:t>
            </a:r>
            <a:r>
              <a:rPr kumimoji="1" lang="ja-JP" altLang="en-US" sz="1200" dirty="0">
                <a:latin typeface="+mn-ea"/>
                <a:ea typeface="+mn-ea"/>
              </a:rPr>
              <a:t>からは</a:t>
            </a:r>
            <a:r>
              <a:rPr kumimoji="1" lang="ja-JP" altLang="en-US" sz="1200" dirty="0" smtClean="0">
                <a:latin typeface="+mn-ea"/>
                <a:ea typeface="+mn-ea"/>
              </a:rPr>
              <a:t>、</a:t>
            </a:r>
            <a:endParaRPr kumimoji="1" lang="en-US" altLang="ja-JP" sz="1200" dirty="0" smtClean="0">
              <a:latin typeface="+mn-ea"/>
              <a:ea typeface="+mn-ea"/>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dirty="0" smtClean="0">
                <a:latin typeface="+mn-ea"/>
                <a:ea typeface="+mn-ea"/>
              </a:rPr>
              <a:t>　「発表後</a:t>
            </a:r>
            <a:r>
              <a:rPr kumimoji="1" lang="ja-JP" altLang="en-US" sz="1200" dirty="0" smtClean="0">
                <a:latin typeface="+mn-ea"/>
                <a:ea typeface="+mn-ea"/>
              </a:rPr>
              <a:t>の話し合いが、単元の目標に即して行われるよう留意し、評価規準を生徒と共有して話し合い活動を行うように</a:t>
            </a:r>
            <a:r>
              <a:rPr kumimoji="1" lang="ja-JP" altLang="en-US" sz="1200" dirty="0" smtClean="0">
                <a:latin typeface="+mn-ea"/>
                <a:ea typeface="+mn-ea"/>
              </a:rPr>
              <a:t>すること」、</a:t>
            </a:r>
            <a:endParaRPr kumimoji="1" lang="en-US" altLang="ja-JP" sz="1200" dirty="0" smtClean="0">
              <a:latin typeface="+mn-ea"/>
              <a:ea typeface="+mn-ea"/>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dirty="0" smtClean="0">
                <a:latin typeface="+mn-ea"/>
                <a:ea typeface="+mn-ea"/>
              </a:rPr>
              <a:t>　「評価</a:t>
            </a:r>
            <a:r>
              <a:rPr kumimoji="1" lang="ja-JP" altLang="en-US" sz="1200" dirty="0">
                <a:latin typeface="+mn-ea"/>
                <a:ea typeface="+mn-ea"/>
              </a:rPr>
              <a:t>規準を</a:t>
            </a:r>
            <a:r>
              <a:rPr kumimoji="1" lang="ja-JP" altLang="en-US" sz="1200" dirty="0" smtClean="0">
                <a:latin typeface="+mn-ea"/>
                <a:ea typeface="+mn-ea"/>
              </a:rPr>
              <a:t>生徒と共有して話し合う</a:t>
            </a:r>
            <a:r>
              <a:rPr kumimoji="1" lang="ja-JP" altLang="en-US" sz="1200" dirty="0">
                <a:latin typeface="+mn-ea"/>
                <a:ea typeface="+mn-ea"/>
              </a:rPr>
              <a:t>授業に</a:t>
            </a:r>
            <a:r>
              <a:rPr kumimoji="1" lang="ja-JP" altLang="en-US" sz="1200" dirty="0" smtClean="0">
                <a:latin typeface="+mn-ea"/>
                <a:ea typeface="+mn-ea"/>
              </a:rPr>
              <a:t>すること」</a:t>
            </a:r>
            <a:endParaRPr kumimoji="1" lang="en-US" altLang="ja-JP" sz="1200" dirty="0" smtClean="0">
              <a:latin typeface="+mn-ea"/>
              <a:ea typeface="+mn-ea"/>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dirty="0" smtClean="0">
                <a:latin typeface="+mn-ea"/>
                <a:ea typeface="+mn-ea"/>
              </a:rPr>
              <a:t>　を大切にしたいと</a:t>
            </a:r>
            <a:r>
              <a:rPr kumimoji="1" lang="ja-JP" altLang="en-US" sz="1200" dirty="0">
                <a:latin typeface="+mn-ea"/>
                <a:ea typeface="+mn-ea"/>
              </a:rPr>
              <a:t>まとめがありました。</a:t>
            </a:r>
            <a:endParaRPr kumimoji="1" lang="en-US" altLang="ja-JP" sz="1200" dirty="0">
              <a:latin typeface="+mn-ea"/>
              <a:ea typeface="+mn-ea"/>
            </a:endParaRPr>
          </a:p>
          <a:p>
            <a:endParaRPr kumimoji="1" lang="en-US" altLang="ja-JP" sz="1200" dirty="0">
              <a:latin typeface="+mn-ea"/>
              <a:ea typeface="+mn-ea"/>
            </a:endParaRPr>
          </a:p>
        </p:txBody>
      </p:sp>
      <p:sp>
        <p:nvSpPr>
          <p:cNvPr id="4" name="スライド番号プレースホルダー 3"/>
          <p:cNvSpPr>
            <a:spLocks noGrp="1"/>
          </p:cNvSpPr>
          <p:nvPr>
            <p:ph type="sldNum" sz="quarter" idx="10"/>
          </p:nvPr>
        </p:nvSpPr>
        <p:spPr/>
        <p:txBody>
          <a:bodyPr/>
          <a:lstStyle/>
          <a:p>
            <a:fld id="{0E35C622-0729-4A18-B09A-003FA48AFD7B}" type="slidenum">
              <a:rPr kumimoji="1" lang="ja-JP" altLang="en-US" smtClean="0"/>
              <a:t>17</a:t>
            </a:fld>
            <a:endParaRPr kumimoji="1" lang="ja-JP" altLang="en-US"/>
          </a:p>
        </p:txBody>
      </p:sp>
    </p:spTree>
    <p:extLst>
      <p:ext uri="{BB962C8B-B14F-4D97-AF65-F5344CB8AC3E}">
        <p14:creationId xmlns:p14="http://schemas.microsoft.com/office/powerpoint/2010/main" val="172765247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defTabSz="914331">
              <a:defRPr/>
            </a:pPr>
            <a:r>
              <a:rPr kumimoji="1" lang="ja-JP" altLang="en-US" dirty="0" smtClean="0">
                <a:latin typeface="+mn-ea"/>
                <a:ea typeface="+mn-ea"/>
              </a:rPr>
              <a:t>○　スライドは</a:t>
            </a:r>
            <a:r>
              <a:rPr kumimoji="1" lang="ja-JP" altLang="en-US" dirty="0">
                <a:latin typeface="+mn-ea"/>
                <a:ea typeface="+mn-ea"/>
              </a:rPr>
              <a:t>、検討会後に授業者から提示された、単元の</a:t>
            </a:r>
            <a:r>
              <a:rPr kumimoji="1" lang="ja-JP" altLang="en-US" dirty="0" smtClean="0">
                <a:latin typeface="+mn-ea"/>
                <a:ea typeface="+mn-ea"/>
              </a:rPr>
              <a:t>指導と評価の計画のうち単元</a:t>
            </a:r>
            <a:r>
              <a:rPr kumimoji="1" lang="ja-JP" altLang="en-US" dirty="0">
                <a:latin typeface="+mn-ea"/>
                <a:ea typeface="+mn-ea"/>
              </a:rPr>
              <a:t>の流れを抜粋したものです。</a:t>
            </a:r>
            <a:endParaRPr kumimoji="1" lang="en-US" altLang="ja-JP" dirty="0">
              <a:latin typeface="+mn-ea"/>
              <a:ea typeface="+mn-ea"/>
            </a:endParaRPr>
          </a:p>
          <a:p>
            <a:r>
              <a:rPr kumimoji="1" lang="ja-JP" altLang="en-US" dirty="0" smtClean="0">
                <a:latin typeface="+mn-ea"/>
                <a:ea typeface="+mn-ea"/>
              </a:rPr>
              <a:t>○　</a:t>
            </a:r>
            <a:r>
              <a:rPr kumimoji="1" lang="ja-JP" altLang="en-US" dirty="0" smtClean="0">
                <a:latin typeface="+mn-ea"/>
                <a:ea typeface="+mn-ea"/>
              </a:rPr>
              <a:t>３回</a:t>
            </a:r>
            <a:r>
              <a:rPr kumimoji="1" lang="ja-JP" altLang="en-US" dirty="0" smtClean="0">
                <a:latin typeface="+mn-ea"/>
                <a:ea typeface="+mn-ea"/>
              </a:rPr>
              <a:t>の検討</a:t>
            </a:r>
            <a:r>
              <a:rPr kumimoji="1" lang="ja-JP" altLang="en-US" dirty="0">
                <a:latin typeface="+mn-ea"/>
                <a:ea typeface="+mn-ea"/>
              </a:rPr>
              <a:t>を</a:t>
            </a:r>
            <a:r>
              <a:rPr kumimoji="1" lang="ja-JP" altLang="en-US" dirty="0" smtClean="0">
                <a:latin typeface="+mn-ea"/>
                <a:ea typeface="+mn-ea"/>
              </a:rPr>
              <a:t>経て、最終的にこのような</a:t>
            </a:r>
            <a:r>
              <a:rPr kumimoji="1" lang="ja-JP" altLang="en-US" dirty="0">
                <a:latin typeface="+mn-ea"/>
                <a:ea typeface="+mn-ea"/>
              </a:rPr>
              <a:t>単元の</a:t>
            </a:r>
            <a:r>
              <a:rPr kumimoji="1" lang="ja-JP" altLang="en-US" dirty="0" smtClean="0">
                <a:latin typeface="+mn-ea"/>
                <a:ea typeface="+mn-ea"/>
              </a:rPr>
              <a:t>指導と評価の計画</a:t>
            </a:r>
            <a:r>
              <a:rPr kumimoji="1" lang="ja-JP" altLang="en-US" dirty="0">
                <a:latin typeface="+mn-ea"/>
                <a:ea typeface="+mn-ea"/>
              </a:rPr>
              <a:t>に</a:t>
            </a:r>
            <a:r>
              <a:rPr kumimoji="1" lang="ja-JP" altLang="en-US" dirty="0" smtClean="0">
                <a:latin typeface="+mn-ea"/>
                <a:ea typeface="+mn-ea"/>
              </a:rPr>
              <a:t>なりました。</a:t>
            </a:r>
            <a:endParaRPr kumimoji="1" lang="ja-JP" altLang="en-US" dirty="0">
              <a:latin typeface="+mn-ea"/>
              <a:ea typeface="+mn-ea"/>
            </a:endParaRPr>
          </a:p>
          <a:p>
            <a:endParaRPr kumimoji="1" lang="ja-JP" altLang="en-US" dirty="0">
              <a:latin typeface="+mn-ea"/>
              <a:ea typeface="+mn-ea"/>
            </a:endParaRPr>
          </a:p>
        </p:txBody>
      </p:sp>
      <p:sp>
        <p:nvSpPr>
          <p:cNvPr id="4" name="スライド番号プレースホルダー 3"/>
          <p:cNvSpPr>
            <a:spLocks noGrp="1"/>
          </p:cNvSpPr>
          <p:nvPr>
            <p:ph type="sldNum" sz="quarter" idx="10"/>
          </p:nvPr>
        </p:nvSpPr>
        <p:spPr/>
        <p:txBody>
          <a:bodyPr/>
          <a:lstStyle/>
          <a:p>
            <a:fld id="{0E35C622-0729-4A18-B09A-003FA48AFD7B}" type="slidenum">
              <a:rPr kumimoji="1" lang="ja-JP" altLang="en-US" smtClean="0"/>
              <a:t>18</a:t>
            </a:fld>
            <a:endParaRPr kumimoji="1" lang="ja-JP" altLang="en-US"/>
          </a:p>
        </p:txBody>
      </p:sp>
    </p:spTree>
    <p:extLst>
      <p:ext uri="{BB962C8B-B14F-4D97-AF65-F5344CB8AC3E}">
        <p14:creationId xmlns:p14="http://schemas.microsoft.com/office/powerpoint/2010/main" val="2665684627"/>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defTabSz="914331">
              <a:defRPr/>
            </a:pPr>
            <a:r>
              <a:rPr kumimoji="1" lang="ja-JP" altLang="en-US" dirty="0" smtClean="0">
                <a:latin typeface="+mn-ea"/>
                <a:ea typeface="+mn-ea"/>
              </a:rPr>
              <a:t>○　単元の流れの</a:t>
            </a:r>
            <a:r>
              <a:rPr kumimoji="1" lang="ja-JP" altLang="en-US" dirty="0">
                <a:latin typeface="+mn-ea"/>
                <a:ea typeface="+mn-ea"/>
              </a:rPr>
              <a:t>続きです。</a:t>
            </a:r>
            <a:endParaRPr kumimoji="1" lang="en-US" altLang="ja-JP" dirty="0">
              <a:latin typeface="+mn-ea"/>
              <a:ea typeface="+mn-ea"/>
            </a:endParaRPr>
          </a:p>
          <a:p>
            <a:pPr defTabSz="914331">
              <a:defRPr/>
            </a:pPr>
            <a:endParaRPr kumimoji="1" lang="ja-JP" altLang="en-US" dirty="0">
              <a:latin typeface="+mn-ea"/>
              <a:ea typeface="+mn-ea"/>
            </a:endParaRPr>
          </a:p>
        </p:txBody>
      </p:sp>
      <p:sp>
        <p:nvSpPr>
          <p:cNvPr id="4" name="スライド番号プレースホルダー 3"/>
          <p:cNvSpPr>
            <a:spLocks noGrp="1"/>
          </p:cNvSpPr>
          <p:nvPr>
            <p:ph type="sldNum" sz="quarter" idx="10"/>
          </p:nvPr>
        </p:nvSpPr>
        <p:spPr/>
        <p:txBody>
          <a:bodyPr/>
          <a:lstStyle/>
          <a:p>
            <a:fld id="{0E35C622-0729-4A18-B09A-003FA48AFD7B}" type="slidenum">
              <a:rPr kumimoji="1" lang="ja-JP" altLang="en-US" smtClean="0"/>
              <a:t>19</a:t>
            </a:fld>
            <a:endParaRPr kumimoji="1" lang="ja-JP" altLang="en-US"/>
          </a:p>
        </p:txBody>
      </p:sp>
    </p:spTree>
    <p:extLst>
      <p:ext uri="{BB962C8B-B14F-4D97-AF65-F5344CB8AC3E}">
        <p14:creationId xmlns:p14="http://schemas.microsoft.com/office/powerpoint/2010/main" val="337732759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latin typeface="+mn-ea"/>
                <a:ea typeface="+mn-ea"/>
              </a:rPr>
              <a:t>○　令和５年度、東京学芸大学</a:t>
            </a:r>
            <a:r>
              <a:rPr kumimoji="1" lang="ja-JP" altLang="en-US" dirty="0" smtClean="0">
                <a:latin typeface="+mn-ea"/>
                <a:ea typeface="+mn-ea"/>
              </a:rPr>
              <a:t>「高校探究</a:t>
            </a:r>
            <a:r>
              <a:rPr kumimoji="1" lang="ja-JP" altLang="en-US" dirty="0">
                <a:latin typeface="+mn-ea"/>
                <a:ea typeface="+mn-ea"/>
              </a:rPr>
              <a:t>プロジェクト」と北海道教育委員会「授業研究セミナー」がコラボレーションし、授業者と複数の協力員が指導案の検討を重ね、セミナー当日に研究授業を行いました。</a:t>
            </a:r>
          </a:p>
          <a:p>
            <a:r>
              <a:rPr kumimoji="1" lang="ja-JP" altLang="en-US" dirty="0">
                <a:latin typeface="+mn-ea"/>
                <a:ea typeface="+mn-ea"/>
              </a:rPr>
              <a:t>○　このスライドは、指導案検討から当日の研究授業後の協議までの流れを追体験し、御覧いただいた先生方の今後の授業改善にお役立ていただきたいという方針で作成しました。</a:t>
            </a:r>
          </a:p>
          <a:p>
            <a:r>
              <a:rPr kumimoji="1" lang="ja-JP" altLang="en-US" dirty="0">
                <a:latin typeface="+mn-ea"/>
                <a:ea typeface="+mn-ea"/>
              </a:rPr>
              <a:t>○　皆様の御参考になれば幸いです。</a:t>
            </a:r>
          </a:p>
          <a:p>
            <a:endParaRPr kumimoji="1" lang="ja-JP" altLang="en-US" dirty="0">
              <a:latin typeface="+mn-ea"/>
              <a:ea typeface="+mn-ea"/>
            </a:endParaRPr>
          </a:p>
        </p:txBody>
      </p:sp>
      <p:sp>
        <p:nvSpPr>
          <p:cNvPr id="4" name="スライド番号プレースホルダー 3"/>
          <p:cNvSpPr>
            <a:spLocks noGrp="1"/>
          </p:cNvSpPr>
          <p:nvPr>
            <p:ph type="sldNum" sz="quarter" idx="10"/>
          </p:nvPr>
        </p:nvSpPr>
        <p:spPr/>
        <p:txBody>
          <a:bodyPr/>
          <a:lstStyle/>
          <a:p>
            <a:fld id="{0E35C622-0729-4A18-B09A-003FA48AFD7B}" type="slidenum">
              <a:rPr kumimoji="1" lang="ja-JP" altLang="en-US" smtClean="0"/>
              <a:t>2</a:t>
            </a:fld>
            <a:endParaRPr kumimoji="1" lang="ja-JP" altLang="en-US" dirty="0"/>
          </a:p>
        </p:txBody>
      </p:sp>
    </p:spTree>
    <p:extLst>
      <p:ext uri="{BB962C8B-B14F-4D97-AF65-F5344CB8AC3E}">
        <p14:creationId xmlns:p14="http://schemas.microsoft.com/office/powerpoint/2010/main" val="15322329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latin typeface="+mn-ea"/>
                <a:ea typeface="+mn-ea"/>
              </a:rPr>
              <a:t>○　スライドは、単元</a:t>
            </a:r>
            <a:r>
              <a:rPr kumimoji="1" lang="ja-JP" altLang="en-US" dirty="0">
                <a:latin typeface="+mn-ea"/>
                <a:ea typeface="+mn-ea"/>
              </a:rPr>
              <a:t>の</a:t>
            </a:r>
            <a:r>
              <a:rPr kumimoji="1" lang="ja-JP" altLang="en-US" dirty="0" smtClean="0">
                <a:latin typeface="+mn-ea"/>
                <a:ea typeface="+mn-ea"/>
              </a:rPr>
              <a:t>流れの最終形です</a:t>
            </a:r>
            <a:r>
              <a:rPr kumimoji="1" lang="ja-JP" altLang="en-US" dirty="0">
                <a:latin typeface="+mn-ea"/>
                <a:ea typeface="+mn-ea"/>
              </a:rPr>
              <a:t>。</a:t>
            </a:r>
            <a:endParaRPr kumimoji="1" lang="en-US" altLang="ja-JP" dirty="0">
              <a:latin typeface="+mn-ea"/>
              <a:ea typeface="+mn-ea"/>
            </a:endParaRPr>
          </a:p>
          <a:p>
            <a:r>
              <a:rPr kumimoji="1" lang="ja-JP" altLang="en-US" dirty="0" smtClean="0">
                <a:latin typeface="+mn-ea"/>
                <a:ea typeface="+mn-ea"/>
              </a:rPr>
              <a:t>○　最後の検討会での指摘を踏まえて、</a:t>
            </a:r>
            <a:r>
              <a:rPr kumimoji="1" lang="ja-JP" altLang="en-US" dirty="0">
                <a:latin typeface="+mn-ea"/>
                <a:ea typeface="+mn-ea"/>
              </a:rPr>
              <a:t>学習活動の流れは大きく変わらないものの、評価</a:t>
            </a:r>
            <a:r>
              <a:rPr kumimoji="1" lang="ja-JP" altLang="en-US" dirty="0" smtClean="0">
                <a:latin typeface="+mn-ea"/>
                <a:ea typeface="+mn-ea"/>
              </a:rPr>
              <a:t>規準を生徒と共有し、自己評価できる</a:t>
            </a:r>
            <a:r>
              <a:rPr kumimoji="1" lang="ja-JP" altLang="en-US" dirty="0">
                <a:latin typeface="+mn-ea"/>
                <a:ea typeface="+mn-ea"/>
              </a:rPr>
              <a:t>ように工夫</a:t>
            </a:r>
            <a:r>
              <a:rPr kumimoji="1" lang="ja-JP" altLang="en-US" dirty="0" smtClean="0">
                <a:latin typeface="+mn-ea"/>
                <a:ea typeface="+mn-ea"/>
              </a:rPr>
              <a:t>されました。</a:t>
            </a:r>
            <a:endParaRPr kumimoji="1" lang="en-US" altLang="ja-JP" dirty="0">
              <a:latin typeface="+mn-ea"/>
              <a:ea typeface="+mn-ea"/>
            </a:endParaRPr>
          </a:p>
        </p:txBody>
      </p:sp>
      <p:sp>
        <p:nvSpPr>
          <p:cNvPr id="4" name="スライド番号プレースホルダー 3"/>
          <p:cNvSpPr>
            <a:spLocks noGrp="1"/>
          </p:cNvSpPr>
          <p:nvPr>
            <p:ph type="sldNum" sz="quarter" idx="5"/>
          </p:nvPr>
        </p:nvSpPr>
        <p:spPr/>
        <p:txBody>
          <a:bodyPr/>
          <a:lstStyle/>
          <a:p>
            <a:fld id="{0E35C622-0729-4A18-B09A-003FA48AFD7B}" type="slidenum">
              <a:rPr kumimoji="1" lang="ja-JP" altLang="en-US" smtClean="0"/>
              <a:t>20</a:t>
            </a:fld>
            <a:endParaRPr kumimoji="1" lang="ja-JP" altLang="en-US"/>
          </a:p>
        </p:txBody>
      </p:sp>
    </p:spTree>
    <p:extLst>
      <p:ext uri="{BB962C8B-B14F-4D97-AF65-F5344CB8AC3E}">
        <p14:creationId xmlns:p14="http://schemas.microsoft.com/office/powerpoint/2010/main" val="2590992137"/>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latin typeface="+mn-ea"/>
                <a:ea typeface="+mn-ea"/>
              </a:rPr>
              <a:t>○　単元の</a:t>
            </a:r>
            <a:r>
              <a:rPr kumimoji="1" lang="ja-JP" altLang="en-US" dirty="0">
                <a:latin typeface="+mn-ea"/>
                <a:ea typeface="+mn-ea"/>
              </a:rPr>
              <a:t>内容・構成を考えていく中で</a:t>
            </a:r>
            <a:r>
              <a:rPr kumimoji="1" lang="ja-JP" altLang="en-US" dirty="0" smtClean="0">
                <a:latin typeface="+mn-ea"/>
                <a:ea typeface="+mn-ea"/>
              </a:rPr>
              <a:t>、面白そう</a:t>
            </a:r>
            <a:r>
              <a:rPr kumimoji="1" lang="ja-JP" altLang="en-US" dirty="0">
                <a:latin typeface="+mn-ea"/>
                <a:ea typeface="+mn-ea"/>
              </a:rPr>
              <a:t>な言語活動のアイディアがどんどん溢れてくるという経験はみなさんもあるのではないでしょうか。</a:t>
            </a:r>
            <a:endParaRPr kumimoji="1" lang="en-US" altLang="ja-JP" dirty="0">
              <a:latin typeface="+mn-ea"/>
              <a:ea typeface="+mn-ea"/>
            </a:endParaRPr>
          </a:p>
          <a:p>
            <a:r>
              <a:rPr kumimoji="1" lang="ja-JP" altLang="en-US" dirty="0" smtClean="0">
                <a:latin typeface="+mn-ea"/>
                <a:ea typeface="+mn-ea"/>
              </a:rPr>
              <a:t>○　しかし、一つ一つは面白そうな言語</a:t>
            </a:r>
            <a:r>
              <a:rPr kumimoji="1" lang="ja-JP" altLang="en-US" dirty="0">
                <a:latin typeface="+mn-ea"/>
                <a:ea typeface="+mn-ea"/>
              </a:rPr>
              <a:t>活動だとしても</a:t>
            </a:r>
            <a:r>
              <a:rPr kumimoji="1" lang="ja-JP" altLang="en-US" dirty="0" smtClean="0">
                <a:latin typeface="+mn-ea"/>
                <a:ea typeface="+mn-ea"/>
              </a:rPr>
              <a:t>、どの単元においても有効に働く訳ではありません。</a:t>
            </a:r>
            <a:endParaRPr kumimoji="1" lang="en-US" altLang="ja-JP" dirty="0" smtClean="0">
              <a:latin typeface="+mn-ea"/>
              <a:ea typeface="+mn-ea"/>
            </a:endParaRPr>
          </a:p>
          <a:p>
            <a:r>
              <a:rPr kumimoji="1" lang="ja-JP" altLang="en-US" dirty="0" smtClean="0">
                <a:latin typeface="+mn-ea"/>
                <a:ea typeface="+mn-ea"/>
              </a:rPr>
              <a:t>○　大切なことは、単元</a:t>
            </a:r>
            <a:r>
              <a:rPr kumimoji="1" lang="ja-JP" altLang="en-US" dirty="0">
                <a:latin typeface="+mn-ea"/>
                <a:ea typeface="+mn-ea"/>
              </a:rPr>
              <a:t>の目標</a:t>
            </a:r>
            <a:r>
              <a:rPr kumimoji="1" lang="ja-JP" altLang="en-US" dirty="0" smtClean="0">
                <a:latin typeface="+mn-ea"/>
                <a:ea typeface="+mn-ea"/>
              </a:rPr>
              <a:t>の実現に資する言語活動であるかどうかと</a:t>
            </a:r>
            <a:r>
              <a:rPr kumimoji="1" lang="ja-JP" altLang="en-US" dirty="0">
                <a:latin typeface="+mn-ea"/>
                <a:ea typeface="+mn-ea"/>
              </a:rPr>
              <a:t>いう</a:t>
            </a:r>
            <a:r>
              <a:rPr kumimoji="1" lang="ja-JP" altLang="en-US" dirty="0" smtClean="0">
                <a:latin typeface="+mn-ea"/>
                <a:ea typeface="+mn-ea"/>
              </a:rPr>
              <a:t>視点が重要です。</a:t>
            </a:r>
            <a:endParaRPr kumimoji="1" lang="en-US" altLang="ja-JP" dirty="0">
              <a:latin typeface="+mn-ea"/>
              <a:ea typeface="+mn-ea"/>
            </a:endParaRPr>
          </a:p>
          <a:p>
            <a:r>
              <a:rPr kumimoji="1" lang="ja-JP" altLang="en-US" dirty="0" smtClean="0">
                <a:latin typeface="+mn-ea"/>
                <a:ea typeface="+mn-ea"/>
              </a:rPr>
              <a:t>○　また、指導案検討会において、「書くこと」の指導における教材、特に、言語文化の教科書に掲載されている評論をどのように取り上げるかということが大きな課題でした。</a:t>
            </a:r>
            <a:endParaRPr kumimoji="1" lang="en-US" altLang="ja-JP" dirty="0" smtClean="0">
              <a:latin typeface="+mn-ea"/>
              <a:ea typeface="+mn-ea"/>
            </a:endParaRPr>
          </a:p>
          <a:p>
            <a:r>
              <a:rPr kumimoji="1" lang="ja-JP" altLang="en-US" dirty="0" smtClean="0">
                <a:latin typeface="+mn-ea"/>
                <a:ea typeface="+mn-ea"/>
              </a:rPr>
              <a:t>○　教材ありきの発想ではなく、資質・能力ベースでの単元づくりという視点をもつことが重要です。</a:t>
            </a:r>
            <a:endParaRPr kumimoji="1" lang="ja-JP" altLang="en-US" dirty="0">
              <a:latin typeface="+mn-ea"/>
              <a:ea typeface="+mn-ea"/>
            </a:endParaRPr>
          </a:p>
        </p:txBody>
      </p:sp>
      <p:sp>
        <p:nvSpPr>
          <p:cNvPr id="4" name="スライド番号プレースホルダー 3"/>
          <p:cNvSpPr>
            <a:spLocks noGrp="1"/>
          </p:cNvSpPr>
          <p:nvPr>
            <p:ph type="sldNum" sz="quarter" idx="10"/>
          </p:nvPr>
        </p:nvSpPr>
        <p:spPr/>
        <p:txBody>
          <a:bodyPr/>
          <a:lstStyle/>
          <a:p>
            <a:fld id="{0E35C622-0729-4A18-B09A-003FA48AFD7B}" type="slidenum">
              <a:rPr kumimoji="1" lang="ja-JP" altLang="en-US" smtClean="0"/>
              <a:t>21</a:t>
            </a:fld>
            <a:endParaRPr kumimoji="1" lang="ja-JP" altLang="en-US"/>
          </a:p>
        </p:txBody>
      </p:sp>
    </p:spTree>
    <p:extLst>
      <p:ext uri="{BB962C8B-B14F-4D97-AF65-F5344CB8AC3E}">
        <p14:creationId xmlns:p14="http://schemas.microsoft.com/office/powerpoint/2010/main" val="264840865"/>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・それでは次に、指導案検討会に参加された先生方の感想を紹介します。</a:t>
            </a:r>
          </a:p>
        </p:txBody>
      </p:sp>
      <p:sp>
        <p:nvSpPr>
          <p:cNvPr id="4" name="スライド番号プレースホルダー 3"/>
          <p:cNvSpPr>
            <a:spLocks noGrp="1"/>
          </p:cNvSpPr>
          <p:nvPr>
            <p:ph type="sldNum" sz="quarter" idx="10"/>
          </p:nvPr>
        </p:nvSpPr>
        <p:spPr/>
        <p:txBody>
          <a:bodyPr/>
          <a:lstStyle/>
          <a:p>
            <a:fld id="{0E35C622-0729-4A18-B09A-003FA48AFD7B}" type="slidenum">
              <a:rPr kumimoji="1" lang="ja-JP" altLang="en-US" smtClean="0"/>
              <a:t>22</a:t>
            </a:fld>
            <a:endParaRPr kumimoji="1" lang="ja-JP" altLang="en-US"/>
          </a:p>
        </p:txBody>
      </p:sp>
    </p:spTree>
    <p:extLst>
      <p:ext uri="{BB962C8B-B14F-4D97-AF65-F5344CB8AC3E}">
        <p14:creationId xmlns:p14="http://schemas.microsoft.com/office/powerpoint/2010/main" val="3546445490"/>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latin typeface="+mn-ea"/>
                <a:ea typeface="+mn-ea"/>
              </a:rPr>
              <a:t>○　検討会</a:t>
            </a:r>
            <a:r>
              <a:rPr kumimoji="1" lang="ja-JP" altLang="en-US" dirty="0">
                <a:latin typeface="+mn-ea"/>
                <a:ea typeface="+mn-ea"/>
              </a:rPr>
              <a:t>に参加された先生方からは、授業づくりについての多くの学びがあったとの声が寄せられています。</a:t>
            </a:r>
            <a:endParaRPr kumimoji="1" lang="en-US" altLang="ja-JP" dirty="0">
              <a:latin typeface="+mn-ea"/>
              <a:ea typeface="+mn-ea"/>
            </a:endParaRPr>
          </a:p>
          <a:p>
            <a:r>
              <a:rPr kumimoji="1" lang="ja-JP" altLang="en-US" dirty="0" smtClean="0">
                <a:latin typeface="+mn-ea"/>
                <a:ea typeface="+mn-ea"/>
              </a:rPr>
              <a:t>○　特</a:t>
            </a:r>
            <a:r>
              <a:rPr kumimoji="1" lang="ja-JP" altLang="en-US" dirty="0">
                <a:latin typeface="+mn-ea"/>
                <a:ea typeface="+mn-ea"/>
              </a:rPr>
              <a:t>に、自校の生徒像と、身に付けさせたい資質・能力を意識し、３年間の見通しや科目の年間指導計画も踏まえて</a:t>
            </a:r>
            <a:r>
              <a:rPr kumimoji="1" lang="ja-JP" altLang="en-US" dirty="0" smtClean="0">
                <a:latin typeface="+mn-ea"/>
                <a:ea typeface="+mn-ea"/>
              </a:rPr>
              <a:t>、目標と指導と評価</a:t>
            </a:r>
            <a:r>
              <a:rPr kumimoji="1" lang="ja-JP" altLang="en-US" dirty="0">
                <a:latin typeface="+mn-ea"/>
                <a:ea typeface="+mn-ea"/>
              </a:rPr>
              <a:t>に一貫性を持たせることの重要性について、改めて強く意識するようになったことが有意義であったとの声が多かったです</a:t>
            </a:r>
            <a:r>
              <a:rPr kumimoji="1" lang="ja-JP" altLang="en-US" dirty="0" smtClean="0">
                <a:latin typeface="+mn-ea"/>
                <a:ea typeface="+mn-ea"/>
              </a:rPr>
              <a:t>。</a:t>
            </a:r>
            <a:endParaRPr kumimoji="1" lang="en-US" altLang="ja-JP" dirty="0">
              <a:latin typeface="+mn-ea"/>
              <a:ea typeface="+mn-ea"/>
            </a:endParaRPr>
          </a:p>
        </p:txBody>
      </p:sp>
      <p:sp>
        <p:nvSpPr>
          <p:cNvPr id="4" name="スライド番号プレースホルダー 3"/>
          <p:cNvSpPr>
            <a:spLocks noGrp="1"/>
          </p:cNvSpPr>
          <p:nvPr>
            <p:ph type="sldNum" sz="quarter" idx="10"/>
          </p:nvPr>
        </p:nvSpPr>
        <p:spPr/>
        <p:txBody>
          <a:bodyPr/>
          <a:lstStyle/>
          <a:p>
            <a:fld id="{0E35C622-0729-4A18-B09A-003FA48AFD7B}" type="slidenum">
              <a:rPr kumimoji="1" lang="ja-JP" altLang="en-US" smtClean="0"/>
              <a:t>23</a:t>
            </a:fld>
            <a:endParaRPr kumimoji="1" lang="ja-JP" altLang="en-US"/>
          </a:p>
        </p:txBody>
      </p:sp>
    </p:spTree>
    <p:extLst>
      <p:ext uri="{BB962C8B-B14F-4D97-AF65-F5344CB8AC3E}">
        <p14:creationId xmlns:p14="http://schemas.microsoft.com/office/powerpoint/2010/main" val="3409751710"/>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・続いて研究授業を参観してくださった方々の感想を紹介します。</a:t>
            </a:r>
          </a:p>
        </p:txBody>
      </p:sp>
      <p:sp>
        <p:nvSpPr>
          <p:cNvPr id="4" name="スライド番号プレースホルダー 3"/>
          <p:cNvSpPr>
            <a:spLocks noGrp="1"/>
          </p:cNvSpPr>
          <p:nvPr>
            <p:ph type="sldNum" sz="quarter" idx="10"/>
          </p:nvPr>
        </p:nvSpPr>
        <p:spPr/>
        <p:txBody>
          <a:bodyPr/>
          <a:lstStyle/>
          <a:p>
            <a:fld id="{0E35C622-0729-4A18-B09A-003FA48AFD7B}" type="slidenum">
              <a:rPr kumimoji="1" lang="ja-JP" altLang="en-US" smtClean="0"/>
              <a:t>24</a:t>
            </a:fld>
            <a:endParaRPr kumimoji="1" lang="ja-JP" altLang="en-US"/>
          </a:p>
        </p:txBody>
      </p:sp>
    </p:spTree>
    <p:extLst>
      <p:ext uri="{BB962C8B-B14F-4D97-AF65-F5344CB8AC3E}">
        <p14:creationId xmlns:p14="http://schemas.microsoft.com/office/powerpoint/2010/main" val="2846305451"/>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latin typeface="+mn-ea"/>
                <a:ea typeface="+mn-ea"/>
              </a:rPr>
              <a:t>○　研究協議では、研究授業参観者から次のような質問がありました。</a:t>
            </a:r>
            <a:endParaRPr kumimoji="1" lang="en-US" altLang="ja-JP" dirty="0" smtClean="0">
              <a:latin typeface="+mn-ea"/>
              <a:ea typeface="+mn-ea"/>
            </a:endParaRPr>
          </a:p>
          <a:p>
            <a:r>
              <a:rPr kumimoji="1" lang="ja-JP" altLang="en-US" dirty="0" smtClean="0">
                <a:latin typeface="+mn-ea"/>
                <a:ea typeface="+mn-ea"/>
              </a:rPr>
              <a:t>○　「</a:t>
            </a:r>
            <a:r>
              <a:rPr kumimoji="1" lang="ja-JP" altLang="en-US" sz="1200" dirty="0" smtClean="0">
                <a:latin typeface="+mn-ea"/>
                <a:ea typeface="+mn-ea"/>
              </a:rPr>
              <a:t>評価と目標の呼応については、難しいところだと感じた。書き方の工夫と異なり、自分の考えは変化しなかった、随想を直さないという生徒がいたとき、すでに表現したいことが明確だったと評価できるが、どう扱うか。」</a:t>
            </a:r>
          </a:p>
          <a:p>
            <a:r>
              <a:rPr kumimoji="1" lang="ja-JP" altLang="en-US" dirty="0" smtClean="0">
                <a:latin typeface="+mn-ea"/>
                <a:ea typeface="+mn-ea"/>
              </a:rPr>
              <a:t>○　これに対し、授業者は、「</a:t>
            </a:r>
            <a:r>
              <a:rPr kumimoji="1" lang="ja-JP" altLang="en-US" sz="1200" dirty="0" smtClean="0">
                <a:latin typeface="+mn-ea"/>
                <a:ea typeface="+mn-ea"/>
              </a:rPr>
              <a:t>指導事項のアが単元の目標なので、直す必要が無いと判断した根拠や理由が説明で</a:t>
            </a:r>
            <a:r>
              <a:rPr lang="ja-JP" altLang="en-US" sz="1200" dirty="0" smtClean="0">
                <a:latin typeface="+mn-ea"/>
                <a:ea typeface="+mn-ea"/>
              </a:rPr>
              <a:t>きれば、評価規準に照らして評価できる。」と回答しました。</a:t>
            </a:r>
            <a:endParaRPr lang="en-US" altLang="ja-JP" sz="1200" dirty="0" smtClean="0">
              <a:latin typeface="+mn-ea"/>
              <a:ea typeface="+mn-ea"/>
            </a:endParaRPr>
          </a:p>
          <a:p>
            <a:r>
              <a:rPr kumimoji="1" lang="ja-JP" altLang="en-US" dirty="0" smtClean="0">
                <a:latin typeface="+mn-ea"/>
                <a:ea typeface="+mn-ea"/>
              </a:rPr>
              <a:t>○　また、「</a:t>
            </a:r>
            <a:r>
              <a:rPr kumimoji="1" lang="ja-JP" altLang="en-US" sz="1200" dirty="0" smtClean="0">
                <a:latin typeface="+mn-ea"/>
                <a:ea typeface="+mn-ea"/>
              </a:rPr>
              <a:t>単元の目標が指導事項のアであるといっても、話し合いや振り返りで生徒が指導事項のイに引っ張られてしまうのではないか。」という質問に対し、授業者から「指導事項のアは、伝えたいことを明確にすることを求めているので、生徒が、当初伝えたかったことがどのように変遷したのか、学習のプロセスを記録していれば、表現の巧拙とは違った観点で評価することができる。伝えたいことの変遷を記録したワークシートをもとに評価したい。」という回答がありました。</a:t>
            </a:r>
          </a:p>
          <a:p>
            <a:endParaRPr kumimoji="1" lang="ja-JP" altLang="en-US" dirty="0"/>
          </a:p>
        </p:txBody>
      </p:sp>
      <p:sp>
        <p:nvSpPr>
          <p:cNvPr id="4" name="スライド番号プレースホルダー 3"/>
          <p:cNvSpPr>
            <a:spLocks noGrp="1"/>
          </p:cNvSpPr>
          <p:nvPr>
            <p:ph type="sldNum" sz="quarter" idx="10"/>
          </p:nvPr>
        </p:nvSpPr>
        <p:spPr/>
        <p:txBody>
          <a:bodyPr/>
          <a:lstStyle/>
          <a:p>
            <a:fld id="{0E35C622-0729-4A18-B09A-003FA48AFD7B}" type="slidenum">
              <a:rPr kumimoji="1" lang="ja-JP" altLang="en-US" smtClean="0"/>
              <a:t>25</a:t>
            </a:fld>
            <a:endParaRPr kumimoji="1" lang="ja-JP" altLang="en-US"/>
          </a:p>
        </p:txBody>
      </p:sp>
    </p:spTree>
    <p:extLst>
      <p:ext uri="{BB962C8B-B14F-4D97-AF65-F5344CB8AC3E}">
        <p14:creationId xmlns:p14="http://schemas.microsoft.com/office/powerpoint/2010/main" val="949218449"/>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・最後</a:t>
            </a:r>
            <a:r>
              <a:rPr kumimoji="1" lang="ja-JP" altLang="en-US" dirty="0" smtClean="0"/>
              <a:t>に、授業者</a:t>
            </a:r>
            <a:r>
              <a:rPr kumimoji="1" lang="ja-JP" altLang="en-US" dirty="0"/>
              <a:t>の感想を紹介します。</a:t>
            </a:r>
          </a:p>
        </p:txBody>
      </p:sp>
      <p:sp>
        <p:nvSpPr>
          <p:cNvPr id="4" name="スライド番号プレースホルダー 3"/>
          <p:cNvSpPr>
            <a:spLocks noGrp="1"/>
          </p:cNvSpPr>
          <p:nvPr>
            <p:ph type="sldNum" sz="quarter" idx="10"/>
          </p:nvPr>
        </p:nvSpPr>
        <p:spPr/>
        <p:txBody>
          <a:bodyPr/>
          <a:lstStyle/>
          <a:p>
            <a:fld id="{0E35C622-0729-4A18-B09A-003FA48AFD7B}" type="slidenum">
              <a:rPr kumimoji="1" lang="ja-JP" altLang="en-US" smtClean="0"/>
              <a:t>26</a:t>
            </a:fld>
            <a:endParaRPr kumimoji="1" lang="ja-JP" altLang="en-US"/>
          </a:p>
        </p:txBody>
      </p:sp>
    </p:spTree>
    <p:extLst>
      <p:ext uri="{BB962C8B-B14F-4D97-AF65-F5344CB8AC3E}">
        <p14:creationId xmlns:p14="http://schemas.microsoft.com/office/powerpoint/2010/main" val="1979097994"/>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ja-JP" altLang="en-US" dirty="0" smtClean="0">
                <a:solidFill>
                  <a:schemeClr val="accent5">
                    <a:lumMod val="75000"/>
                  </a:schemeClr>
                </a:solidFill>
                <a:latin typeface="+mn-ea"/>
                <a:ea typeface="+mn-ea"/>
              </a:rPr>
              <a:t>○　ここまで、単元</a:t>
            </a:r>
            <a:r>
              <a:rPr lang="ja-JP" altLang="en-US" dirty="0">
                <a:solidFill>
                  <a:schemeClr val="accent5">
                    <a:lumMod val="75000"/>
                  </a:schemeClr>
                </a:solidFill>
                <a:latin typeface="+mn-ea"/>
                <a:ea typeface="+mn-ea"/>
              </a:rPr>
              <a:t>の内容・構成が、</a:t>
            </a:r>
            <a:r>
              <a:rPr lang="ja-JP" altLang="en-US" dirty="0" smtClean="0">
                <a:solidFill>
                  <a:schemeClr val="accent5">
                    <a:lumMod val="75000"/>
                  </a:schemeClr>
                </a:solidFill>
                <a:latin typeface="+mn-ea"/>
                <a:ea typeface="+mn-ea"/>
              </a:rPr>
              <a:t>複数回の</a:t>
            </a:r>
            <a:r>
              <a:rPr lang="ja-JP" altLang="en-US" dirty="0">
                <a:solidFill>
                  <a:schemeClr val="accent5">
                    <a:lumMod val="75000"/>
                  </a:schemeClr>
                </a:solidFill>
                <a:latin typeface="+mn-ea"/>
                <a:ea typeface="+mn-ea"/>
              </a:rPr>
              <a:t>指導案検討会を経て、どのように変遷</a:t>
            </a:r>
            <a:r>
              <a:rPr lang="ja-JP" altLang="en-US" dirty="0" smtClean="0">
                <a:solidFill>
                  <a:schemeClr val="accent5">
                    <a:lumMod val="75000"/>
                  </a:schemeClr>
                </a:solidFill>
                <a:latin typeface="+mn-ea"/>
                <a:ea typeface="+mn-ea"/>
              </a:rPr>
              <a:t>してきた</a:t>
            </a:r>
            <a:r>
              <a:rPr lang="ja-JP" altLang="en-US" dirty="0">
                <a:solidFill>
                  <a:schemeClr val="accent5">
                    <a:lumMod val="75000"/>
                  </a:schemeClr>
                </a:solidFill>
                <a:latin typeface="+mn-ea"/>
                <a:ea typeface="+mn-ea"/>
              </a:rPr>
              <a:t>のかを中心に説明しました。</a:t>
            </a:r>
            <a:endParaRPr lang="en-US" altLang="ja-JP" dirty="0">
              <a:solidFill>
                <a:schemeClr val="accent5">
                  <a:lumMod val="75000"/>
                </a:schemeClr>
              </a:solidFill>
              <a:latin typeface="+mn-ea"/>
              <a:ea typeface="+mn-ea"/>
            </a:endParaRPr>
          </a:p>
          <a:p>
            <a:r>
              <a:rPr lang="ja-JP" altLang="en-US" dirty="0" smtClean="0">
                <a:solidFill>
                  <a:schemeClr val="accent5">
                    <a:lumMod val="75000"/>
                  </a:schemeClr>
                </a:solidFill>
                <a:latin typeface="+mn-ea"/>
                <a:ea typeface="+mn-ea"/>
              </a:rPr>
              <a:t>○　授業者</a:t>
            </a:r>
            <a:r>
              <a:rPr lang="ja-JP" altLang="en-US" dirty="0">
                <a:solidFill>
                  <a:schemeClr val="accent5">
                    <a:lumMod val="75000"/>
                  </a:schemeClr>
                </a:solidFill>
                <a:latin typeface="+mn-ea"/>
                <a:ea typeface="+mn-ea"/>
              </a:rPr>
              <a:t>の感想にもあるように、指導案検討会では</a:t>
            </a:r>
            <a:r>
              <a:rPr lang="ja-JP" altLang="en-US" dirty="0" smtClean="0">
                <a:solidFill>
                  <a:schemeClr val="accent5">
                    <a:lumMod val="75000"/>
                  </a:schemeClr>
                </a:solidFill>
                <a:latin typeface="+mn-ea"/>
                <a:ea typeface="+mn-ea"/>
              </a:rPr>
              <a:t>、協力員から</a:t>
            </a:r>
            <a:r>
              <a:rPr lang="en-US" altLang="ja-JP" dirty="0" smtClean="0">
                <a:solidFill>
                  <a:schemeClr val="accent5">
                    <a:lumMod val="75000"/>
                  </a:schemeClr>
                </a:solidFill>
                <a:latin typeface="+mn-ea"/>
                <a:ea typeface="+mn-ea"/>
              </a:rPr>
              <a:t>1</a:t>
            </a:r>
            <a:r>
              <a:rPr lang="ja-JP" altLang="en-US" dirty="0">
                <a:solidFill>
                  <a:schemeClr val="accent5">
                    <a:lumMod val="75000"/>
                  </a:schemeClr>
                </a:solidFill>
                <a:latin typeface="+mn-ea"/>
                <a:ea typeface="+mn-ea"/>
              </a:rPr>
              <a:t>人では思いつかない</a:t>
            </a:r>
            <a:r>
              <a:rPr lang="ja-JP" altLang="en-US" dirty="0" smtClean="0">
                <a:solidFill>
                  <a:schemeClr val="accent5">
                    <a:lumMod val="75000"/>
                  </a:schemeClr>
                </a:solidFill>
                <a:latin typeface="+mn-ea"/>
                <a:ea typeface="+mn-ea"/>
              </a:rPr>
              <a:t>アイディアが提供され、授業者の原案に</a:t>
            </a:r>
            <a:r>
              <a:rPr lang="ja-JP" altLang="en-US" dirty="0">
                <a:solidFill>
                  <a:schemeClr val="accent5">
                    <a:lumMod val="75000"/>
                  </a:schemeClr>
                </a:solidFill>
                <a:latin typeface="+mn-ea"/>
                <a:ea typeface="+mn-ea"/>
              </a:rPr>
              <a:t>修正を</a:t>
            </a:r>
            <a:r>
              <a:rPr lang="ja-JP" altLang="en-US" dirty="0" smtClean="0">
                <a:solidFill>
                  <a:schemeClr val="accent5">
                    <a:lumMod val="75000"/>
                  </a:schemeClr>
                </a:solidFill>
                <a:latin typeface="+mn-ea"/>
                <a:ea typeface="+mn-ea"/>
              </a:rPr>
              <a:t>加えていきました</a:t>
            </a:r>
            <a:r>
              <a:rPr lang="ja-JP" altLang="en-US" dirty="0">
                <a:solidFill>
                  <a:schemeClr val="accent5">
                    <a:lumMod val="75000"/>
                  </a:schemeClr>
                </a:solidFill>
                <a:latin typeface="+mn-ea"/>
                <a:ea typeface="+mn-ea"/>
              </a:rPr>
              <a:t>。</a:t>
            </a:r>
            <a:endParaRPr lang="en-US" altLang="ja-JP" dirty="0">
              <a:solidFill>
                <a:schemeClr val="accent5">
                  <a:lumMod val="75000"/>
                </a:schemeClr>
              </a:solidFill>
              <a:latin typeface="+mn-ea"/>
              <a:ea typeface="+mn-ea"/>
            </a:endParaRPr>
          </a:p>
          <a:p>
            <a:r>
              <a:rPr lang="ja-JP" altLang="en-US" dirty="0" smtClean="0">
                <a:solidFill>
                  <a:schemeClr val="accent5">
                    <a:lumMod val="75000"/>
                  </a:schemeClr>
                </a:solidFill>
                <a:latin typeface="+mn-ea"/>
                <a:ea typeface="+mn-ea"/>
              </a:rPr>
              <a:t>○　こう</a:t>
            </a:r>
            <a:r>
              <a:rPr lang="ja-JP" altLang="en-US" dirty="0">
                <a:solidFill>
                  <a:schemeClr val="accent5">
                    <a:lumMod val="75000"/>
                  </a:schemeClr>
                </a:solidFill>
                <a:latin typeface="+mn-ea"/>
                <a:ea typeface="+mn-ea"/>
              </a:rPr>
              <a:t>してできあがった授業は、まさにチームでつくった授業となりました。</a:t>
            </a:r>
            <a:endParaRPr lang="en-US" altLang="ja-JP" dirty="0">
              <a:solidFill>
                <a:schemeClr val="accent5">
                  <a:lumMod val="75000"/>
                </a:schemeClr>
              </a:solidFill>
              <a:latin typeface="+mn-ea"/>
              <a:ea typeface="+mn-ea"/>
            </a:endParaRPr>
          </a:p>
          <a:p>
            <a:r>
              <a:rPr lang="ja-JP" altLang="en-US" dirty="0" smtClean="0">
                <a:solidFill>
                  <a:schemeClr val="accent5">
                    <a:lumMod val="75000"/>
                  </a:schemeClr>
                </a:solidFill>
                <a:latin typeface="+mn-ea"/>
                <a:ea typeface="+mn-ea"/>
              </a:rPr>
              <a:t>○　この</a:t>
            </a:r>
            <a:r>
              <a:rPr lang="ja-JP" altLang="en-US" dirty="0">
                <a:solidFill>
                  <a:schemeClr val="accent5">
                    <a:lumMod val="75000"/>
                  </a:schemeClr>
                </a:solidFill>
                <a:latin typeface="+mn-ea"/>
                <a:ea typeface="+mn-ea"/>
              </a:rPr>
              <a:t>スライドを御覧になってくださっている先生方の学校規模や生徒の実態も様々かとは思いますが</a:t>
            </a:r>
            <a:r>
              <a:rPr lang="ja-JP" altLang="en-US" dirty="0" smtClean="0">
                <a:solidFill>
                  <a:schemeClr val="accent5">
                    <a:lumMod val="75000"/>
                  </a:schemeClr>
                </a:solidFill>
                <a:latin typeface="+mn-ea"/>
                <a:ea typeface="+mn-ea"/>
              </a:rPr>
              <a:t>、校内外での組織的な授業改善を進めるとき</a:t>
            </a:r>
            <a:r>
              <a:rPr lang="ja-JP" altLang="en-US" dirty="0">
                <a:solidFill>
                  <a:schemeClr val="accent5">
                    <a:lumMod val="75000"/>
                  </a:schemeClr>
                </a:solidFill>
                <a:latin typeface="+mn-ea"/>
                <a:ea typeface="+mn-ea"/>
              </a:rPr>
              <a:t>の参考</a:t>
            </a:r>
            <a:r>
              <a:rPr lang="ja-JP" altLang="en-US" dirty="0" smtClean="0">
                <a:solidFill>
                  <a:schemeClr val="accent5">
                    <a:lumMod val="75000"/>
                  </a:schemeClr>
                </a:solidFill>
                <a:latin typeface="+mn-ea"/>
                <a:ea typeface="+mn-ea"/>
              </a:rPr>
              <a:t>にしていただければ</a:t>
            </a:r>
            <a:r>
              <a:rPr lang="ja-JP" altLang="en-US" dirty="0">
                <a:solidFill>
                  <a:schemeClr val="accent5">
                    <a:lumMod val="75000"/>
                  </a:schemeClr>
                </a:solidFill>
                <a:latin typeface="+mn-ea"/>
                <a:ea typeface="+mn-ea"/>
              </a:rPr>
              <a:t>幸いです。</a:t>
            </a:r>
            <a:endParaRPr lang="en-US" altLang="ja-JP" dirty="0">
              <a:solidFill>
                <a:schemeClr val="accent5">
                  <a:lumMod val="75000"/>
                </a:schemeClr>
              </a:solidFill>
              <a:latin typeface="+mn-ea"/>
              <a:ea typeface="+mn-ea"/>
            </a:endParaRPr>
          </a:p>
          <a:p>
            <a:endParaRPr lang="ja-JP" altLang="en-US" dirty="0">
              <a:solidFill>
                <a:schemeClr val="accent5">
                  <a:lumMod val="75000"/>
                </a:schemeClr>
              </a:solidFill>
            </a:endParaRPr>
          </a:p>
          <a:p>
            <a:endParaRPr kumimoji="1" lang="ja-JP" altLang="en-US" dirty="0"/>
          </a:p>
        </p:txBody>
      </p:sp>
      <p:sp>
        <p:nvSpPr>
          <p:cNvPr id="4" name="スライド番号プレースホルダー 3"/>
          <p:cNvSpPr>
            <a:spLocks noGrp="1"/>
          </p:cNvSpPr>
          <p:nvPr>
            <p:ph type="sldNum" sz="quarter" idx="10"/>
          </p:nvPr>
        </p:nvSpPr>
        <p:spPr/>
        <p:txBody>
          <a:bodyPr/>
          <a:lstStyle/>
          <a:p>
            <a:fld id="{0E35C622-0729-4A18-B09A-003FA48AFD7B}" type="slidenum">
              <a:rPr kumimoji="1" lang="ja-JP" altLang="en-US" smtClean="0"/>
              <a:t>27</a:t>
            </a:fld>
            <a:endParaRPr kumimoji="1" lang="ja-JP" altLang="en-US"/>
          </a:p>
        </p:txBody>
      </p:sp>
    </p:spTree>
    <p:extLst>
      <p:ext uri="{BB962C8B-B14F-4D97-AF65-F5344CB8AC3E}">
        <p14:creationId xmlns:p14="http://schemas.microsoft.com/office/powerpoint/2010/main" val="2895351096"/>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0E35C622-0729-4A18-B09A-003FA48AFD7B}" type="slidenum">
              <a:rPr kumimoji="1" lang="ja-JP" altLang="en-US" smtClean="0"/>
              <a:t>28</a:t>
            </a:fld>
            <a:endParaRPr kumimoji="1" lang="ja-JP" altLang="en-US"/>
          </a:p>
        </p:txBody>
      </p:sp>
    </p:spTree>
    <p:extLst>
      <p:ext uri="{BB962C8B-B14F-4D97-AF65-F5344CB8AC3E}">
        <p14:creationId xmlns:p14="http://schemas.microsoft.com/office/powerpoint/2010/main" val="45176713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latin typeface="+mn-ea"/>
                <a:ea typeface="+mn-ea"/>
              </a:rPr>
              <a:t>○　それではまず、「１</a:t>
            </a:r>
            <a:r>
              <a:rPr kumimoji="1" lang="en-US" altLang="ja-JP" dirty="0">
                <a:latin typeface="+mn-ea"/>
                <a:ea typeface="+mn-ea"/>
              </a:rPr>
              <a:t>.</a:t>
            </a:r>
            <a:r>
              <a:rPr kumimoji="1" lang="ja-JP" altLang="en-US" dirty="0">
                <a:latin typeface="+mn-ea"/>
                <a:ea typeface="+mn-ea"/>
              </a:rPr>
              <a:t>単元を通して生徒に身に付けさせたい資質・能力」について説明します。</a:t>
            </a:r>
            <a:endParaRPr kumimoji="1" lang="en-US" altLang="ja-JP" dirty="0">
              <a:latin typeface="+mn-ea"/>
              <a:ea typeface="+mn-ea"/>
            </a:endParaRPr>
          </a:p>
        </p:txBody>
      </p:sp>
      <p:sp>
        <p:nvSpPr>
          <p:cNvPr id="4" name="スライド番号プレースホルダー 3"/>
          <p:cNvSpPr>
            <a:spLocks noGrp="1"/>
          </p:cNvSpPr>
          <p:nvPr>
            <p:ph type="sldNum" sz="quarter" idx="10"/>
          </p:nvPr>
        </p:nvSpPr>
        <p:spPr/>
        <p:txBody>
          <a:bodyPr/>
          <a:lstStyle/>
          <a:p>
            <a:fld id="{0E35C622-0729-4A18-B09A-003FA48AFD7B}" type="slidenum">
              <a:rPr kumimoji="1" lang="ja-JP" altLang="en-US" smtClean="0"/>
              <a:t>3</a:t>
            </a:fld>
            <a:endParaRPr kumimoji="1" lang="ja-JP" altLang="en-US" dirty="0"/>
          </a:p>
        </p:txBody>
      </p:sp>
    </p:spTree>
    <p:extLst>
      <p:ext uri="{BB962C8B-B14F-4D97-AF65-F5344CB8AC3E}">
        <p14:creationId xmlns:p14="http://schemas.microsoft.com/office/powerpoint/2010/main" val="164807567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latin typeface="+mn-lt"/>
                <a:ea typeface="ＭＳ 明朝" panose="02020609040205080304" pitchFamily="17" charset="-128"/>
              </a:rPr>
              <a:t>○　国語科においては、単元を構想する際、まず「話すこと・聞くこと」、「書くこと」、「読むこと」の３つの領域のうち、どの領域を指導するのかを明確にすることが大切です。</a:t>
            </a:r>
            <a:endParaRPr kumimoji="1" lang="en-US" altLang="ja-JP" dirty="0">
              <a:latin typeface="+mn-lt"/>
              <a:ea typeface="ＭＳ 明朝" panose="02020609040205080304" pitchFamily="17" charset="-128"/>
            </a:endParaRPr>
          </a:p>
          <a:p>
            <a:r>
              <a:rPr kumimoji="1" lang="ja-JP" altLang="en-US" dirty="0">
                <a:latin typeface="+mn-lt"/>
                <a:ea typeface="ＭＳ 明朝" panose="02020609040205080304" pitchFamily="17" charset="-128"/>
              </a:rPr>
              <a:t>○　次に、学習指導要領に示されたどの指導事項を単元の目標に設定するのかを明確</a:t>
            </a:r>
            <a:r>
              <a:rPr kumimoji="1" lang="ja-JP" altLang="en-US" dirty="0" smtClean="0">
                <a:latin typeface="+mn-lt"/>
                <a:ea typeface="ＭＳ 明朝" panose="02020609040205080304" pitchFamily="17" charset="-128"/>
              </a:rPr>
              <a:t>にします。</a:t>
            </a:r>
            <a:endParaRPr kumimoji="1" lang="en-US" altLang="ja-JP" dirty="0">
              <a:latin typeface="+mn-lt"/>
              <a:ea typeface="ＭＳ 明朝" panose="02020609040205080304" pitchFamily="17" charset="-128"/>
            </a:endParaRPr>
          </a:p>
          <a:p>
            <a:r>
              <a:rPr kumimoji="1" lang="ja-JP" altLang="en-US" dirty="0">
                <a:latin typeface="+mn-lt"/>
                <a:ea typeface="ＭＳ 明朝" panose="02020609040205080304" pitchFamily="17" charset="-128"/>
              </a:rPr>
              <a:t>○　領域、指導事項が決まったら、単元の目標を実現するためにふさわしい言語活動を考え、教材を選定します。</a:t>
            </a:r>
            <a:endParaRPr kumimoji="1" lang="en-US" altLang="ja-JP" dirty="0">
              <a:latin typeface="+mn-lt"/>
              <a:ea typeface="ＭＳ 明朝" panose="02020609040205080304" pitchFamily="17" charset="-128"/>
            </a:endParaRPr>
          </a:p>
          <a:p>
            <a:r>
              <a:rPr kumimoji="1" lang="ja-JP" altLang="en-US" dirty="0">
                <a:latin typeface="+mn-lt"/>
                <a:ea typeface="ＭＳ 明朝" panose="02020609040205080304" pitchFamily="17" charset="-128"/>
              </a:rPr>
              <a:t>○　本単元の計画は、既に年間指導計画に位置付けられていますが、改めて、計画の修正が</a:t>
            </a:r>
            <a:r>
              <a:rPr kumimoji="1" lang="ja-JP" altLang="en-US" dirty="0" smtClean="0">
                <a:latin typeface="+mn-lt"/>
                <a:ea typeface="ＭＳ 明朝" panose="02020609040205080304" pitchFamily="17" charset="-128"/>
              </a:rPr>
              <a:t>必要ないか</a:t>
            </a:r>
            <a:r>
              <a:rPr kumimoji="1" lang="ja-JP" altLang="en-US" dirty="0" smtClean="0">
                <a:latin typeface="+mn-lt"/>
                <a:ea typeface="ＭＳ 明朝" panose="02020609040205080304" pitchFamily="17" charset="-128"/>
              </a:rPr>
              <a:t>どうか</a:t>
            </a:r>
            <a:r>
              <a:rPr kumimoji="1" lang="ja-JP" altLang="en-US" dirty="0">
                <a:latin typeface="+mn-lt"/>
                <a:ea typeface="ＭＳ 明朝" panose="02020609040205080304" pitchFamily="17" charset="-128"/>
              </a:rPr>
              <a:t>、現時点での生徒の状況を踏まえて検討することとしました。</a:t>
            </a:r>
            <a:endParaRPr kumimoji="1" lang="en-US" altLang="ja-JP" dirty="0">
              <a:latin typeface="+mn-lt"/>
              <a:ea typeface="ＭＳ 明朝" panose="02020609040205080304" pitchFamily="17" charset="-128"/>
            </a:endParaRPr>
          </a:p>
        </p:txBody>
      </p:sp>
      <p:sp>
        <p:nvSpPr>
          <p:cNvPr id="4" name="スライド番号プレースホルダー 3"/>
          <p:cNvSpPr>
            <a:spLocks noGrp="1"/>
          </p:cNvSpPr>
          <p:nvPr>
            <p:ph type="sldNum" sz="quarter" idx="5"/>
          </p:nvPr>
        </p:nvSpPr>
        <p:spPr/>
        <p:txBody>
          <a:bodyPr/>
          <a:lstStyle/>
          <a:p>
            <a:fld id="{0E35C622-0729-4A18-B09A-003FA48AFD7B}" type="slidenum">
              <a:rPr kumimoji="1" lang="ja-JP" altLang="en-US" smtClean="0"/>
              <a:t>4</a:t>
            </a:fld>
            <a:endParaRPr kumimoji="1" lang="ja-JP" altLang="en-US"/>
          </a:p>
        </p:txBody>
      </p:sp>
    </p:spTree>
    <p:extLst>
      <p:ext uri="{BB962C8B-B14F-4D97-AF65-F5344CB8AC3E}">
        <p14:creationId xmlns:p14="http://schemas.microsoft.com/office/powerpoint/2010/main" val="62468758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latin typeface="+mn-ea"/>
                <a:ea typeface="+mn-ea"/>
              </a:rPr>
              <a:t>○　授業者は、日頃、生徒を指導していて、生徒の状況を次のように捉えていました。</a:t>
            </a:r>
            <a:endParaRPr kumimoji="1" lang="en-US" altLang="ja-JP" dirty="0">
              <a:latin typeface="+mn-ea"/>
              <a:ea typeface="+mn-ea"/>
            </a:endParaRPr>
          </a:p>
          <a:p>
            <a:r>
              <a:rPr kumimoji="1" lang="ja-JP" altLang="en-US" sz="1200" dirty="0">
                <a:latin typeface="+mn-ea"/>
                <a:ea typeface="+mn-ea"/>
              </a:rPr>
              <a:t>　・職業学科であるため発表の機会が多く、書き方や話し方の指導は既習事項である。</a:t>
            </a:r>
            <a:endParaRPr kumimoji="1" lang="en-US" altLang="ja-JP" sz="1200" dirty="0">
              <a:latin typeface="+mn-ea"/>
              <a:ea typeface="+mn-ea"/>
            </a:endParaRPr>
          </a:p>
          <a:p>
            <a:r>
              <a:rPr kumimoji="1" lang="ja-JP" altLang="en-US" sz="1200" dirty="0">
                <a:latin typeface="+mn-ea"/>
                <a:ea typeface="+mn-ea"/>
              </a:rPr>
              <a:t>　・発表活動に真面目に取り組む生徒が多い。</a:t>
            </a:r>
          </a:p>
          <a:p>
            <a:r>
              <a:rPr kumimoji="1" lang="ja-JP" altLang="en-US" sz="1200" dirty="0">
                <a:latin typeface="+mn-ea"/>
                <a:ea typeface="+mn-ea"/>
              </a:rPr>
              <a:t>　・根拠を明確にして、自分の考えを伝えることができない。</a:t>
            </a:r>
          </a:p>
          <a:p>
            <a:r>
              <a:rPr kumimoji="1" lang="ja-JP" altLang="en-US" sz="1200" dirty="0">
                <a:latin typeface="+mn-ea"/>
                <a:ea typeface="+mn-ea"/>
              </a:rPr>
              <a:t>○　</a:t>
            </a:r>
            <a:r>
              <a:rPr kumimoji="1" lang="ja-JP" altLang="en-US" dirty="0">
                <a:latin typeface="+mn-ea"/>
                <a:ea typeface="+mn-ea"/>
              </a:rPr>
              <a:t>授業者は、生徒達に、テーマについて思考を深め、根拠を明確にして自分の考えを表現する</a:t>
            </a:r>
            <a:r>
              <a:rPr kumimoji="1" lang="ja-JP" altLang="en-US" dirty="0" smtClean="0">
                <a:latin typeface="+mn-ea"/>
                <a:ea typeface="+mn-ea"/>
              </a:rPr>
              <a:t>力を</a:t>
            </a:r>
            <a:r>
              <a:rPr kumimoji="1" lang="ja-JP" altLang="en-US" dirty="0">
                <a:latin typeface="+mn-ea"/>
                <a:ea typeface="+mn-ea"/>
              </a:rPr>
              <a:t>身に付けてほしいと考えていました。</a:t>
            </a:r>
            <a:endParaRPr kumimoji="1" lang="en-US" altLang="ja-JP" dirty="0">
              <a:latin typeface="+mn-ea"/>
              <a:ea typeface="+mn-ea"/>
            </a:endParaRPr>
          </a:p>
        </p:txBody>
      </p:sp>
      <p:sp>
        <p:nvSpPr>
          <p:cNvPr id="4" name="スライド番号プレースホルダー 3"/>
          <p:cNvSpPr>
            <a:spLocks noGrp="1"/>
          </p:cNvSpPr>
          <p:nvPr>
            <p:ph type="sldNum" sz="quarter" idx="5"/>
          </p:nvPr>
        </p:nvSpPr>
        <p:spPr/>
        <p:txBody>
          <a:bodyPr/>
          <a:lstStyle/>
          <a:p>
            <a:fld id="{0E35C622-0729-4A18-B09A-003FA48AFD7B}" type="slidenum">
              <a:rPr kumimoji="1" lang="ja-JP" altLang="en-US" smtClean="0"/>
              <a:t>5</a:t>
            </a:fld>
            <a:endParaRPr kumimoji="1" lang="ja-JP" altLang="en-US"/>
          </a:p>
        </p:txBody>
      </p:sp>
    </p:spTree>
    <p:extLst>
      <p:ext uri="{BB962C8B-B14F-4D97-AF65-F5344CB8AC3E}">
        <p14:creationId xmlns:p14="http://schemas.microsoft.com/office/powerpoint/2010/main" val="69557731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　次に、研究授業当日に向けて指導案検討チームで検討した、「単元の指導と評価の計画</a:t>
            </a:r>
            <a:r>
              <a:rPr kumimoji="1" lang="ja-JP" altLang="en-US" dirty="0" smtClean="0"/>
              <a:t>」完成</a:t>
            </a:r>
            <a:r>
              <a:rPr kumimoji="1" lang="ja-JP" altLang="en-US" dirty="0"/>
              <a:t>までのプロセスについて説明します。</a:t>
            </a:r>
          </a:p>
        </p:txBody>
      </p:sp>
      <p:sp>
        <p:nvSpPr>
          <p:cNvPr id="4" name="スライド番号プレースホルダー 3"/>
          <p:cNvSpPr>
            <a:spLocks noGrp="1"/>
          </p:cNvSpPr>
          <p:nvPr>
            <p:ph type="sldNum" sz="quarter" idx="10"/>
          </p:nvPr>
        </p:nvSpPr>
        <p:spPr/>
        <p:txBody>
          <a:bodyPr/>
          <a:lstStyle/>
          <a:p>
            <a:fld id="{0E35C622-0729-4A18-B09A-003FA48AFD7B}" type="slidenum">
              <a:rPr kumimoji="1" lang="ja-JP" altLang="en-US" smtClean="0"/>
              <a:t>6</a:t>
            </a:fld>
            <a:endParaRPr kumimoji="1" lang="ja-JP" altLang="en-US"/>
          </a:p>
        </p:txBody>
      </p:sp>
    </p:spTree>
    <p:extLst>
      <p:ext uri="{BB962C8B-B14F-4D97-AF65-F5344CB8AC3E}">
        <p14:creationId xmlns:p14="http://schemas.microsoft.com/office/powerpoint/2010/main" val="367072909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latin typeface="+mn-ea"/>
                <a:ea typeface="+mn-ea"/>
              </a:rPr>
              <a:t>○　授業者及び研究授業協力員</a:t>
            </a:r>
            <a:r>
              <a:rPr kumimoji="1" lang="en-US" altLang="ja-JP" dirty="0">
                <a:latin typeface="+mn-ea"/>
                <a:ea typeface="+mn-ea"/>
              </a:rPr>
              <a:t>10</a:t>
            </a:r>
            <a:r>
              <a:rPr kumimoji="1" lang="ja-JP" altLang="en-US" dirty="0">
                <a:latin typeface="+mn-ea"/>
                <a:ea typeface="+mn-ea"/>
              </a:rPr>
              <a:t>名で指導案検討チームを構成し</a:t>
            </a:r>
            <a:r>
              <a:rPr kumimoji="1" lang="ja-JP" altLang="en-US" dirty="0" smtClean="0">
                <a:latin typeface="+mn-ea"/>
                <a:ea typeface="+mn-ea"/>
              </a:rPr>
              <a:t>、オンラインで３回指導</a:t>
            </a:r>
            <a:r>
              <a:rPr kumimoji="1" lang="ja-JP" altLang="en-US" dirty="0">
                <a:latin typeface="+mn-ea"/>
                <a:ea typeface="+mn-ea"/>
              </a:rPr>
              <a:t>案検討会を実施しました。</a:t>
            </a:r>
            <a:endParaRPr kumimoji="1" lang="en-US" altLang="ja-JP" dirty="0">
              <a:latin typeface="+mn-ea"/>
              <a:ea typeface="+mn-ea"/>
            </a:endParaRPr>
          </a:p>
          <a:p>
            <a:r>
              <a:rPr kumimoji="1" lang="ja-JP" altLang="en-US" dirty="0">
                <a:latin typeface="+mn-ea"/>
                <a:ea typeface="+mn-ea"/>
              </a:rPr>
              <a:t>○　第１回検討会以前に、授業者と指導主事とで単元の目標について検討しました。</a:t>
            </a:r>
            <a:endParaRPr kumimoji="1" lang="en-US" altLang="ja-JP" dirty="0">
              <a:latin typeface="+mn-ea"/>
              <a:ea typeface="+mn-ea"/>
            </a:endParaRPr>
          </a:p>
          <a:p>
            <a:r>
              <a:rPr kumimoji="1" lang="ja-JP" altLang="en-US" dirty="0">
                <a:latin typeface="+mn-ea"/>
                <a:ea typeface="+mn-ea"/>
              </a:rPr>
              <a:t>○　</a:t>
            </a:r>
            <a:r>
              <a:rPr kumimoji="1" lang="ja-JP" altLang="en-US" dirty="0" smtClean="0">
                <a:latin typeface="+mn-ea"/>
                <a:ea typeface="+mn-ea"/>
              </a:rPr>
              <a:t>授業者は、教科書に掲載されている「日本人の美意識」について論じた評論を教材として使用することを前提として、「読むこと」の単元を構想することを念頭に置いていました。</a:t>
            </a:r>
            <a:endParaRPr kumimoji="1" lang="en-US" altLang="ja-JP" dirty="0">
              <a:latin typeface="+mn-ea"/>
              <a:ea typeface="+mn-ea"/>
            </a:endParaRPr>
          </a:p>
          <a:p>
            <a:r>
              <a:rPr kumimoji="1" lang="ja-JP" altLang="en-US" dirty="0">
                <a:latin typeface="+mn-ea"/>
                <a:ea typeface="+mn-ea"/>
              </a:rPr>
              <a:t>○　指導主事からは、「言語文化」の科目の性質上、評論の内容の把握に留まる単元は不適切であることを助言しました。</a:t>
            </a:r>
            <a:endParaRPr kumimoji="1" lang="en-US" altLang="ja-JP" dirty="0">
              <a:latin typeface="+mn-ea"/>
              <a:ea typeface="+mn-ea"/>
            </a:endParaRPr>
          </a:p>
          <a:p>
            <a:r>
              <a:rPr kumimoji="1" lang="ja-JP" altLang="en-US" dirty="0">
                <a:latin typeface="+mn-ea"/>
                <a:ea typeface="+mn-ea"/>
              </a:rPr>
              <a:t>○　そこで、授業者は</a:t>
            </a:r>
            <a:r>
              <a:rPr kumimoji="1" lang="ja-JP" altLang="en-US" dirty="0" smtClean="0">
                <a:latin typeface="+mn-ea"/>
                <a:ea typeface="+mn-ea"/>
              </a:rPr>
              <a:t>、評論の読み取りに終始する授業にならないよう、本単元の目標</a:t>
            </a:r>
            <a:r>
              <a:rPr kumimoji="1" lang="ja-JP" altLang="en-US" dirty="0">
                <a:latin typeface="+mn-ea"/>
                <a:ea typeface="+mn-ea"/>
              </a:rPr>
              <a:t>を「</a:t>
            </a:r>
            <a:r>
              <a:rPr kumimoji="1" lang="en-US" altLang="ja-JP" dirty="0">
                <a:latin typeface="+mn-ea"/>
                <a:ea typeface="+mn-ea"/>
              </a:rPr>
              <a:t>B</a:t>
            </a:r>
            <a:r>
              <a:rPr kumimoji="1" lang="ja-JP" altLang="en-US" dirty="0">
                <a:latin typeface="+mn-ea"/>
                <a:ea typeface="+mn-ea"/>
              </a:rPr>
              <a:t>　読むこと」の</a:t>
            </a:r>
            <a:r>
              <a:rPr kumimoji="1" lang="en-US" altLang="ja-JP" dirty="0">
                <a:latin typeface="+mn-ea"/>
                <a:ea typeface="+mn-ea"/>
              </a:rPr>
              <a:t>(1)</a:t>
            </a:r>
            <a:r>
              <a:rPr kumimoji="1" lang="ja-JP" altLang="en-US" dirty="0">
                <a:latin typeface="+mn-ea"/>
                <a:ea typeface="+mn-ea"/>
              </a:rPr>
              <a:t>オ「作品の内容や解釈を踏まえ、自分のものの見方、感じ方、考え方を深め、我が国の言語文化について自分の考えをもつ」に設定しました。</a:t>
            </a:r>
            <a:endParaRPr kumimoji="1" lang="en-US" altLang="ja-JP" dirty="0">
              <a:latin typeface="+mn-ea"/>
              <a:ea typeface="+mn-ea"/>
            </a:endParaRPr>
          </a:p>
        </p:txBody>
      </p:sp>
      <p:sp>
        <p:nvSpPr>
          <p:cNvPr id="4" name="スライド番号プレースホルダー 3"/>
          <p:cNvSpPr>
            <a:spLocks noGrp="1"/>
          </p:cNvSpPr>
          <p:nvPr>
            <p:ph type="sldNum" sz="quarter" idx="5"/>
          </p:nvPr>
        </p:nvSpPr>
        <p:spPr/>
        <p:txBody>
          <a:bodyPr/>
          <a:lstStyle/>
          <a:p>
            <a:fld id="{0E35C622-0729-4A18-B09A-003FA48AFD7B}" type="slidenum">
              <a:rPr kumimoji="1" lang="ja-JP" altLang="en-US" smtClean="0"/>
              <a:t>7</a:t>
            </a:fld>
            <a:endParaRPr kumimoji="1" lang="ja-JP" altLang="en-US"/>
          </a:p>
        </p:txBody>
      </p:sp>
    </p:spTree>
    <p:extLst>
      <p:ext uri="{BB962C8B-B14F-4D97-AF65-F5344CB8AC3E}">
        <p14:creationId xmlns:p14="http://schemas.microsoft.com/office/powerpoint/2010/main" val="236599029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dirty="0">
                <a:latin typeface="+mn-ea"/>
                <a:ea typeface="+mn-ea"/>
              </a:rPr>
              <a:t>○　第１回検討会での検討内容について紹介します。</a:t>
            </a:r>
            <a:endParaRPr kumimoji="1" lang="en-US" altLang="ja-JP" dirty="0">
              <a:latin typeface="+mn-ea"/>
              <a:ea typeface="+mn-ea"/>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dirty="0">
                <a:latin typeface="+mn-ea"/>
                <a:ea typeface="+mn-ea"/>
              </a:rPr>
              <a:t>○　最初に、授業者から、「読むこと」の単元の目標とその実現に向けた単元の流れ（案１）について説明がありました。</a:t>
            </a:r>
            <a:endParaRPr kumimoji="1" lang="en-US" altLang="ja-JP" dirty="0">
              <a:latin typeface="+mn-ea"/>
              <a:ea typeface="+mn-ea"/>
            </a:endParaRPr>
          </a:p>
          <a:p>
            <a:r>
              <a:rPr kumimoji="1" lang="ja-JP" altLang="en-US" dirty="0">
                <a:latin typeface="+mn-ea"/>
                <a:ea typeface="+mn-ea"/>
              </a:rPr>
              <a:t>○　単元の目標は、「Ｂ　読むこと」の</a:t>
            </a:r>
            <a:r>
              <a:rPr kumimoji="1" lang="en-US" altLang="ja-JP" dirty="0">
                <a:latin typeface="+mn-ea"/>
                <a:ea typeface="+mn-ea"/>
              </a:rPr>
              <a:t>(1)</a:t>
            </a:r>
            <a:r>
              <a:rPr kumimoji="1" lang="ja-JP" altLang="en-US" dirty="0">
                <a:latin typeface="+mn-ea"/>
                <a:ea typeface="+mn-ea"/>
              </a:rPr>
              <a:t>オ「作品の内容や解釈を踏まえ、自分のものの見方、感じ方、考え方を深め、我が国の言語文化について自分の考えをもつ」としたこと。</a:t>
            </a:r>
            <a:endParaRPr kumimoji="1" lang="en-US" altLang="ja-JP" dirty="0">
              <a:latin typeface="+mn-ea"/>
              <a:ea typeface="+mn-ea"/>
            </a:endParaRPr>
          </a:p>
          <a:p>
            <a:r>
              <a:rPr kumimoji="1" lang="ja-JP" altLang="en-US" dirty="0">
                <a:latin typeface="+mn-ea"/>
                <a:ea typeface="+mn-ea"/>
              </a:rPr>
              <a:t>○　単元の流れは、</a:t>
            </a:r>
            <a:endParaRPr kumimoji="1" lang="en-US" altLang="ja-JP" dirty="0">
              <a:latin typeface="+mn-ea"/>
              <a:ea typeface="+mn-ea"/>
            </a:endParaRPr>
          </a:p>
          <a:p>
            <a:r>
              <a:rPr kumimoji="1" lang="ja-JP" altLang="en-US" dirty="0">
                <a:latin typeface="+mn-ea"/>
                <a:ea typeface="+mn-ea"/>
              </a:rPr>
              <a:t>　①　教材を読み、二項対立に着目しつつ、筆者の主張を理解する。</a:t>
            </a:r>
            <a:endParaRPr kumimoji="1" lang="en-US" altLang="ja-JP" dirty="0">
              <a:latin typeface="+mn-ea"/>
              <a:ea typeface="+mn-ea"/>
            </a:endParaRPr>
          </a:p>
          <a:p>
            <a:r>
              <a:rPr kumimoji="1" lang="ja-JP" altLang="en-US" dirty="0">
                <a:latin typeface="+mn-ea"/>
                <a:ea typeface="+mn-ea"/>
              </a:rPr>
              <a:t>　②　筆者の主張を支える具体例を探し、具体例としての適性について、根拠とともに自分の考えを発表する。</a:t>
            </a:r>
          </a:p>
          <a:p>
            <a:r>
              <a:rPr kumimoji="1" lang="ja-JP" altLang="en-US" dirty="0">
                <a:latin typeface="+mn-ea"/>
                <a:ea typeface="+mn-ea"/>
              </a:rPr>
              <a:t>　③　発表した各自の考えを共有し</a:t>
            </a:r>
            <a:r>
              <a:rPr kumimoji="1" lang="ja-JP" altLang="en-US" dirty="0" smtClean="0">
                <a:latin typeface="+mn-ea"/>
                <a:ea typeface="+mn-ea"/>
              </a:rPr>
              <a:t>、説明の妥当性や説得性</a:t>
            </a:r>
            <a:r>
              <a:rPr kumimoji="1" lang="ja-JP" altLang="en-US" dirty="0">
                <a:latin typeface="+mn-ea"/>
                <a:ea typeface="+mn-ea"/>
              </a:rPr>
              <a:t>について、意見交換する。</a:t>
            </a:r>
            <a:endParaRPr kumimoji="1" lang="en-US" altLang="ja-JP" dirty="0">
              <a:latin typeface="+mn-ea"/>
              <a:ea typeface="+mn-ea"/>
            </a:endParaRPr>
          </a:p>
          <a:p>
            <a:r>
              <a:rPr kumimoji="1" lang="ja-JP" altLang="en-US" dirty="0">
                <a:latin typeface="+mn-ea"/>
                <a:ea typeface="+mn-ea"/>
              </a:rPr>
              <a:t>　というものでした。</a:t>
            </a:r>
            <a:endParaRPr kumimoji="1" lang="en-US" altLang="ja-JP" dirty="0">
              <a:latin typeface="+mn-ea"/>
              <a:ea typeface="+mn-ea"/>
            </a:endParaRPr>
          </a:p>
        </p:txBody>
      </p:sp>
      <p:sp>
        <p:nvSpPr>
          <p:cNvPr id="4" name="スライド番号プレースホルダー 3"/>
          <p:cNvSpPr>
            <a:spLocks noGrp="1"/>
          </p:cNvSpPr>
          <p:nvPr>
            <p:ph type="sldNum" sz="quarter" idx="5"/>
          </p:nvPr>
        </p:nvSpPr>
        <p:spPr/>
        <p:txBody>
          <a:bodyPr/>
          <a:lstStyle/>
          <a:p>
            <a:fld id="{0E35C622-0729-4A18-B09A-003FA48AFD7B}" type="slidenum">
              <a:rPr kumimoji="1" lang="ja-JP" altLang="en-US" smtClean="0"/>
              <a:t>8</a:t>
            </a:fld>
            <a:endParaRPr kumimoji="1" lang="ja-JP" altLang="en-US"/>
          </a:p>
        </p:txBody>
      </p:sp>
    </p:spTree>
    <p:extLst>
      <p:ext uri="{BB962C8B-B14F-4D97-AF65-F5344CB8AC3E}">
        <p14:creationId xmlns:p14="http://schemas.microsoft.com/office/powerpoint/2010/main" val="405637137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latin typeface="+mn-ea"/>
                <a:ea typeface="+mn-ea"/>
              </a:rPr>
              <a:t>○　授業者の</a:t>
            </a:r>
            <a:r>
              <a:rPr kumimoji="1" lang="ja-JP" altLang="en-US" dirty="0" smtClean="0">
                <a:latin typeface="+mn-ea"/>
                <a:ea typeface="+mn-ea"/>
              </a:rPr>
              <a:t>案に</a:t>
            </a:r>
            <a:r>
              <a:rPr kumimoji="1" lang="ja-JP" altLang="en-US" dirty="0">
                <a:latin typeface="+mn-ea"/>
                <a:ea typeface="+mn-ea"/>
              </a:rPr>
              <a:t>対して</a:t>
            </a:r>
            <a:r>
              <a:rPr kumimoji="1" lang="ja-JP" altLang="en-US" dirty="0" smtClean="0">
                <a:latin typeface="+mn-ea"/>
                <a:ea typeface="+mn-ea"/>
              </a:rPr>
              <a:t>、協力員から</a:t>
            </a:r>
            <a:r>
              <a:rPr kumimoji="1" lang="ja-JP" altLang="en-US" dirty="0">
                <a:latin typeface="+mn-ea"/>
                <a:ea typeface="+mn-ea"/>
              </a:rPr>
              <a:t>は、</a:t>
            </a:r>
            <a:endParaRPr kumimoji="1" lang="en-US" altLang="ja-JP" dirty="0">
              <a:latin typeface="+mn-ea"/>
              <a:ea typeface="+mn-ea"/>
            </a:endParaRPr>
          </a:p>
          <a:p>
            <a:r>
              <a:rPr kumimoji="1" lang="ja-JP" altLang="en-US" dirty="0">
                <a:latin typeface="+mn-ea"/>
                <a:ea typeface="+mn-ea"/>
              </a:rPr>
              <a:t>　「筆者の主張を理解し、筆者の主張を支える具体例を探すという言語活動は、生徒が自分の考えをもつことにどうつながるのか。</a:t>
            </a:r>
            <a:r>
              <a:rPr kumimoji="1" lang="ja-JP" altLang="en-US" dirty="0" smtClean="0">
                <a:latin typeface="+mn-ea"/>
                <a:ea typeface="+mn-ea"/>
              </a:rPr>
              <a:t>」</a:t>
            </a:r>
            <a:endParaRPr kumimoji="1" lang="en-US" altLang="ja-JP" dirty="0">
              <a:latin typeface="+mn-ea"/>
              <a:ea typeface="+mn-ea"/>
            </a:endParaRPr>
          </a:p>
          <a:p>
            <a:r>
              <a:rPr kumimoji="1" lang="ja-JP" altLang="en-US" dirty="0">
                <a:latin typeface="+mn-ea"/>
                <a:ea typeface="+mn-ea"/>
              </a:rPr>
              <a:t>　「言語文化では</a:t>
            </a:r>
            <a:r>
              <a:rPr kumimoji="1" lang="ja-JP" altLang="en-US" dirty="0" smtClean="0">
                <a:latin typeface="+mn-ea"/>
                <a:ea typeface="+mn-ea"/>
              </a:rPr>
              <a:t>、評論を教材</a:t>
            </a:r>
            <a:r>
              <a:rPr kumimoji="1" lang="ja-JP" altLang="en-US" dirty="0">
                <a:latin typeface="+mn-ea"/>
                <a:ea typeface="+mn-ea"/>
              </a:rPr>
              <a:t>と</a:t>
            </a:r>
            <a:r>
              <a:rPr kumimoji="1" lang="ja-JP" altLang="en-US" dirty="0" smtClean="0">
                <a:latin typeface="+mn-ea"/>
                <a:ea typeface="+mn-ea"/>
              </a:rPr>
              <a:t>して扱う</a:t>
            </a:r>
            <a:r>
              <a:rPr kumimoji="1" lang="ja-JP" altLang="en-US" dirty="0">
                <a:latin typeface="+mn-ea"/>
                <a:ea typeface="+mn-ea"/>
              </a:rPr>
              <a:t>ことは難しい。内容の把握に時間をかけすぎたら、現代の国語になってしまう。」</a:t>
            </a:r>
            <a:endParaRPr kumimoji="1" lang="en-US" altLang="ja-JP" dirty="0">
              <a:latin typeface="+mn-ea"/>
              <a:ea typeface="+mn-ea"/>
            </a:endParaRPr>
          </a:p>
          <a:p>
            <a:r>
              <a:rPr kumimoji="1" lang="ja-JP" altLang="en-US" dirty="0">
                <a:latin typeface="+mn-ea"/>
                <a:ea typeface="+mn-ea"/>
              </a:rPr>
              <a:t>　といった質問や意見が出されました。</a:t>
            </a:r>
            <a:endParaRPr kumimoji="1" lang="en-US" altLang="ja-JP" dirty="0">
              <a:latin typeface="+mn-ea"/>
              <a:ea typeface="+mn-ea"/>
            </a:endParaRPr>
          </a:p>
          <a:p>
            <a:r>
              <a:rPr kumimoji="1" lang="ja-JP" altLang="en-US" dirty="0">
                <a:latin typeface="+mn-ea"/>
                <a:ea typeface="+mn-ea"/>
              </a:rPr>
              <a:t>○　また、対象クラスの生徒が、教材の内容を理解した上で、教材に表現された作者の感じ方や考え方を踏まえて、自分のものの見方、感じ方、考え方を深め、さらには、我が国の言語文化について自分の意見をもつに至るまで学習を進めるとなると、相当の時間数が必要になることが予想され、本単元に配当されて</a:t>
            </a:r>
            <a:r>
              <a:rPr kumimoji="1" lang="ja-JP" altLang="en-US" dirty="0" smtClean="0">
                <a:latin typeface="+mn-ea"/>
                <a:ea typeface="+mn-ea"/>
              </a:rPr>
              <a:t>いる６時間</a:t>
            </a:r>
            <a:r>
              <a:rPr kumimoji="1" lang="ja-JP" altLang="en-US" dirty="0">
                <a:latin typeface="+mn-ea"/>
                <a:ea typeface="+mn-ea"/>
              </a:rPr>
              <a:t>では到底時間数が足りないことが明らかになってきました。</a:t>
            </a:r>
          </a:p>
          <a:p>
            <a:r>
              <a:rPr kumimoji="1" lang="ja-JP" altLang="en-US" dirty="0">
                <a:latin typeface="+mn-ea"/>
                <a:ea typeface="+mn-ea"/>
              </a:rPr>
              <a:t>○　さらに</a:t>
            </a:r>
            <a:r>
              <a:rPr kumimoji="1" lang="ja-JP" altLang="en-US" dirty="0" smtClean="0">
                <a:latin typeface="+mn-ea"/>
                <a:ea typeface="+mn-ea"/>
              </a:rPr>
              <a:t>、「そもそも</a:t>
            </a:r>
            <a:r>
              <a:rPr kumimoji="1" lang="ja-JP" altLang="en-US" dirty="0">
                <a:latin typeface="+mn-ea"/>
                <a:ea typeface="+mn-ea"/>
              </a:rPr>
              <a:t>の授業者の思いは</a:t>
            </a:r>
            <a:r>
              <a:rPr kumimoji="1" lang="ja-JP" altLang="en-US" dirty="0" smtClean="0">
                <a:latin typeface="+mn-ea"/>
                <a:ea typeface="+mn-ea"/>
              </a:rPr>
              <a:t>、</a:t>
            </a:r>
            <a:r>
              <a:rPr kumimoji="1" lang="en-US" altLang="ja-JP" dirty="0" smtClean="0">
                <a:latin typeface="+mn-ea"/>
                <a:ea typeface="+mn-ea"/>
              </a:rPr>
              <a:t>『</a:t>
            </a:r>
            <a:r>
              <a:rPr kumimoji="1" lang="ja-JP" altLang="en-US" dirty="0" smtClean="0">
                <a:latin typeface="+mn-ea"/>
                <a:ea typeface="+mn-ea"/>
              </a:rPr>
              <a:t>読む力</a:t>
            </a:r>
            <a:r>
              <a:rPr kumimoji="1" lang="en-US" altLang="ja-JP" dirty="0" smtClean="0">
                <a:latin typeface="+mn-ea"/>
                <a:ea typeface="+mn-ea"/>
              </a:rPr>
              <a:t>』</a:t>
            </a:r>
            <a:r>
              <a:rPr kumimoji="1" lang="ja-JP" altLang="en-US" dirty="0" smtClean="0">
                <a:latin typeface="+mn-ea"/>
                <a:ea typeface="+mn-ea"/>
              </a:rPr>
              <a:t>ではなく</a:t>
            </a:r>
            <a:r>
              <a:rPr kumimoji="1" lang="en-US" altLang="ja-JP" dirty="0" smtClean="0">
                <a:latin typeface="+mn-ea"/>
                <a:ea typeface="+mn-ea"/>
              </a:rPr>
              <a:t>『</a:t>
            </a:r>
            <a:r>
              <a:rPr kumimoji="1" lang="ja-JP" altLang="en-US" dirty="0" smtClean="0">
                <a:latin typeface="+mn-ea"/>
                <a:ea typeface="+mn-ea"/>
              </a:rPr>
              <a:t>書く力</a:t>
            </a:r>
            <a:r>
              <a:rPr kumimoji="1" lang="en-US" altLang="ja-JP" dirty="0" smtClean="0">
                <a:latin typeface="+mn-ea"/>
                <a:ea typeface="+mn-ea"/>
              </a:rPr>
              <a:t>』</a:t>
            </a:r>
            <a:r>
              <a:rPr kumimoji="1" lang="ja-JP" altLang="en-US" dirty="0" smtClean="0">
                <a:latin typeface="+mn-ea"/>
                <a:ea typeface="+mn-ea"/>
              </a:rPr>
              <a:t>を</a:t>
            </a:r>
            <a:r>
              <a:rPr kumimoji="1" lang="ja-JP" altLang="en-US" dirty="0">
                <a:latin typeface="+mn-ea"/>
                <a:ea typeface="+mn-ea"/>
              </a:rPr>
              <a:t>生徒に身に</a:t>
            </a:r>
            <a:r>
              <a:rPr kumimoji="1" lang="ja-JP" altLang="en-US" dirty="0" smtClean="0">
                <a:latin typeface="+mn-ea"/>
                <a:ea typeface="+mn-ea"/>
              </a:rPr>
              <a:t>付けさせたいということだったの</a:t>
            </a:r>
            <a:r>
              <a:rPr kumimoji="1" lang="ja-JP" altLang="en-US" dirty="0">
                <a:latin typeface="+mn-ea"/>
                <a:ea typeface="+mn-ea"/>
              </a:rPr>
              <a:t>で</a:t>
            </a:r>
            <a:r>
              <a:rPr kumimoji="1" lang="ja-JP" altLang="en-US" dirty="0" smtClean="0">
                <a:latin typeface="+mn-ea"/>
                <a:ea typeface="+mn-ea"/>
              </a:rPr>
              <a:t>は」、</a:t>
            </a:r>
            <a:r>
              <a:rPr kumimoji="1" lang="ja-JP" altLang="en-US" dirty="0">
                <a:latin typeface="+mn-ea"/>
                <a:ea typeface="+mn-ea"/>
              </a:rPr>
              <a:t>という意見も挙げられました。</a:t>
            </a:r>
          </a:p>
          <a:p>
            <a:r>
              <a:rPr kumimoji="1" lang="ja-JP" altLang="en-US" dirty="0">
                <a:latin typeface="+mn-ea"/>
                <a:ea typeface="+mn-ea"/>
              </a:rPr>
              <a:t>○　最後に、授業者から、出された意見を踏まえて、単元の目標の再検討し、次回の検討会で単元の指導計画を提示することが表明され、第１回検討会は終了しました。</a:t>
            </a:r>
            <a:endParaRPr kumimoji="1" lang="en-US" altLang="ja-JP" dirty="0">
              <a:latin typeface="+mn-ea"/>
              <a:ea typeface="+mn-ea"/>
            </a:endParaRPr>
          </a:p>
        </p:txBody>
      </p:sp>
      <p:sp>
        <p:nvSpPr>
          <p:cNvPr id="4" name="スライド番号プレースホルダー 3"/>
          <p:cNvSpPr>
            <a:spLocks noGrp="1"/>
          </p:cNvSpPr>
          <p:nvPr>
            <p:ph type="sldNum" sz="quarter" idx="10"/>
          </p:nvPr>
        </p:nvSpPr>
        <p:spPr/>
        <p:txBody>
          <a:bodyPr/>
          <a:lstStyle/>
          <a:p>
            <a:fld id="{0E35C622-0729-4A18-B09A-003FA48AFD7B}" type="slidenum">
              <a:rPr kumimoji="1" lang="ja-JP" altLang="en-US" smtClean="0"/>
              <a:t>9</a:t>
            </a:fld>
            <a:endParaRPr kumimoji="1" lang="ja-JP" altLang="en-US"/>
          </a:p>
        </p:txBody>
      </p:sp>
    </p:spTree>
    <p:extLst>
      <p:ext uri="{BB962C8B-B14F-4D97-AF65-F5344CB8AC3E}">
        <p14:creationId xmlns:p14="http://schemas.microsoft.com/office/powerpoint/2010/main" val="229882209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サブタイトル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5E4EE59C-B4F6-4EF1-91E4-282199E2BCFC}" type="datetimeFigureOut">
              <a:rPr kumimoji="1" lang="ja-JP" altLang="en-US" smtClean="0"/>
              <a:t>2024/4/8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FE277931-52D4-40C4-B01C-821C394AD25C}" type="slidenum">
              <a:rPr kumimoji="1" lang="ja-JP" altLang="en-US" smtClean="0"/>
              <a:t>‹#›</a:t>
            </a:fld>
            <a:endParaRPr kumimoji="1" lang="ja-JP" altLang="en-US"/>
          </a:p>
        </p:txBody>
      </p:sp>
    </p:spTree>
    <p:extLst>
      <p:ext uri="{BB962C8B-B14F-4D97-AF65-F5344CB8AC3E}">
        <p14:creationId xmlns:p14="http://schemas.microsoft.com/office/powerpoint/2010/main" val="6616615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5E4EE59C-B4F6-4EF1-91E4-282199E2BCFC}" type="datetimeFigureOut">
              <a:rPr kumimoji="1" lang="ja-JP" altLang="en-US" smtClean="0"/>
              <a:t>2024/4/8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FE277931-52D4-40C4-B01C-821C394AD25C}" type="slidenum">
              <a:rPr kumimoji="1" lang="ja-JP" altLang="en-US" smtClean="0"/>
              <a:t>‹#›</a:t>
            </a:fld>
            <a:endParaRPr kumimoji="1" lang="ja-JP" altLang="en-US"/>
          </a:p>
        </p:txBody>
      </p:sp>
    </p:spTree>
    <p:extLst>
      <p:ext uri="{BB962C8B-B14F-4D97-AF65-F5344CB8AC3E}">
        <p14:creationId xmlns:p14="http://schemas.microsoft.com/office/powerpoint/2010/main" val="249676957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5E4EE59C-B4F6-4EF1-91E4-282199E2BCFC}" type="datetimeFigureOut">
              <a:rPr kumimoji="1" lang="ja-JP" altLang="en-US" smtClean="0"/>
              <a:t>2024/4/8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FE277931-52D4-40C4-B01C-821C394AD25C}" type="slidenum">
              <a:rPr kumimoji="1" lang="ja-JP" altLang="en-US" smtClean="0"/>
              <a:t>‹#›</a:t>
            </a:fld>
            <a:endParaRPr kumimoji="1" lang="ja-JP" altLang="en-US"/>
          </a:p>
        </p:txBody>
      </p:sp>
    </p:spTree>
    <p:extLst>
      <p:ext uri="{BB962C8B-B14F-4D97-AF65-F5344CB8AC3E}">
        <p14:creationId xmlns:p14="http://schemas.microsoft.com/office/powerpoint/2010/main" val="18996454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5E4EE59C-B4F6-4EF1-91E4-282199E2BCFC}" type="datetimeFigureOut">
              <a:rPr kumimoji="1" lang="ja-JP" altLang="en-US" smtClean="0"/>
              <a:t>2024/4/8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FE277931-52D4-40C4-B01C-821C394AD25C}" type="slidenum">
              <a:rPr kumimoji="1" lang="ja-JP" altLang="en-US" smtClean="0"/>
              <a:t>‹#›</a:t>
            </a:fld>
            <a:endParaRPr kumimoji="1" lang="ja-JP" altLang="en-US"/>
          </a:p>
        </p:txBody>
      </p:sp>
    </p:spTree>
    <p:extLst>
      <p:ext uri="{BB962C8B-B14F-4D97-AF65-F5344CB8AC3E}">
        <p14:creationId xmlns:p14="http://schemas.microsoft.com/office/powerpoint/2010/main" val="9403871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5E4EE59C-B4F6-4EF1-91E4-282199E2BCFC}" type="datetimeFigureOut">
              <a:rPr kumimoji="1" lang="ja-JP" altLang="en-US" smtClean="0"/>
              <a:t>2024/4/8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FE277931-52D4-40C4-B01C-821C394AD25C}" type="slidenum">
              <a:rPr kumimoji="1" lang="ja-JP" altLang="en-US" smtClean="0"/>
              <a:t>‹#›</a:t>
            </a:fld>
            <a:endParaRPr kumimoji="1" lang="ja-JP" altLang="en-US"/>
          </a:p>
        </p:txBody>
      </p:sp>
    </p:spTree>
    <p:extLst>
      <p:ext uri="{BB962C8B-B14F-4D97-AF65-F5344CB8AC3E}">
        <p14:creationId xmlns:p14="http://schemas.microsoft.com/office/powerpoint/2010/main" val="165193446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5E4EE59C-B4F6-4EF1-91E4-282199E2BCFC}" type="datetimeFigureOut">
              <a:rPr kumimoji="1" lang="ja-JP" altLang="en-US" smtClean="0"/>
              <a:t>2024/4/8</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FE277931-52D4-40C4-B01C-821C394AD25C}" type="slidenum">
              <a:rPr kumimoji="1" lang="ja-JP" altLang="en-US" smtClean="0"/>
              <a:t>‹#›</a:t>
            </a:fld>
            <a:endParaRPr kumimoji="1" lang="ja-JP" altLang="en-US"/>
          </a:p>
        </p:txBody>
      </p:sp>
    </p:spTree>
    <p:extLst>
      <p:ext uri="{BB962C8B-B14F-4D97-AF65-F5344CB8AC3E}">
        <p14:creationId xmlns:p14="http://schemas.microsoft.com/office/powerpoint/2010/main" val="307371548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5E4EE59C-B4F6-4EF1-91E4-282199E2BCFC}" type="datetimeFigureOut">
              <a:rPr kumimoji="1" lang="ja-JP" altLang="en-US" smtClean="0"/>
              <a:t>2024/4/8</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FE277931-52D4-40C4-B01C-821C394AD25C}" type="slidenum">
              <a:rPr kumimoji="1" lang="ja-JP" altLang="en-US" smtClean="0"/>
              <a:t>‹#›</a:t>
            </a:fld>
            <a:endParaRPr kumimoji="1" lang="ja-JP" altLang="en-US"/>
          </a:p>
        </p:txBody>
      </p:sp>
    </p:spTree>
    <p:extLst>
      <p:ext uri="{BB962C8B-B14F-4D97-AF65-F5344CB8AC3E}">
        <p14:creationId xmlns:p14="http://schemas.microsoft.com/office/powerpoint/2010/main" val="22659781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5E4EE59C-B4F6-4EF1-91E4-282199E2BCFC}" type="datetimeFigureOut">
              <a:rPr kumimoji="1" lang="ja-JP" altLang="en-US" smtClean="0"/>
              <a:t>2024/4/8</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FE277931-52D4-40C4-B01C-821C394AD25C}" type="slidenum">
              <a:rPr kumimoji="1" lang="ja-JP" altLang="en-US" smtClean="0"/>
              <a:t>‹#›</a:t>
            </a:fld>
            <a:endParaRPr kumimoji="1" lang="ja-JP" altLang="en-US"/>
          </a:p>
        </p:txBody>
      </p:sp>
    </p:spTree>
    <p:extLst>
      <p:ext uri="{BB962C8B-B14F-4D97-AF65-F5344CB8AC3E}">
        <p14:creationId xmlns:p14="http://schemas.microsoft.com/office/powerpoint/2010/main" val="30316064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5E4EE59C-B4F6-4EF1-91E4-282199E2BCFC}" type="datetimeFigureOut">
              <a:rPr kumimoji="1" lang="ja-JP" altLang="en-US" smtClean="0"/>
              <a:t>2024/4/8</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FE277931-52D4-40C4-B01C-821C394AD25C}" type="slidenum">
              <a:rPr kumimoji="1" lang="ja-JP" altLang="en-US" smtClean="0"/>
              <a:t>‹#›</a:t>
            </a:fld>
            <a:endParaRPr kumimoji="1" lang="ja-JP" altLang="en-US"/>
          </a:p>
        </p:txBody>
      </p:sp>
    </p:spTree>
    <p:extLst>
      <p:ext uri="{BB962C8B-B14F-4D97-AF65-F5344CB8AC3E}">
        <p14:creationId xmlns:p14="http://schemas.microsoft.com/office/powerpoint/2010/main" val="85139026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5E4EE59C-B4F6-4EF1-91E4-282199E2BCFC}" type="datetimeFigureOut">
              <a:rPr kumimoji="1" lang="ja-JP" altLang="en-US" smtClean="0"/>
              <a:t>2024/4/8</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FE277931-52D4-40C4-B01C-821C394AD25C}" type="slidenum">
              <a:rPr kumimoji="1" lang="ja-JP" altLang="en-US" smtClean="0"/>
              <a:t>‹#›</a:t>
            </a:fld>
            <a:endParaRPr kumimoji="1" lang="ja-JP" altLang="en-US"/>
          </a:p>
        </p:txBody>
      </p:sp>
    </p:spTree>
    <p:extLst>
      <p:ext uri="{BB962C8B-B14F-4D97-AF65-F5344CB8AC3E}">
        <p14:creationId xmlns:p14="http://schemas.microsoft.com/office/powerpoint/2010/main" val="41931783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5E4EE59C-B4F6-4EF1-91E4-282199E2BCFC}" type="datetimeFigureOut">
              <a:rPr kumimoji="1" lang="ja-JP" altLang="en-US" smtClean="0"/>
              <a:t>2024/4/8</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FE277931-52D4-40C4-B01C-821C394AD25C}" type="slidenum">
              <a:rPr kumimoji="1" lang="ja-JP" altLang="en-US" smtClean="0"/>
              <a:t>‹#›</a:t>
            </a:fld>
            <a:endParaRPr kumimoji="1" lang="ja-JP" altLang="en-US"/>
          </a:p>
        </p:txBody>
      </p:sp>
    </p:spTree>
    <p:extLst>
      <p:ext uri="{BB962C8B-B14F-4D97-AF65-F5344CB8AC3E}">
        <p14:creationId xmlns:p14="http://schemas.microsoft.com/office/powerpoint/2010/main" val="32668567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E4EE59C-B4F6-4EF1-91E4-282199E2BCFC}" type="datetimeFigureOut">
              <a:rPr kumimoji="1" lang="ja-JP" altLang="en-US" smtClean="0"/>
              <a:t>2024/4/8</a:t>
            </a:fld>
            <a:endParaRPr kumimoji="1" lang="ja-JP" altLang="en-US"/>
          </a:p>
        </p:txBody>
      </p:sp>
      <p:sp>
        <p:nvSpPr>
          <p:cNvPr id="5" name="フッター プレースホルダー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E277931-52D4-40C4-B01C-821C394AD25C}" type="slidenum">
              <a:rPr kumimoji="1" lang="ja-JP" altLang="en-US" smtClean="0"/>
              <a:t>‹#›</a:t>
            </a:fld>
            <a:endParaRPr kumimoji="1" lang="ja-JP" altLang="en-US"/>
          </a:p>
        </p:txBody>
      </p:sp>
    </p:spTree>
    <p:extLst>
      <p:ext uri="{BB962C8B-B14F-4D97-AF65-F5344CB8AC3E}">
        <p14:creationId xmlns:p14="http://schemas.microsoft.com/office/powerpoint/2010/main" val="51063859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サブタイトル 2"/>
          <p:cNvSpPr>
            <a:spLocks noGrp="1"/>
          </p:cNvSpPr>
          <p:nvPr>
            <p:ph type="subTitle" idx="1"/>
          </p:nvPr>
        </p:nvSpPr>
        <p:spPr>
          <a:xfrm>
            <a:off x="304796" y="217462"/>
            <a:ext cx="11506204" cy="2306851"/>
          </a:xfrm>
          <a:solidFill>
            <a:srgbClr val="FFC000"/>
          </a:solidFill>
        </p:spPr>
        <p:txBody>
          <a:bodyPr anchor="ctr" anchorCtr="0">
            <a:noAutofit/>
          </a:bodyPr>
          <a:lstStyle/>
          <a:p>
            <a:r>
              <a:rPr lang="ja-JP" altLang="en-US" sz="4000" b="1" dirty="0">
                <a:solidFill>
                  <a:schemeClr val="accent5">
                    <a:lumMod val="75000"/>
                  </a:schemeClr>
                </a:solidFill>
              </a:rPr>
              <a:t>「言語文化」における「書くこと」の授業づくり</a:t>
            </a:r>
            <a:endParaRPr lang="en-US" altLang="ja-JP" sz="4000" b="1" dirty="0">
              <a:solidFill>
                <a:schemeClr val="accent5">
                  <a:lumMod val="75000"/>
                </a:schemeClr>
              </a:solidFill>
            </a:endParaRPr>
          </a:p>
          <a:p>
            <a:r>
              <a:rPr lang="ja-JP" altLang="en-US" sz="4000" b="1" dirty="0">
                <a:solidFill>
                  <a:schemeClr val="accent5">
                    <a:lumMod val="75000"/>
                  </a:schemeClr>
                </a:solidFill>
              </a:rPr>
              <a:t>～書き方偏重の指導にならないために～</a:t>
            </a:r>
          </a:p>
        </p:txBody>
      </p:sp>
      <p:sp>
        <p:nvSpPr>
          <p:cNvPr id="2" name="テキスト ボックス 1"/>
          <p:cNvSpPr txBox="1"/>
          <p:nvPr/>
        </p:nvSpPr>
        <p:spPr>
          <a:xfrm>
            <a:off x="2720340" y="3638550"/>
            <a:ext cx="7505700" cy="369332"/>
          </a:xfrm>
          <a:prstGeom prst="rect">
            <a:avLst/>
          </a:prstGeom>
          <a:noFill/>
        </p:spPr>
        <p:txBody>
          <a:bodyPr wrap="square" rtlCol="0">
            <a:spAutoFit/>
          </a:bodyPr>
          <a:lstStyle/>
          <a:p>
            <a:r>
              <a:rPr kumimoji="1" lang="ja-JP" altLang="en-US" dirty="0"/>
              <a:t>　</a:t>
            </a:r>
            <a:endParaRPr kumimoji="1" lang="en-US" altLang="ja-JP" dirty="0"/>
          </a:p>
        </p:txBody>
      </p:sp>
      <p:sp>
        <p:nvSpPr>
          <p:cNvPr id="4" name="テキスト ボックス 3"/>
          <p:cNvSpPr txBox="1"/>
          <p:nvPr/>
        </p:nvSpPr>
        <p:spPr>
          <a:xfrm>
            <a:off x="2720340" y="3269218"/>
            <a:ext cx="5666564" cy="369332"/>
          </a:xfrm>
          <a:prstGeom prst="rect">
            <a:avLst/>
          </a:prstGeom>
          <a:solidFill>
            <a:schemeClr val="accent4">
              <a:lumMod val="60000"/>
              <a:lumOff val="40000"/>
            </a:schemeClr>
          </a:solidFill>
        </p:spPr>
        <p:txBody>
          <a:bodyPr wrap="square" rtlCol="0">
            <a:spAutoFit/>
          </a:bodyPr>
          <a:lstStyle/>
          <a:p>
            <a:r>
              <a:rPr kumimoji="1" lang="ja-JP" altLang="en-US" dirty="0"/>
              <a:t>１</a:t>
            </a:r>
            <a:r>
              <a:rPr kumimoji="1" lang="en-US" altLang="ja-JP" dirty="0"/>
              <a:t>.</a:t>
            </a:r>
            <a:r>
              <a:rPr kumimoji="1" lang="ja-JP" altLang="en-US" dirty="0"/>
              <a:t>単元を通して生徒に身に付けさせたい資質・能力</a:t>
            </a:r>
            <a:endParaRPr kumimoji="1" lang="en-US" altLang="ja-JP" dirty="0"/>
          </a:p>
        </p:txBody>
      </p:sp>
      <p:sp>
        <p:nvSpPr>
          <p:cNvPr id="5" name="テキスト ボックス 4"/>
          <p:cNvSpPr txBox="1"/>
          <p:nvPr/>
        </p:nvSpPr>
        <p:spPr>
          <a:xfrm>
            <a:off x="2720340" y="3861945"/>
            <a:ext cx="5666564" cy="369332"/>
          </a:xfrm>
          <a:prstGeom prst="rect">
            <a:avLst/>
          </a:prstGeom>
          <a:solidFill>
            <a:schemeClr val="accent4">
              <a:lumMod val="60000"/>
              <a:lumOff val="40000"/>
            </a:schemeClr>
          </a:solidFill>
        </p:spPr>
        <p:txBody>
          <a:bodyPr wrap="square" rtlCol="0">
            <a:spAutoFit/>
          </a:bodyPr>
          <a:lstStyle/>
          <a:p>
            <a:r>
              <a:rPr kumimoji="1" lang="ja-JP" altLang="en-US" dirty="0"/>
              <a:t>２</a:t>
            </a:r>
            <a:r>
              <a:rPr kumimoji="1" lang="en-US" altLang="ja-JP" dirty="0"/>
              <a:t>.</a:t>
            </a:r>
            <a:r>
              <a:rPr kumimoji="1" lang="ja-JP" altLang="en-US" dirty="0"/>
              <a:t>単元の内容・構成</a:t>
            </a:r>
            <a:endParaRPr kumimoji="1" lang="en-US" altLang="ja-JP" dirty="0"/>
          </a:p>
        </p:txBody>
      </p:sp>
      <p:sp>
        <p:nvSpPr>
          <p:cNvPr id="7" name="テキスト ボックス 6"/>
          <p:cNvSpPr txBox="1"/>
          <p:nvPr/>
        </p:nvSpPr>
        <p:spPr>
          <a:xfrm>
            <a:off x="2720340" y="4454672"/>
            <a:ext cx="5666564" cy="369332"/>
          </a:xfrm>
          <a:prstGeom prst="rect">
            <a:avLst/>
          </a:prstGeom>
          <a:solidFill>
            <a:schemeClr val="accent4">
              <a:lumMod val="60000"/>
              <a:lumOff val="40000"/>
            </a:schemeClr>
          </a:solidFill>
        </p:spPr>
        <p:txBody>
          <a:bodyPr wrap="square" rtlCol="0">
            <a:spAutoFit/>
          </a:bodyPr>
          <a:lstStyle/>
          <a:p>
            <a:r>
              <a:rPr kumimoji="1" lang="ja-JP" altLang="en-US" dirty="0" smtClean="0"/>
              <a:t>３</a:t>
            </a:r>
            <a:r>
              <a:rPr kumimoji="1" lang="en-US" altLang="ja-JP" dirty="0" smtClean="0"/>
              <a:t>.</a:t>
            </a:r>
            <a:r>
              <a:rPr kumimoji="1" lang="ja-JP" altLang="en-US" dirty="0" smtClean="0"/>
              <a:t>協力員の</a:t>
            </a:r>
            <a:r>
              <a:rPr kumimoji="1" lang="ja-JP" altLang="en-US" dirty="0"/>
              <a:t>声</a:t>
            </a:r>
            <a:endParaRPr kumimoji="1" lang="en-US" altLang="ja-JP" dirty="0"/>
          </a:p>
        </p:txBody>
      </p:sp>
      <p:sp>
        <p:nvSpPr>
          <p:cNvPr id="8" name="テキスト ボックス 7"/>
          <p:cNvSpPr txBox="1"/>
          <p:nvPr/>
        </p:nvSpPr>
        <p:spPr>
          <a:xfrm>
            <a:off x="2720340" y="5067224"/>
            <a:ext cx="5666564" cy="369332"/>
          </a:xfrm>
          <a:prstGeom prst="rect">
            <a:avLst/>
          </a:prstGeom>
          <a:solidFill>
            <a:schemeClr val="accent4">
              <a:lumMod val="60000"/>
              <a:lumOff val="40000"/>
            </a:schemeClr>
          </a:solidFill>
        </p:spPr>
        <p:txBody>
          <a:bodyPr wrap="square" rtlCol="0">
            <a:spAutoFit/>
          </a:bodyPr>
          <a:lstStyle/>
          <a:p>
            <a:r>
              <a:rPr kumimoji="1" lang="ja-JP" altLang="en-US" dirty="0" smtClean="0"/>
              <a:t>４</a:t>
            </a:r>
            <a:r>
              <a:rPr kumimoji="1" lang="en-US" altLang="ja-JP" dirty="0" smtClean="0"/>
              <a:t>.</a:t>
            </a:r>
            <a:r>
              <a:rPr kumimoji="1" lang="ja-JP" altLang="en-US" dirty="0"/>
              <a:t>研究授業参観者の声</a:t>
            </a:r>
            <a:endParaRPr kumimoji="1" lang="en-US" altLang="ja-JP" dirty="0"/>
          </a:p>
        </p:txBody>
      </p:sp>
      <p:sp>
        <p:nvSpPr>
          <p:cNvPr id="9" name="テキスト ボックス 8"/>
          <p:cNvSpPr txBox="1"/>
          <p:nvPr/>
        </p:nvSpPr>
        <p:spPr>
          <a:xfrm>
            <a:off x="2720340" y="5679776"/>
            <a:ext cx="5666564" cy="369332"/>
          </a:xfrm>
          <a:prstGeom prst="rect">
            <a:avLst/>
          </a:prstGeom>
          <a:solidFill>
            <a:schemeClr val="accent4">
              <a:lumMod val="60000"/>
              <a:lumOff val="40000"/>
            </a:schemeClr>
          </a:solidFill>
        </p:spPr>
        <p:txBody>
          <a:bodyPr wrap="square" rtlCol="0">
            <a:spAutoFit/>
          </a:bodyPr>
          <a:lstStyle/>
          <a:p>
            <a:r>
              <a:rPr kumimoji="1" lang="ja-JP" altLang="en-US" dirty="0" smtClean="0"/>
              <a:t>５</a:t>
            </a:r>
            <a:r>
              <a:rPr kumimoji="1" lang="en-US" altLang="ja-JP" dirty="0" smtClean="0"/>
              <a:t>.</a:t>
            </a:r>
            <a:r>
              <a:rPr kumimoji="1" lang="ja-JP" altLang="en-US" dirty="0"/>
              <a:t>授業者の感想 </a:t>
            </a:r>
            <a:endParaRPr kumimoji="1" lang="en-US" altLang="ja-JP" dirty="0"/>
          </a:p>
        </p:txBody>
      </p:sp>
      <p:sp>
        <p:nvSpPr>
          <p:cNvPr id="10" name="テキスト ボックス 9"/>
          <p:cNvSpPr txBox="1"/>
          <p:nvPr/>
        </p:nvSpPr>
        <p:spPr>
          <a:xfrm>
            <a:off x="2720340" y="2676491"/>
            <a:ext cx="5666564" cy="369332"/>
          </a:xfrm>
          <a:prstGeom prst="rect">
            <a:avLst/>
          </a:prstGeom>
          <a:solidFill>
            <a:schemeClr val="accent4">
              <a:lumMod val="60000"/>
              <a:lumOff val="40000"/>
            </a:schemeClr>
          </a:solidFill>
        </p:spPr>
        <p:txBody>
          <a:bodyPr wrap="square" rtlCol="0">
            <a:spAutoFit/>
          </a:bodyPr>
          <a:lstStyle/>
          <a:p>
            <a:r>
              <a:rPr kumimoji="1" lang="ja-JP" altLang="en-US" dirty="0"/>
              <a:t>０</a:t>
            </a:r>
            <a:r>
              <a:rPr kumimoji="1" lang="en-US" altLang="ja-JP" dirty="0"/>
              <a:t>.</a:t>
            </a:r>
            <a:r>
              <a:rPr kumimoji="1" lang="ja-JP" altLang="en-US" dirty="0"/>
              <a:t>はじめに</a:t>
            </a:r>
            <a:endParaRPr kumimoji="1" lang="en-US" altLang="ja-JP" dirty="0"/>
          </a:p>
        </p:txBody>
      </p:sp>
    </p:spTree>
    <p:extLst>
      <p:ext uri="{BB962C8B-B14F-4D97-AF65-F5344CB8AC3E}">
        <p14:creationId xmlns:p14="http://schemas.microsoft.com/office/powerpoint/2010/main" val="403350530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テキスト ボックス 6"/>
          <p:cNvSpPr txBox="1"/>
          <p:nvPr/>
        </p:nvSpPr>
        <p:spPr>
          <a:xfrm flipH="1">
            <a:off x="659118" y="1073028"/>
            <a:ext cx="9275713" cy="584775"/>
          </a:xfrm>
          <a:prstGeom prst="rect">
            <a:avLst/>
          </a:prstGeom>
          <a:noFill/>
          <a:ln>
            <a:solidFill>
              <a:schemeClr val="tx1"/>
            </a:solidFill>
          </a:ln>
        </p:spPr>
        <p:txBody>
          <a:bodyPr wrap="square" rtlCol="0">
            <a:spAutoFit/>
          </a:bodyPr>
          <a:lstStyle/>
          <a:p>
            <a:r>
              <a:rPr kumimoji="1" lang="ja-JP" altLang="en-US" sz="3200" b="1" dirty="0"/>
              <a:t>単元の</a:t>
            </a:r>
            <a:r>
              <a:rPr kumimoji="1" lang="ja-JP" altLang="en-US" sz="3200" b="1" dirty="0" smtClean="0"/>
              <a:t>目標</a:t>
            </a:r>
            <a:r>
              <a:rPr kumimoji="1" lang="en-US" altLang="ja-JP" sz="3200" b="1" dirty="0" smtClean="0"/>
              <a:t>〔</a:t>
            </a:r>
            <a:r>
              <a:rPr kumimoji="1" lang="ja-JP" altLang="en-US" sz="3200" b="1" dirty="0" smtClean="0"/>
              <a:t>思考力、判断力、表現力等</a:t>
            </a:r>
            <a:r>
              <a:rPr kumimoji="1" lang="en-US" altLang="ja-JP" sz="3200" b="1" dirty="0" smtClean="0"/>
              <a:t>〕</a:t>
            </a:r>
            <a:r>
              <a:rPr kumimoji="1" lang="ja-JP" altLang="en-US" sz="3200" b="1" dirty="0" smtClean="0"/>
              <a:t>の</a:t>
            </a:r>
            <a:r>
              <a:rPr kumimoji="1" lang="ja-JP" altLang="en-US" sz="3200" b="1" dirty="0">
                <a:solidFill>
                  <a:srgbClr val="FF0000"/>
                </a:solidFill>
              </a:rPr>
              <a:t>変更</a:t>
            </a:r>
          </a:p>
        </p:txBody>
      </p:sp>
      <p:sp>
        <p:nvSpPr>
          <p:cNvPr id="6" name="テキスト ボックス 5"/>
          <p:cNvSpPr txBox="1"/>
          <p:nvPr/>
        </p:nvSpPr>
        <p:spPr>
          <a:xfrm flipH="1">
            <a:off x="105585" y="1806984"/>
            <a:ext cx="11289245" cy="461665"/>
          </a:xfrm>
          <a:prstGeom prst="rect">
            <a:avLst/>
          </a:prstGeom>
          <a:noFill/>
        </p:spPr>
        <p:txBody>
          <a:bodyPr wrap="square" rtlCol="0">
            <a:spAutoFit/>
          </a:bodyPr>
          <a:lstStyle/>
          <a:p>
            <a:r>
              <a:rPr kumimoji="1" lang="ja-JP" altLang="en-US" sz="2400" dirty="0"/>
              <a:t>●　言語文化（</a:t>
            </a:r>
            <a:r>
              <a:rPr kumimoji="1" lang="en-US" altLang="ja-JP" sz="2400" dirty="0"/>
              <a:t>〔</a:t>
            </a:r>
            <a:r>
              <a:rPr kumimoji="1" lang="ja-JP" altLang="en-US" sz="2400" dirty="0"/>
              <a:t>思考力，判断力，表現力等</a:t>
            </a:r>
            <a:r>
              <a:rPr kumimoji="1" lang="en-US" altLang="ja-JP" sz="2400" dirty="0"/>
              <a:t>〕</a:t>
            </a:r>
            <a:r>
              <a:rPr kumimoji="1" lang="ja-JP" altLang="en-US" sz="2400" dirty="0"/>
              <a:t>　Ｂ　読むこと</a:t>
            </a:r>
            <a:r>
              <a:rPr kumimoji="1" lang="en-US" altLang="ja-JP" sz="2400" dirty="0"/>
              <a:t>(1) </a:t>
            </a:r>
            <a:r>
              <a:rPr kumimoji="1" lang="ja-JP" altLang="en-US" sz="2400" dirty="0"/>
              <a:t>オ）</a:t>
            </a:r>
          </a:p>
        </p:txBody>
      </p:sp>
      <p:sp>
        <p:nvSpPr>
          <p:cNvPr id="9" name="テキスト ボックス 8"/>
          <p:cNvSpPr txBox="1"/>
          <p:nvPr/>
        </p:nvSpPr>
        <p:spPr>
          <a:xfrm flipH="1">
            <a:off x="-158944" y="4689261"/>
            <a:ext cx="10509443" cy="461665"/>
          </a:xfrm>
          <a:prstGeom prst="rect">
            <a:avLst/>
          </a:prstGeom>
          <a:noFill/>
        </p:spPr>
        <p:txBody>
          <a:bodyPr wrap="square" rtlCol="0">
            <a:spAutoFit/>
          </a:bodyPr>
          <a:lstStyle/>
          <a:p>
            <a:r>
              <a:rPr kumimoji="1" lang="ja-JP" altLang="en-US" sz="2400" dirty="0"/>
              <a:t>　●　言語文化（</a:t>
            </a:r>
            <a:r>
              <a:rPr kumimoji="1" lang="en-US" altLang="ja-JP" sz="2400" dirty="0"/>
              <a:t>〔</a:t>
            </a:r>
            <a:r>
              <a:rPr kumimoji="1" lang="ja-JP" altLang="en-US" sz="2400" dirty="0"/>
              <a:t>思考力，判断力，表現力等</a:t>
            </a:r>
            <a:r>
              <a:rPr kumimoji="1" lang="en-US" altLang="ja-JP" sz="2400" dirty="0"/>
              <a:t>〕</a:t>
            </a:r>
            <a:r>
              <a:rPr kumimoji="1" lang="ja-JP" altLang="en-US" sz="2400" dirty="0"/>
              <a:t>　</a:t>
            </a:r>
            <a:r>
              <a:rPr kumimoji="1" lang="ja-JP" altLang="en-US" sz="2400" dirty="0">
                <a:solidFill>
                  <a:srgbClr val="FF0000"/>
                </a:solidFill>
              </a:rPr>
              <a:t>Ａ　書くこと </a:t>
            </a:r>
            <a:r>
              <a:rPr kumimoji="1" lang="en-US" altLang="ja-JP" sz="2400" dirty="0">
                <a:solidFill>
                  <a:srgbClr val="FF0000"/>
                </a:solidFill>
              </a:rPr>
              <a:t>(1) </a:t>
            </a:r>
            <a:r>
              <a:rPr kumimoji="1" lang="ja-JP" altLang="en-US" sz="2400" dirty="0">
                <a:solidFill>
                  <a:srgbClr val="FF0000"/>
                </a:solidFill>
              </a:rPr>
              <a:t>ア</a:t>
            </a:r>
            <a:r>
              <a:rPr kumimoji="1" lang="ja-JP" altLang="en-US" sz="2400" dirty="0"/>
              <a:t>）</a:t>
            </a:r>
          </a:p>
        </p:txBody>
      </p:sp>
      <p:sp>
        <p:nvSpPr>
          <p:cNvPr id="10" name="テキスト ボックス 9"/>
          <p:cNvSpPr txBox="1"/>
          <p:nvPr/>
        </p:nvSpPr>
        <p:spPr>
          <a:xfrm flipH="1">
            <a:off x="826759" y="5285759"/>
            <a:ext cx="9915255" cy="830997"/>
          </a:xfrm>
          <a:prstGeom prst="rect">
            <a:avLst/>
          </a:prstGeom>
          <a:noFill/>
        </p:spPr>
        <p:txBody>
          <a:bodyPr wrap="square" rtlCol="0">
            <a:spAutoFit/>
          </a:bodyPr>
          <a:lstStyle/>
          <a:p>
            <a:r>
              <a:rPr kumimoji="1" lang="ja-JP" altLang="en-US" sz="2400" dirty="0"/>
              <a:t>「</a:t>
            </a:r>
            <a:r>
              <a:rPr lang="ja-JP" altLang="en-US" sz="2400" dirty="0"/>
              <a:t>自分の知識や体験の中から適切な題材を</a:t>
            </a:r>
            <a:r>
              <a:rPr lang="ja-JP" altLang="en-US" sz="2400" dirty="0" smtClean="0"/>
              <a:t>決め、集めた</a:t>
            </a:r>
            <a:r>
              <a:rPr lang="ja-JP" altLang="en-US" sz="2400" dirty="0"/>
              <a:t>材料のよさや味わいを吟味</a:t>
            </a:r>
            <a:r>
              <a:rPr lang="ja-JP" altLang="en-US" sz="2400" dirty="0" smtClean="0"/>
              <a:t>して、表現</a:t>
            </a:r>
            <a:r>
              <a:rPr lang="ja-JP" altLang="en-US" sz="2400" dirty="0"/>
              <a:t>したいことを明確にする</a:t>
            </a:r>
            <a:r>
              <a:rPr kumimoji="1" lang="ja-JP" altLang="en-US" sz="2400" dirty="0"/>
              <a:t>」</a:t>
            </a:r>
            <a:r>
              <a:rPr kumimoji="1" lang="ja-JP" altLang="en-US" sz="2400" dirty="0">
                <a:solidFill>
                  <a:srgbClr val="FF0000"/>
                </a:solidFill>
              </a:rPr>
              <a:t>に変更</a:t>
            </a:r>
          </a:p>
        </p:txBody>
      </p:sp>
      <p:sp>
        <p:nvSpPr>
          <p:cNvPr id="11" name="テキスト ボックス 10"/>
          <p:cNvSpPr txBox="1"/>
          <p:nvPr/>
        </p:nvSpPr>
        <p:spPr>
          <a:xfrm>
            <a:off x="105585" y="276163"/>
            <a:ext cx="2314057" cy="369332"/>
          </a:xfrm>
          <a:prstGeom prst="rect">
            <a:avLst/>
          </a:prstGeom>
          <a:solidFill>
            <a:schemeClr val="accent4">
              <a:lumMod val="60000"/>
              <a:lumOff val="40000"/>
            </a:schemeClr>
          </a:solidFill>
        </p:spPr>
        <p:txBody>
          <a:bodyPr wrap="square" rtlCol="0">
            <a:spAutoFit/>
          </a:bodyPr>
          <a:lstStyle/>
          <a:p>
            <a:r>
              <a:rPr kumimoji="1" lang="ja-JP" altLang="en-US" dirty="0"/>
              <a:t>２</a:t>
            </a:r>
            <a:r>
              <a:rPr kumimoji="1" lang="en-US" altLang="ja-JP" dirty="0"/>
              <a:t>.</a:t>
            </a:r>
            <a:r>
              <a:rPr kumimoji="1" lang="ja-JP" altLang="en-US" dirty="0"/>
              <a:t>単元の内容・構成</a:t>
            </a:r>
            <a:endParaRPr kumimoji="1" lang="en-US" altLang="ja-JP" dirty="0"/>
          </a:p>
        </p:txBody>
      </p:sp>
      <p:sp>
        <p:nvSpPr>
          <p:cNvPr id="12" name="テキスト ボックス 11"/>
          <p:cNvSpPr txBox="1"/>
          <p:nvPr/>
        </p:nvSpPr>
        <p:spPr>
          <a:xfrm flipH="1">
            <a:off x="826759" y="2383371"/>
            <a:ext cx="10242919" cy="830997"/>
          </a:xfrm>
          <a:prstGeom prst="rect">
            <a:avLst/>
          </a:prstGeom>
          <a:noFill/>
        </p:spPr>
        <p:txBody>
          <a:bodyPr wrap="square" rtlCol="0">
            <a:spAutoFit/>
          </a:bodyPr>
          <a:lstStyle/>
          <a:p>
            <a:r>
              <a:rPr lang="ja-JP" altLang="en-US" sz="2400" dirty="0"/>
              <a:t>「作品の内容や解釈を踏まえ、自分のものの見方、感じ方、考え方を深め、我が国の言語文化について自分の考えをもつ」</a:t>
            </a:r>
            <a:r>
              <a:rPr kumimoji="1" lang="ja-JP" altLang="en-US" sz="2400" dirty="0"/>
              <a:t>に設定</a:t>
            </a:r>
          </a:p>
        </p:txBody>
      </p:sp>
      <p:sp>
        <p:nvSpPr>
          <p:cNvPr id="3" name="テキスト ボックス 2"/>
          <p:cNvSpPr txBox="1"/>
          <p:nvPr/>
        </p:nvSpPr>
        <p:spPr>
          <a:xfrm>
            <a:off x="5310201" y="3429000"/>
            <a:ext cx="6348399" cy="830997"/>
          </a:xfrm>
          <a:prstGeom prst="rect">
            <a:avLst/>
          </a:prstGeom>
          <a:noFill/>
          <a:ln>
            <a:solidFill>
              <a:schemeClr val="tx1"/>
            </a:solidFill>
          </a:ln>
        </p:spPr>
        <p:txBody>
          <a:bodyPr wrap="square" rtlCol="0">
            <a:spAutoFit/>
          </a:bodyPr>
          <a:lstStyle/>
          <a:p>
            <a:r>
              <a:rPr kumimoji="1" lang="ja-JP" altLang="en-US" sz="2400" dirty="0"/>
              <a:t>生徒の状況と身に付けさせたい資質・能力に照らして、単元の目標を再検討した結果</a:t>
            </a:r>
            <a:r>
              <a:rPr kumimoji="1" lang="en-US" altLang="ja-JP" sz="2400" dirty="0"/>
              <a:t>…</a:t>
            </a:r>
            <a:endParaRPr kumimoji="1" lang="ja-JP" altLang="en-US" sz="2400" dirty="0"/>
          </a:p>
        </p:txBody>
      </p:sp>
      <p:sp>
        <p:nvSpPr>
          <p:cNvPr id="4" name="下矢印 3"/>
          <p:cNvSpPr/>
          <p:nvPr/>
        </p:nvSpPr>
        <p:spPr>
          <a:xfrm>
            <a:off x="3713377" y="3349201"/>
            <a:ext cx="1199337" cy="1205227"/>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Tree>
    <p:extLst>
      <p:ext uri="{BB962C8B-B14F-4D97-AF65-F5344CB8AC3E}">
        <p14:creationId xmlns:p14="http://schemas.microsoft.com/office/powerpoint/2010/main" val="321203040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正方形/長方形 8"/>
          <p:cNvSpPr/>
          <p:nvPr/>
        </p:nvSpPr>
        <p:spPr>
          <a:xfrm>
            <a:off x="2886891" y="4232366"/>
            <a:ext cx="1972491" cy="261258"/>
          </a:xfrm>
          <a:prstGeom prst="rect">
            <a:avLst/>
          </a:prstGeom>
          <a:noFill/>
          <a:ln w="28575">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 name="テキスト ボックス 5"/>
          <p:cNvSpPr txBox="1"/>
          <p:nvPr/>
        </p:nvSpPr>
        <p:spPr>
          <a:xfrm>
            <a:off x="772329" y="1785007"/>
            <a:ext cx="6567586" cy="461665"/>
          </a:xfrm>
          <a:prstGeom prst="rect">
            <a:avLst/>
          </a:prstGeom>
          <a:solidFill>
            <a:schemeClr val="accent4">
              <a:lumMod val="40000"/>
              <a:lumOff val="60000"/>
            </a:schemeClr>
          </a:solidFill>
        </p:spPr>
        <p:txBody>
          <a:bodyPr wrap="square" rtlCol="0">
            <a:spAutoFit/>
          </a:bodyPr>
          <a:lstStyle/>
          <a:p>
            <a:r>
              <a:rPr lang="ja-JP" altLang="en-US" sz="2400" dirty="0" smtClean="0"/>
              <a:t>　授業者が示した</a:t>
            </a:r>
            <a:r>
              <a:rPr lang="ja-JP" altLang="en-US" sz="2400" dirty="0"/>
              <a:t>単元の</a:t>
            </a:r>
            <a:r>
              <a:rPr lang="ja-JP" altLang="en-US" sz="2400" dirty="0" smtClean="0"/>
              <a:t>指導と評価の計画</a:t>
            </a:r>
            <a:r>
              <a:rPr lang="ja-JP" altLang="en-US" sz="2400" dirty="0"/>
              <a:t>①</a:t>
            </a:r>
            <a:endParaRPr kumimoji="1" lang="ja-JP" altLang="en-US" sz="2400" b="1" dirty="0"/>
          </a:p>
        </p:txBody>
      </p:sp>
      <p:sp>
        <p:nvSpPr>
          <p:cNvPr id="7" name="テキスト ボックス 6"/>
          <p:cNvSpPr txBox="1"/>
          <p:nvPr/>
        </p:nvSpPr>
        <p:spPr>
          <a:xfrm>
            <a:off x="105585" y="276163"/>
            <a:ext cx="2314057" cy="369332"/>
          </a:xfrm>
          <a:prstGeom prst="rect">
            <a:avLst/>
          </a:prstGeom>
          <a:solidFill>
            <a:schemeClr val="accent4">
              <a:lumMod val="60000"/>
              <a:lumOff val="40000"/>
            </a:schemeClr>
          </a:solidFill>
        </p:spPr>
        <p:txBody>
          <a:bodyPr wrap="square" rtlCol="0">
            <a:spAutoFit/>
          </a:bodyPr>
          <a:lstStyle/>
          <a:p>
            <a:r>
              <a:rPr kumimoji="1" lang="ja-JP" altLang="en-US" dirty="0"/>
              <a:t>２</a:t>
            </a:r>
            <a:r>
              <a:rPr kumimoji="1" lang="en-US" altLang="ja-JP" dirty="0"/>
              <a:t>.</a:t>
            </a:r>
            <a:r>
              <a:rPr kumimoji="1" lang="ja-JP" altLang="en-US" dirty="0"/>
              <a:t>単元の内容・構成</a:t>
            </a:r>
            <a:endParaRPr kumimoji="1" lang="en-US" altLang="ja-JP" dirty="0"/>
          </a:p>
        </p:txBody>
      </p:sp>
      <p:pic>
        <p:nvPicPr>
          <p:cNvPr id="5" name="図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872411" y="2484819"/>
            <a:ext cx="8486571" cy="3756351"/>
          </a:xfrm>
          <a:prstGeom prst="rect">
            <a:avLst/>
          </a:prstGeom>
        </p:spPr>
      </p:pic>
      <p:sp>
        <p:nvSpPr>
          <p:cNvPr id="10" name="テキスト ボックス 9"/>
          <p:cNvSpPr txBox="1"/>
          <p:nvPr/>
        </p:nvSpPr>
        <p:spPr>
          <a:xfrm flipH="1">
            <a:off x="772328" y="853439"/>
            <a:ext cx="5196672" cy="584775"/>
          </a:xfrm>
          <a:prstGeom prst="rect">
            <a:avLst/>
          </a:prstGeom>
          <a:noFill/>
          <a:ln>
            <a:solidFill>
              <a:schemeClr val="tx1"/>
            </a:solidFill>
          </a:ln>
        </p:spPr>
        <p:txBody>
          <a:bodyPr wrap="square" rtlCol="0">
            <a:spAutoFit/>
          </a:bodyPr>
          <a:lstStyle/>
          <a:p>
            <a:r>
              <a:rPr kumimoji="1" lang="ja-JP" altLang="en-US" sz="3200" b="1" dirty="0" smtClean="0"/>
              <a:t>第２回</a:t>
            </a:r>
            <a:r>
              <a:rPr kumimoji="1" lang="ja-JP" altLang="en-US" sz="3200" b="1" dirty="0"/>
              <a:t>検討会での検討内容</a:t>
            </a:r>
          </a:p>
        </p:txBody>
      </p:sp>
      <p:sp>
        <p:nvSpPr>
          <p:cNvPr id="3" name="テキスト ボックス 2"/>
          <p:cNvSpPr txBox="1"/>
          <p:nvPr/>
        </p:nvSpPr>
        <p:spPr>
          <a:xfrm>
            <a:off x="8476735" y="2593465"/>
            <a:ext cx="840260" cy="369332"/>
          </a:xfrm>
          <a:prstGeom prst="rect">
            <a:avLst/>
          </a:prstGeom>
          <a:solidFill>
            <a:schemeClr val="bg1"/>
          </a:solidFill>
        </p:spPr>
        <p:txBody>
          <a:bodyPr wrap="square" rtlCol="0">
            <a:spAutoFit/>
          </a:bodyPr>
          <a:lstStyle/>
          <a:p>
            <a:endParaRPr kumimoji="1" lang="ja-JP" altLang="en-US" dirty="0"/>
          </a:p>
        </p:txBody>
      </p:sp>
    </p:spTree>
    <p:extLst>
      <p:ext uri="{BB962C8B-B14F-4D97-AF65-F5344CB8AC3E}">
        <p14:creationId xmlns:p14="http://schemas.microsoft.com/office/powerpoint/2010/main" val="79543615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テキスト ボックス 6"/>
          <p:cNvSpPr txBox="1"/>
          <p:nvPr/>
        </p:nvSpPr>
        <p:spPr>
          <a:xfrm>
            <a:off x="105585" y="276163"/>
            <a:ext cx="2314057" cy="369332"/>
          </a:xfrm>
          <a:prstGeom prst="rect">
            <a:avLst/>
          </a:prstGeom>
          <a:solidFill>
            <a:schemeClr val="accent4">
              <a:lumMod val="60000"/>
              <a:lumOff val="40000"/>
            </a:schemeClr>
          </a:solidFill>
        </p:spPr>
        <p:txBody>
          <a:bodyPr wrap="square" rtlCol="0">
            <a:spAutoFit/>
          </a:bodyPr>
          <a:lstStyle/>
          <a:p>
            <a:r>
              <a:rPr kumimoji="1" lang="ja-JP" altLang="en-US" dirty="0"/>
              <a:t>２</a:t>
            </a:r>
            <a:r>
              <a:rPr kumimoji="1" lang="en-US" altLang="ja-JP" dirty="0"/>
              <a:t>.</a:t>
            </a:r>
            <a:r>
              <a:rPr kumimoji="1" lang="ja-JP" altLang="en-US" dirty="0"/>
              <a:t>単元の内容・構成</a:t>
            </a:r>
            <a:endParaRPr kumimoji="1" lang="en-US" altLang="ja-JP" dirty="0"/>
          </a:p>
        </p:txBody>
      </p:sp>
      <p:pic>
        <p:nvPicPr>
          <p:cNvPr id="4" name="図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192760" y="1155395"/>
            <a:ext cx="5916261" cy="5601352"/>
          </a:xfrm>
          <a:prstGeom prst="rect">
            <a:avLst/>
          </a:prstGeom>
        </p:spPr>
      </p:pic>
      <p:sp>
        <p:nvSpPr>
          <p:cNvPr id="8" name="テキスト ボックス 7"/>
          <p:cNvSpPr txBox="1"/>
          <p:nvPr/>
        </p:nvSpPr>
        <p:spPr>
          <a:xfrm>
            <a:off x="797042" y="693730"/>
            <a:ext cx="6567586" cy="461665"/>
          </a:xfrm>
          <a:prstGeom prst="rect">
            <a:avLst/>
          </a:prstGeom>
          <a:solidFill>
            <a:schemeClr val="accent4">
              <a:lumMod val="40000"/>
              <a:lumOff val="60000"/>
            </a:schemeClr>
          </a:solidFill>
        </p:spPr>
        <p:txBody>
          <a:bodyPr wrap="square" rtlCol="0">
            <a:spAutoFit/>
          </a:bodyPr>
          <a:lstStyle/>
          <a:p>
            <a:r>
              <a:rPr lang="ja-JP" altLang="en-US" sz="2400" dirty="0" smtClean="0"/>
              <a:t>　授業者が示した</a:t>
            </a:r>
            <a:r>
              <a:rPr lang="ja-JP" altLang="en-US" sz="2400" dirty="0"/>
              <a:t>単元の</a:t>
            </a:r>
            <a:r>
              <a:rPr lang="ja-JP" altLang="en-US" sz="2400" dirty="0" smtClean="0"/>
              <a:t>指導と評価の計画②</a:t>
            </a:r>
            <a:endParaRPr kumimoji="1" lang="ja-JP" altLang="en-US" sz="2400" b="1" dirty="0"/>
          </a:p>
        </p:txBody>
      </p:sp>
    </p:spTree>
    <p:extLst>
      <p:ext uri="{BB962C8B-B14F-4D97-AF65-F5344CB8AC3E}">
        <p14:creationId xmlns:p14="http://schemas.microsoft.com/office/powerpoint/2010/main" val="201807800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テキスト ボックス 4"/>
          <p:cNvSpPr txBox="1"/>
          <p:nvPr/>
        </p:nvSpPr>
        <p:spPr>
          <a:xfrm>
            <a:off x="1085850" y="2122527"/>
            <a:ext cx="9296400" cy="461665"/>
          </a:xfrm>
          <a:prstGeom prst="rect">
            <a:avLst/>
          </a:prstGeom>
          <a:noFill/>
        </p:spPr>
        <p:txBody>
          <a:bodyPr wrap="square" rtlCol="0">
            <a:spAutoFit/>
          </a:bodyPr>
          <a:lstStyle/>
          <a:p>
            <a:r>
              <a:rPr kumimoji="1" lang="ja-JP" altLang="en-US" sz="2400" dirty="0"/>
              <a:t>①　</a:t>
            </a:r>
            <a:r>
              <a:rPr kumimoji="1" lang="ja-JP" altLang="en-US" sz="2400" dirty="0" smtClean="0"/>
              <a:t>教材</a:t>
            </a:r>
            <a:r>
              <a:rPr lang="ja-JP" altLang="en-US" sz="2400" dirty="0" smtClean="0"/>
              <a:t>を</a:t>
            </a:r>
            <a:r>
              <a:rPr lang="ja-JP" altLang="en-US" sz="2400" dirty="0"/>
              <a:t>読み、二項対立に注目</a:t>
            </a:r>
            <a:r>
              <a:rPr lang="ja-JP" altLang="en-US" sz="2400" dirty="0" smtClean="0"/>
              <a:t>しつつ、</a:t>
            </a:r>
            <a:r>
              <a:rPr lang="ja-JP" altLang="en-US" sz="2400" dirty="0"/>
              <a:t>筆者の主張を理解する。</a:t>
            </a:r>
            <a:r>
              <a:rPr kumimoji="1" lang="ja-JP" altLang="en-US" sz="2400" dirty="0"/>
              <a:t>　</a:t>
            </a:r>
          </a:p>
        </p:txBody>
      </p:sp>
      <p:sp>
        <p:nvSpPr>
          <p:cNvPr id="8" name="下矢印 7"/>
          <p:cNvSpPr/>
          <p:nvPr/>
        </p:nvSpPr>
        <p:spPr>
          <a:xfrm>
            <a:off x="4667250" y="2637828"/>
            <a:ext cx="628650" cy="605135"/>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 name="テキスト ボックス 8"/>
          <p:cNvSpPr txBox="1"/>
          <p:nvPr/>
        </p:nvSpPr>
        <p:spPr>
          <a:xfrm>
            <a:off x="1085850" y="3296599"/>
            <a:ext cx="10382250" cy="830997"/>
          </a:xfrm>
          <a:prstGeom prst="rect">
            <a:avLst/>
          </a:prstGeom>
          <a:noFill/>
        </p:spPr>
        <p:txBody>
          <a:bodyPr wrap="square" rtlCol="0">
            <a:spAutoFit/>
          </a:bodyPr>
          <a:lstStyle/>
          <a:p>
            <a:r>
              <a:rPr kumimoji="1" lang="ja-JP" altLang="en-US" sz="2400" dirty="0"/>
              <a:t>②　</a:t>
            </a:r>
            <a:r>
              <a:rPr lang="ja-JP" altLang="en-US" sz="2400" dirty="0">
                <a:solidFill>
                  <a:srgbClr val="FF0000"/>
                </a:solidFill>
              </a:rPr>
              <a:t>筆者の主張に即して</a:t>
            </a:r>
            <a:r>
              <a:rPr lang="ja-JP" altLang="en-US" sz="2400" dirty="0" smtClean="0">
                <a:solidFill>
                  <a:srgbClr val="FF0000"/>
                </a:solidFill>
              </a:rPr>
              <a:t>、</a:t>
            </a:r>
            <a:r>
              <a:rPr kumimoji="1" lang="ja-JP" altLang="en-US" sz="2400" dirty="0" smtClean="0">
                <a:solidFill>
                  <a:srgbClr val="FF0000"/>
                </a:solidFill>
              </a:rPr>
              <a:t>生徒自身が感じる「美」の光景をテーマ</a:t>
            </a:r>
            <a:r>
              <a:rPr lang="ja-JP" altLang="en-US" sz="2400" dirty="0">
                <a:solidFill>
                  <a:srgbClr val="FF0000"/>
                </a:solidFill>
              </a:rPr>
              <a:t>に</a:t>
            </a:r>
            <a:r>
              <a:rPr lang="ja-JP" altLang="en-US" sz="2400" dirty="0" smtClean="0">
                <a:solidFill>
                  <a:srgbClr val="FF0000"/>
                </a:solidFill>
              </a:rPr>
              <a:t>、　</a:t>
            </a:r>
            <a:endParaRPr lang="en-US" altLang="ja-JP" sz="2400" dirty="0" smtClean="0">
              <a:solidFill>
                <a:srgbClr val="FF0000"/>
              </a:solidFill>
            </a:endParaRPr>
          </a:p>
          <a:p>
            <a:r>
              <a:rPr kumimoji="1" lang="ja-JP" altLang="en-US" sz="2400" dirty="0" smtClean="0">
                <a:solidFill>
                  <a:srgbClr val="FF0000"/>
                </a:solidFill>
              </a:rPr>
              <a:t>　随想を書く際の材料を探す（</a:t>
            </a:r>
            <a:r>
              <a:rPr lang="ja-JP" altLang="en-US" sz="2400" dirty="0" smtClean="0">
                <a:solidFill>
                  <a:srgbClr val="FF0000"/>
                </a:solidFill>
              </a:rPr>
              <a:t>校内</a:t>
            </a:r>
            <a:r>
              <a:rPr lang="ja-JP" altLang="en-US" sz="2400" dirty="0">
                <a:solidFill>
                  <a:srgbClr val="FF0000"/>
                </a:solidFill>
              </a:rPr>
              <a:t>で見つけた「美」の写真</a:t>
            </a:r>
            <a:r>
              <a:rPr lang="ja-JP" altLang="en-US" sz="2400" dirty="0" smtClean="0">
                <a:solidFill>
                  <a:srgbClr val="FF0000"/>
                </a:solidFill>
              </a:rPr>
              <a:t>を撮影する）</a:t>
            </a:r>
            <a:r>
              <a:rPr kumimoji="1" lang="ja-JP" altLang="en-US" sz="2400" dirty="0" smtClean="0">
                <a:solidFill>
                  <a:srgbClr val="FF0000"/>
                </a:solidFill>
              </a:rPr>
              <a:t>。</a:t>
            </a:r>
            <a:endParaRPr kumimoji="1" lang="ja-JP" altLang="en-US" sz="2400" dirty="0">
              <a:solidFill>
                <a:srgbClr val="FF0000"/>
              </a:solidFill>
            </a:endParaRPr>
          </a:p>
        </p:txBody>
      </p:sp>
      <p:sp>
        <p:nvSpPr>
          <p:cNvPr id="10" name="下矢印 9"/>
          <p:cNvSpPr/>
          <p:nvPr/>
        </p:nvSpPr>
        <p:spPr>
          <a:xfrm>
            <a:off x="4667250" y="4123750"/>
            <a:ext cx="628650" cy="605135"/>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 name="テキスト ボックス 11"/>
          <p:cNvSpPr txBox="1"/>
          <p:nvPr/>
        </p:nvSpPr>
        <p:spPr>
          <a:xfrm>
            <a:off x="1085850" y="4812520"/>
            <a:ext cx="10382250" cy="830997"/>
          </a:xfrm>
          <a:prstGeom prst="rect">
            <a:avLst/>
          </a:prstGeom>
          <a:noFill/>
        </p:spPr>
        <p:txBody>
          <a:bodyPr wrap="square" rtlCol="0">
            <a:spAutoFit/>
          </a:bodyPr>
          <a:lstStyle/>
          <a:p>
            <a:r>
              <a:rPr kumimoji="1" lang="ja-JP" altLang="en-US" sz="2400" dirty="0"/>
              <a:t>③</a:t>
            </a:r>
            <a:r>
              <a:rPr kumimoji="1" lang="ja-JP" altLang="en-US" sz="2400" dirty="0">
                <a:solidFill>
                  <a:srgbClr val="FF0000"/>
                </a:solidFill>
              </a:rPr>
              <a:t>　</a:t>
            </a:r>
            <a:r>
              <a:rPr kumimoji="1" lang="ja-JP" altLang="en-US" sz="2400" dirty="0" smtClean="0">
                <a:solidFill>
                  <a:srgbClr val="FF0000"/>
                </a:solidFill>
              </a:rPr>
              <a:t>写真をもとに各自</a:t>
            </a:r>
            <a:r>
              <a:rPr kumimoji="1" lang="ja-JP" altLang="en-US" sz="2400" dirty="0">
                <a:solidFill>
                  <a:srgbClr val="FF0000"/>
                </a:solidFill>
              </a:rPr>
              <a:t>が書いた随想を発表し合い</a:t>
            </a:r>
            <a:r>
              <a:rPr kumimoji="1" lang="ja-JP" altLang="en-US" sz="2400" dirty="0" smtClean="0">
                <a:solidFill>
                  <a:srgbClr val="FF0000"/>
                </a:solidFill>
              </a:rPr>
              <a:t>、教材で述べられている</a:t>
            </a:r>
            <a:endParaRPr kumimoji="1" lang="en-US" altLang="ja-JP" sz="2400" dirty="0" smtClean="0">
              <a:solidFill>
                <a:srgbClr val="FF0000"/>
              </a:solidFill>
            </a:endParaRPr>
          </a:p>
          <a:p>
            <a:r>
              <a:rPr kumimoji="1" lang="ja-JP" altLang="en-US" sz="2400" dirty="0" smtClean="0">
                <a:solidFill>
                  <a:srgbClr val="FF0000"/>
                </a:solidFill>
              </a:rPr>
              <a:t>　日本人の感じる「美」と、生徒自身が感じる「美」を</a:t>
            </a:r>
            <a:r>
              <a:rPr kumimoji="1" lang="ja-JP" altLang="en-US" sz="2400" dirty="0">
                <a:solidFill>
                  <a:srgbClr val="FF0000"/>
                </a:solidFill>
              </a:rPr>
              <a:t>比較する。</a:t>
            </a:r>
          </a:p>
        </p:txBody>
      </p:sp>
      <p:sp>
        <p:nvSpPr>
          <p:cNvPr id="14" name="テキスト ボックス 13"/>
          <p:cNvSpPr txBox="1"/>
          <p:nvPr/>
        </p:nvSpPr>
        <p:spPr>
          <a:xfrm>
            <a:off x="105585" y="276163"/>
            <a:ext cx="2314057" cy="369332"/>
          </a:xfrm>
          <a:prstGeom prst="rect">
            <a:avLst/>
          </a:prstGeom>
          <a:solidFill>
            <a:schemeClr val="accent4">
              <a:lumMod val="60000"/>
              <a:lumOff val="40000"/>
            </a:schemeClr>
          </a:solidFill>
        </p:spPr>
        <p:txBody>
          <a:bodyPr wrap="square" rtlCol="0">
            <a:spAutoFit/>
          </a:bodyPr>
          <a:lstStyle/>
          <a:p>
            <a:r>
              <a:rPr kumimoji="1" lang="ja-JP" altLang="en-US" dirty="0"/>
              <a:t>２</a:t>
            </a:r>
            <a:r>
              <a:rPr kumimoji="1" lang="en-US" altLang="ja-JP" dirty="0"/>
              <a:t>.</a:t>
            </a:r>
            <a:r>
              <a:rPr kumimoji="1" lang="ja-JP" altLang="en-US" dirty="0"/>
              <a:t>単元の内容・構成</a:t>
            </a:r>
            <a:endParaRPr kumimoji="1" lang="en-US" altLang="ja-JP" dirty="0"/>
          </a:p>
        </p:txBody>
      </p:sp>
      <p:sp>
        <p:nvSpPr>
          <p:cNvPr id="11" name="テキスト ボックス 10"/>
          <p:cNvSpPr txBox="1"/>
          <p:nvPr/>
        </p:nvSpPr>
        <p:spPr>
          <a:xfrm>
            <a:off x="759971" y="1058827"/>
            <a:ext cx="7088972" cy="461665"/>
          </a:xfrm>
          <a:prstGeom prst="rect">
            <a:avLst/>
          </a:prstGeom>
          <a:solidFill>
            <a:schemeClr val="accent4">
              <a:lumMod val="40000"/>
              <a:lumOff val="60000"/>
            </a:schemeClr>
          </a:solidFill>
        </p:spPr>
        <p:txBody>
          <a:bodyPr wrap="square" rtlCol="0">
            <a:spAutoFit/>
          </a:bodyPr>
          <a:lstStyle/>
          <a:p>
            <a:pPr algn="ctr"/>
            <a:r>
              <a:rPr lang="ja-JP" altLang="en-US" sz="2400" dirty="0"/>
              <a:t>　授業者</a:t>
            </a:r>
            <a:r>
              <a:rPr lang="ja-JP" altLang="en-US" sz="2400" dirty="0" smtClean="0"/>
              <a:t>が今回提案</a:t>
            </a:r>
            <a:r>
              <a:rPr lang="ja-JP" altLang="en-US" sz="2400" dirty="0"/>
              <a:t>した単元の流れ（</a:t>
            </a:r>
            <a:r>
              <a:rPr lang="ja-JP" altLang="en-US" sz="2400" dirty="0" smtClean="0"/>
              <a:t>案２）</a:t>
            </a:r>
            <a:endParaRPr kumimoji="1" lang="ja-JP" altLang="en-US" sz="2400" dirty="0"/>
          </a:p>
        </p:txBody>
      </p:sp>
    </p:spTree>
    <p:extLst>
      <p:ext uri="{BB962C8B-B14F-4D97-AF65-F5344CB8AC3E}">
        <p14:creationId xmlns:p14="http://schemas.microsoft.com/office/powerpoint/2010/main" val="326568719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テキスト ボックス 4"/>
          <p:cNvSpPr txBox="1"/>
          <p:nvPr/>
        </p:nvSpPr>
        <p:spPr>
          <a:xfrm>
            <a:off x="1424835" y="4020922"/>
            <a:ext cx="9576099" cy="646331"/>
          </a:xfrm>
          <a:prstGeom prst="rect">
            <a:avLst/>
          </a:prstGeom>
          <a:noFill/>
        </p:spPr>
        <p:txBody>
          <a:bodyPr wrap="square" rtlCol="0">
            <a:spAutoFit/>
          </a:bodyPr>
          <a:lstStyle/>
          <a:p>
            <a:r>
              <a:rPr kumimoji="1" lang="ja-JP" altLang="en-US" dirty="0" smtClean="0"/>
              <a:t>・生徒が書いた随想をどのように評価すればよいか。書き方</a:t>
            </a:r>
            <a:r>
              <a:rPr kumimoji="1" lang="ja-JP" altLang="en-US" dirty="0"/>
              <a:t>に条件を設ければ評価規準</a:t>
            </a:r>
            <a:r>
              <a:rPr kumimoji="1" lang="ja-JP" altLang="en-US" dirty="0" smtClean="0"/>
              <a:t>が増　</a:t>
            </a:r>
            <a:endParaRPr kumimoji="1" lang="en-US" altLang="ja-JP" dirty="0" smtClean="0"/>
          </a:p>
          <a:p>
            <a:r>
              <a:rPr kumimoji="1" lang="ja-JP" altLang="en-US" dirty="0" smtClean="0"/>
              <a:t>　えて煩雑になる。</a:t>
            </a:r>
            <a:endParaRPr kumimoji="1" lang="ja-JP" altLang="en-US" dirty="0"/>
          </a:p>
        </p:txBody>
      </p:sp>
      <p:sp>
        <p:nvSpPr>
          <p:cNvPr id="7" name="テキスト ボックス 6"/>
          <p:cNvSpPr txBox="1"/>
          <p:nvPr/>
        </p:nvSpPr>
        <p:spPr>
          <a:xfrm>
            <a:off x="1424835" y="1434393"/>
            <a:ext cx="10781216" cy="646331"/>
          </a:xfrm>
          <a:prstGeom prst="rect">
            <a:avLst/>
          </a:prstGeom>
          <a:noFill/>
        </p:spPr>
        <p:txBody>
          <a:bodyPr wrap="square" rtlCol="0">
            <a:spAutoFit/>
          </a:bodyPr>
          <a:lstStyle/>
          <a:p>
            <a:r>
              <a:rPr lang="ja-JP" altLang="en-US" dirty="0" smtClean="0"/>
              <a:t>・自分の考える「美」について</a:t>
            </a:r>
            <a:r>
              <a:rPr kumimoji="1" lang="ja-JP" altLang="en-US" dirty="0" smtClean="0"/>
              <a:t>書くのに、</a:t>
            </a:r>
            <a:r>
              <a:rPr lang="ja-JP" altLang="en-US" dirty="0"/>
              <a:t>「筆者の主張に即して</a:t>
            </a:r>
            <a:r>
              <a:rPr lang="ja-JP" altLang="en-US" dirty="0" smtClean="0"/>
              <a:t>」書くとは</a:t>
            </a:r>
            <a:r>
              <a:rPr kumimoji="1" lang="ja-JP" altLang="en-US" dirty="0" smtClean="0"/>
              <a:t>どういうことか。</a:t>
            </a:r>
            <a:endParaRPr kumimoji="1" lang="en-US" altLang="ja-JP" dirty="0" smtClean="0"/>
          </a:p>
          <a:p>
            <a:r>
              <a:rPr kumimoji="1" lang="ja-JP" altLang="en-US" dirty="0" smtClean="0"/>
              <a:t>　その場合、生徒の書く文章に違いが出ないのではないか</a:t>
            </a:r>
            <a:r>
              <a:rPr kumimoji="1" lang="ja-JP" altLang="en-US" dirty="0"/>
              <a:t>。</a:t>
            </a:r>
          </a:p>
        </p:txBody>
      </p:sp>
      <p:sp>
        <p:nvSpPr>
          <p:cNvPr id="8" name="テキスト ボックス 7"/>
          <p:cNvSpPr txBox="1"/>
          <p:nvPr/>
        </p:nvSpPr>
        <p:spPr>
          <a:xfrm>
            <a:off x="1410783" y="2974180"/>
            <a:ext cx="10515601" cy="923330"/>
          </a:xfrm>
          <a:prstGeom prst="rect">
            <a:avLst/>
          </a:prstGeom>
          <a:noFill/>
        </p:spPr>
        <p:txBody>
          <a:bodyPr wrap="square" rtlCol="0">
            <a:spAutoFit/>
          </a:bodyPr>
          <a:lstStyle/>
          <a:p>
            <a:r>
              <a:rPr kumimoji="1" lang="ja-JP" altLang="en-US" dirty="0" smtClean="0"/>
              <a:t>・書くことの単元では、文章の構成や論理の展開が工夫されているかについて評価してきたが、</a:t>
            </a:r>
            <a:endParaRPr kumimoji="1" lang="en-US" altLang="ja-JP" dirty="0"/>
          </a:p>
          <a:p>
            <a:r>
              <a:rPr kumimoji="1" lang="ja-JP" altLang="en-US" dirty="0"/>
              <a:t>　</a:t>
            </a:r>
            <a:r>
              <a:rPr kumimoji="1" lang="ja-JP" altLang="en-US" dirty="0" smtClean="0"/>
              <a:t>本単元では、表現</a:t>
            </a:r>
            <a:r>
              <a:rPr kumimoji="1" lang="ja-JP" altLang="en-US" dirty="0"/>
              <a:t>したい</a:t>
            </a:r>
            <a:r>
              <a:rPr kumimoji="1" lang="ja-JP" altLang="en-US" dirty="0" smtClean="0"/>
              <a:t>ことを明確にすることを目標としているので、目標に合わせた評価</a:t>
            </a:r>
            <a:endParaRPr kumimoji="1" lang="en-US" altLang="ja-JP" dirty="0" smtClean="0"/>
          </a:p>
          <a:p>
            <a:r>
              <a:rPr kumimoji="1" lang="ja-JP" altLang="en-US" dirty="0" smtClean="0"/>
              <a:t>　規準にするべきである。</a:t>
            </a:r>
            <a:endParaRPr kumimoji="1" lang="en-US" altLang="ja-JP" dirty="0"/>
          </a:p>
        </p:txBody>
      </p:sp>
      <p:sp>
        <p:nvSpPr>
          <p:cNvPr id="11" name="下矢印 10"/>
          <p:cNvSpPr/>
          <p:nvPr/>
        </p:nvSpPr>
        <p:spPr>
          <a:xfrm>
            <a:off x="5467790" y="4901060"/>
            <a:ext cx="1214846" cy="64426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 name="テキスト ボックス 11"/>
          <p:cNvSpPr txBox="1"/>
          <p:nvPr/>
        </p:nvSpPr>
        <p:spPr>
          <a:xfrm>
            <a:off x="6919329" y="5052275"/>
            <a:ext cx="2769325" cy="369332"/>
          </a:xfrm>
          <a:prstGeom prst="rect">
            <a:avLst/>
          </a:prstGeom>
          <a:noFill/>
        </p:spPr>
        <p:txBody>
          <a:bodyPr wrap="square" rtlCol="0">
            <a:spAutoFit/>
          </a:bodyPr>
          <a:lstStyle/>
          <a:p>
            <a:r>
              <a:rPr kumimoji="1" lang="ja-JP" altLang="en-US" dirty="0"/>
              <a:t>授業者のまとめ</a:t>
            </a:r>
          </a:p>
        </p:txBody>
      </p:sp>
      <p:sp>
        <p:nvSpPr>
          <p:cNvPr id="13" name="テキスト ボックス 12"/>
          <p:cNvSpPr txBox="1"/>
          <p:nvPr/>
        </p:nvSpPr>
        <p:spPr>
          <a:xfrm>
            <a:off x="1410784" y="5545320"/>
            <a:ext cx="9796686" cy="830997"/>
          </a:xfrm>
          <a:prstGeom prst="rect">
            <a:avLst/>
          </a:prstGeom>
          <a:noFill/>
        </p:spPr>
        <p:txBody>
          <a:bodyPr wrap="square" rtlCol="0">
            <a:spAutoFit/>
          </a:bodyPr>
          <a:lstStyle/>
          <a:p>
            <a:r>
              <a:rPr kumimoji="1" lang="ja-JP" altLang="en-US" sz="2400" dirty="0" smtClean="0"/>
              <a:t>筆者の主張に即して書くのではなく、生徒</a:t>
            </a:r>
            <a:r>
              <a:rPr kumimoji="1" lang="ja-JP" altLang="en-US" sz="2400" dirty="0"/>
              <a:t>が表現したいことを明確に</a:t>
            </a:r>
            <a:r>
              <a:rPr kumimoji="1" lang="ja-JP" altLang="en-US" sz="2400" dirty="0" smtClean="0"/>
              <a:t>できた</a:t>
            </a:r>
            <a:r>
              <a:rPr kumimoji="1" lang="ja-JP" altLang="en-US" sz="2400" dirty="0"/>
              <a:t>か</a:t>
            </a:r>
            <a:r>
              <a:rPr kumimoji="1" lang="ja-JP" altLang="en-US" sz="2400" dirty="0" smtClean="0"/>
              <a:t>を評価</a:t>
            </a:r>
            <a:r>
              <a:rPr kumimoji="1" lang="ja-JP" altLang="en-US" sz="2400" dirty="0"/>
              <a:t>規準</a:t>
            </a:r>
            <a:r>
              <a:rPr kumimoji="1" lang="ja-JP" altLang="en-US" sz="2400" dirty="0" smtClean="0"/>
              <a:t>とする方向で検討する。</a:t>
            </a:r>
            <a:endParaRPr kumimoji="1" lang="ja-JP" altLang="en-US" sz="2400" dirty="0"/>
          </a:p>
        </p:txBody>
      </p:sp>
      <p:sp>
        <p:nvSpPr>
          <p:cNvPr id="14" name="テキスト ボックス 13"/>
          <p:cNvSpPr txBox="1"/>
          <p:nvPr/>
        </p:nvSpPr>
        <p:spPr>
          <a:xfrm>
            <a:off x="1410784" y="2204437"/>
            <a:ext cx="10515601" cy="646331"/>
          </a:xfrm>
          <a:prstGeom prst="rect">
            <a:avLst/>
          </a:prstGeom>
          <a:noFill/>
        </p:spPr>
        <p:txBody>
          <a:bodyPr wrap="square" rtlCol="0">
            <a:spAutoFit/>
          </a:bodyPr>
          <a:lstStyle/>
          <a:p>
            <a:r>
              <a:rPr kumimoji="1" lang="ja-JP" altLang="en-US" dirty="0" smtClean="0"/>
              <a:t>・まず、随想について共通理解する必要がある。そして、</a:t>
            </a:r>
            <a:r>
              <a:rPr lang="ja-JP" altLang="en-US" dirty="0" smtClean="0"/>
              <a:t>読み手</a:t>
            </a:r>
            <a:r>
              <a:rPr lang="ja-JP" altLang="en-US" dirty="0"/>
              <a:t>である同級生を</a:t>
            </a:r>
            <a:r>
              <a:rPr kumimoji="1" lang="ja-JP" altLang="en-US" dirty="0"/>
              <a:t>意識しつつ</a:t>
            </a:r>
            <a:r>
              <a:rPr kumimoji="1" lang="ja-JP" altLang="en-US" dirty="0" smtClean="0"/>
              <a:t>、</a:t>
            </a:r>
            <a:endParaRPr kumimoji="1" lang="en-US" altLang="ja-JP" dirty="0" smtClean="0"/>
          </a:p>
          <a:p>
            <a:r>
              <a:rPr kumimoji="1" lang="ja-JP" altLang="en-US" dirty="0" smtClean="0"/>
              <a:t>　自分</a:t>
            </a:r>
            <a:r>
              <a:rPr kumimoji="1" lang="ja-JP" altLang="en-US" dirty="0"/>
              <a:t>の表現したい</a:t>
            </a:r>
            <a:r>
              <a:rPr kumimoji="1" lang="ja-JP" altLang="en-US" dirty="0" smtClean="0"/>
              <a:t>ことを整理するための構想メモ（ワークシート）が</a:t>
            </a:r>
            <a:r>
              <a:rPr kumimoji="1" lang="ja-JP" altLang="en-US" dirty="0"/>
              <a:t>必要である。 　</a:t>
            </a:r>
          </a:p>
        </p:txBody>
      </p:sp>
      <p:sp>
        <p:nvSpPr>
          <p:cNvPr id="15" name="テキスト ボックス 14"/>
          <p:cNvSpPr txBox="1"/>
          <p:nvPr/>
        </p:nvSpPr>
        <p:spPr>
          <a:xfrm>
            <a:off x="105585" y="276163"/>
            <a:ext cx="2314057" cy="369332"/>
          </a:xfrm>
          <a:prstGeom prst="rect">
            <a:avLst/>
          </a:prstGeom>
          <a:solidFill>
            <a:schemeClr val="accent4">
              <a:lumMod val="60000"/>
              <a:lumOff val="40000"/>
            </a:schemeClr>
          </a:solidFill>
        </p:spPr>
        <p:txBody>
          <a:bodyPr wrap="square" rtlCol="0">
            <a:spAutoFit/>
          </a:bodyPr>
          <a:lstStyle/>
          <a:p>
            <a:r>
              <a:rPr kumimoji="1" lang="ja-JP" altLang="en-US" dirty="0"/>
              <a:t>２</a:t>
            </a:r>
            <a:r>
              <a:rPr kumimoji="1" lang="en-US" altLang="ja-JP" dirty="0"/>
              <a:t>.</a:t>
            </a:r>
            <a:r>
              <a:rPr kumimoji="1" lang="ja-JP" altLang="en-US" dirty="0"/>
              <a:t>単元の内容・構成</a:t>
            </a:r>
            <a:endParaRPr kumimoji="1" lang="en-US" altLang="ja-JP" dirty="0"/>
          </a:p>
        </p:txBody>
      </p:sp>
      <p:sp>
        <p:nvSpPr>
          <p:cNvPr id="16" name="テキスト ボックス 15"/>
          <p:cNvSpPr txBox="1"/>
          <p:nvPr/>
        </p:nvSpPr>
        <p:spPr>
          <a:xfrm>
            <a:off x="1089160" y="781883"/>
            <a:ext cx="5410493" cy="461665"/>
          </a:xfrm>
          <a:prstGeom prst="rect">
            <a:avLst/>
          </a:prstGeom>
          <a:solidFill>
            <a:schemeClr val="accent4">
              <a:lumMod val="40000"/>
              <a:lumOff val="60000"/>
            </a:schemeClr>
          </a:solidFill>
        </p:spPr>
        <p:txBody>
          <a:bodyPr wrap="square" rtlCol="0">
            <a:spAutoFit/>
          </a:bodyPr>
          <a:lstStyle/>
          <a:p>
            <a:r>
              <a:rPr kumimoji="1" lang="ja-JP" altLang="en-US" sz="2400" dirty="0"/>
              <a:t>　</a:t>
            </a:r>
            <a:r>
              <a:rPr kumimoji="1" lang="ja-JP" altLang="en-US" sz="2400" dirty="0" smtClean="0"/>
              <a:t>案２に対して出された質問・意見</a:t>
            </a:r>
            <a:endParaRPr kumimoji="1" lang="ja-JP" altLang="en-US" sz="2400" dirty="0"/>
          </a:p>
        </p:txBody>
      </p:sp>
    </p:spTree>
    <p:extLst>
      <p:ext uri="{BB962C8B-B14F-4D97-AF65-F5344CB8AC3E}">
        <p14:creationId xmlns:p14="http://schemas.microsoft.com/office/powerpoint/2010/main" val="257645526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テキスト ボックス 10"/>
          <p:cNvSpPr txBox="1"/>
          <p:nvPr/>
        </p:nvSpPr>
        <p:spPr>
          <a:xfrm>
            <a:off x="302771" y="1824362"/>
            <a:ext cx="5084775" cy="830997"/>
          </a:xfrm>
          <a:prstGeom prst="rect">
            <a:avLst/>
          </a:prstGeom>
          <a:solidFill>
            <a:schemeClr val="accent4">
              <a:lumMod val="40000"/>
              <a:lumOff val="60000"/>
            </a:schemeClr>
          </a:solidFill>
        </p:spPr>
        <p:txBody>
          <a:bodyPr wrap="square" rtlCol="0">
            <a:spAutoFit/>
          </a:bodyPr>
          <a:lstStyle/>
          <a:p>
            <a:r>
              <a:rPr lang="ja-JP" altLang="en-US" sz="2400" dirty="0" smtClean="0"/>
              <a:t>　授業者が示した単元の指導と</a:t>
            </a:r>
            <a:endParaRPr lang="en-US" altLang="ja-JP" sz="2400" dirty="0" smtClean="0"/>
          </a:p>
          <a:p>
            <a:r>
              <a:rPr lang="ja-JP" altLang="en-US" sz="2400" dirty="0" smtClean="0"/>
              <a:t>　　　　　　　　　　　評価の計画</a:t>
            </a:r>
            <a:endParaRPr kumimoji="1" lang="ja-JP" altLang="en-US" sz="2400" b="1" dirty="0"/>
          </a:p>
        </p:txBody>
      </p:sp>
      <p:sp>
        <p:nvSpPr>
          <p:cNvPr id="14" name="テキスト ボックス 13"/>
          <p:cNvSpPr txBox="1"/>
          <p:nvPr/>
        </p:nvSpPr>
        <p:spPr>
          <a:xfrm>
            <a:off x="113677" y="211463"/>
            <a:ext cx="2314057" cy="369332"/>
          </a:xfrm>
          <a:prstGeom prst="rect">
            <a:avLst/>
          </a:prstGeom>
          <a:solidFill>
            <a:schemeClr val="accent4">
              <a:lumMod val="60000"/>
              <a:lumOff val="40000"/>
            </a:schemeClr>
          </a:solidFill>
        </p:spPr>
        <p:txBody>
          <a:bodyPr wrap="square" rtlCol="0">
            <a:spAutoFit/>
          </a:bodyPr>
          <a:lstStyle/>
          <a:p>
            <a:r>
              <a:rPr kumimoji="1" lang="ja-JP" altLang="en-US" dirty="0"/>
              <a:t>２</a:t>
            </a:r>
            <a:r>
              <a:rPr kumimoji="1" lang="en-US" altLang="ja-JP" dirty="0"/>
              <a:t>.</a:t>
            </a:r>
            <a:r>
              <a:rPr kumimoji="1" lang="ja-JP" altLang="en-US" dirty="0"/>
              <a:t>単元の内容・構成</a:t>
            </a:r>
            <a:endParaRPr kumimoji="1" lang="en-US" altLang="ja-JP" dirty="0"/>
          </a:p>
        </p:txBody>
      </p:sp>
      <p:pic>
        <p:nvPicPr>
          <p:cNvPr id="3" name="図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594763" y="396129"/>
            <a:ext cx="6325668" cy="6214447"/>
          </a:xfrm>
          <a:prstGeom prst="rect">
            <a:avLst/>
          </a:prstGeom>
        </p:spPr>
      </p:pic>
      <p:sp>
        <p:nvSpPr>
          <p:cNvPr id="5" name="テキスト ボックス 4"/>
          <p:cNvSpPr txBox="1"/>
          <p:nvPr/>
        </p:nvSpPr>
        <p:spPr>
          <a:xfrm flipH="1">
            <a:off x="302771" y="857794"/>
            <a:ext cx="5196672" cy="584775"/>
          </a:xfrm>
          <a:prstGeom prst="rect">
            <a:avLst/>
          </a:prstGeom>
          <a:noFill/>
          <a:ln>
            <a:solidFill>
              <a:schemeClr val="tx1"/>
            </a:solidFill>
          </a:ln>
        </p:spPr>
        <p:txBody>
          <a:bodyPr wrap="square" rtlCol="0">
            <a:spAutoFit/>
          </a:bodyPr>
          <a:lstStyle/>
          <a:p>
            <a:r>
              <a:rPr kumimoji="1" lang="ja-JP" altLang="en-US" sz="3200" b="1" dirty="0" smtClean="0"/>
              <a:t>第３回</a:t>
            </a:r>
            <a:r>
              <a:rPr kumimoji="1" lang="ja-JP" altLang="en-US" sz="3200" b="1" dirty="0"/>
              <a:t>検討会での検討内容</a:t>
            </a:r>
          </a:p>
        </p:txBody>
      </p:sp>
    </p:spTree>
    <p:extLst>
      <p:ext uri="{BB962C8B-B14F-4D97-AF65-F5344CB8AC3E}">
        <p14:creationId xmlns:p14="http://schemas.microsoft.com/office/powerpoint/2010/main" val="308243975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下矢印 7"/>
          <p:cNvSpPr/>
          <p:nvPr/>
        </p:nvSpPr>
        <p:spPr>
          <a:xfrm>
            <a:off x="4676775" y="2264986"/>
            <a:ext cx="628650" cy="605135"/>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0" name="下矢印 9"/>
          <p:cNvSpPr/>
          <p:nvPr/>
        </p:nvSpPr>
        <p:spPr>
          <a:xfrm>
            <a:off x="4667250" y="3758477"/>
            <a:ext cx="628650" cy="605135"/>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2" name="テキスト ボックス 11"/>
          <p:cNvSpPr txBox="1"/>
          <p:nvPr/>
        </p:nvSpPr>
        <p:spPr>
          <a:xfrm>
            <a:off x="1085849" y="4358641"/>
            <a:ext cx="10382250" cy="830997"/>
          </a:xfrm>
          <a:prstGeom prst="rect">
            <a:avLst/>
          </a:prstGeom>
          <a:noFill/>
        </p:spPr>
        <p:txBody>
          <a:bodyPr wrap="square" rtlCol="0">
            <a:spAutoFit/>
          </a:bodyPr>
          <a:lstStyle/>
          <a:p>
            <a:r>
              <a:rPr kumimoji="1" lang="ja-JP" altLang="en-US" sz="2400" dirty="0"/>
              <a:t>③　</a:t>
            </a:r>
            <a:r>
              <a:rPr lang="ja-JP" altLang="en-US" sz="2400" dirty="0">
                <a:solidFill>
                  <a:srgbClr val="FF0000"/>
                </a:solidFill>
              </a:rPr>
              <a:t>各自が</a:t>
            </a:r>
            <a:r>
              <a:rPr lang="ja-JP" altLang="en-US" sz="2400" dirty="0" smtClean="0">
                <a:solidFill>
                  <a:srgbClr val="FF0000"/>
                </a:solidFill>
              </a:rPr>
              <a:t>見つけた「美」に</a:t>
            </a:r>
            <a:r>
              <a:rPr lang="ja-JP" altLang="en-US" sz="2400" dirty="0">
                <a:solidFill>
                  <a:srgbClr val="FF0000"/>
                </a:solidFill>
              </a:rPr>
              <a:t>ついて随想を書き、発表と話し合いを通じて、</a:t>
            </a:r>
            <a:endParaRPr lang="en-US" altLang="ja-JP" sz="2400" dirty="0">
              <a:solidFill>
                <a:srgbClr val="FF0000"/>
              </a:solidFill>
            </a:endParaRPr>
          </a:p>
          <a:p>
            <a:r>
              <a:rPr lang="ja-JP" altLang="en-US" sz="2400" dirty="0">
                <a:solidFill>
                  <a:srgbClr val="FF0000"/>
                </a:solidFill>
              </a:rPr>
              <a:t>　自分の考えとその変化を記録する</a:t>
            </a:r>
            <a:r>
              <a:rPr lang="ja-JP" altLang="en-US" sz="2400" dirty="0"/>
              <a:t>。</a:t>
            </a:r>
            <a:endParaRPr lang="ja-JP" altLang="en-US" sz="2400" dirty="0">
              <a:solidFill>
                <a:srgbClr val="FF0000"/>
              </a:solidFill>
            </a:endParaRPr>
          </a:p>
        </p:txBody>
      </p:sp>
      <p:sp>
        <p:nvSpPr>
          <p:cNvPr id="13" name="下矢印 12"/>
          <p:cNvSpPr/>
          <p:nvPr/>
        </p:nvSpPr>
        <p:spPr>
          <a:xfrm>
            <a:off x="4676775" y="5184667"/>
            <a:ext cx="628650" cy="605135"/>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4" name="テキスト ボックス 13"/>
          <p:cNvSpPr txBox="1"/>
          <p:nvPr/>
        </p:nvSpPr>
        <p:spPr>
          <a:xfrm>
            <a:off x="1085849" y="5789802"/>
            <a:ext cx="10843553" cy="461665"/>
          </a:xfrm>
          <a:prstGeom prst="rect">
            <a:avLst/>
          </a:prstGeom>
          <a:noFill/>
        </p:spPr>
        <p:txBody>
          <a:bodyPr wrap="square" rtlCol="0">
            <a:spAutoFit/>
          </a:bodyPr>
          <a:lstStyle/>
          <a:p>
            <a:r>
              <a:rPr kumimoji="1" lang="ja-JP" altLang="en-US" sz="2400" dirty="0"/>
              <a:t>④　</a:t>
            </a:r>
            <a:r>
              <a:rPr kumimoji="1" lang="ja-JP" altLang="en-US" sz="2400" dirty="0">
                <a:solidFill>
                  <a:srgbClr val="FF0000"/>
                </a:solidFill>
              </a:rPr>
              <a:t>話し合いを通じて表現したいことをより明確にし、随想を書き直す。</a:t>
            </a:r>
          </a:p>
        </p:txBody>
      </p:sp>
      <p:sp>
        <p:nvSpPr>
          <p:cNvPr id="16" name="テキスト ボックス 15"/>
          <p:cNvSpPr txBox="1"/>
          <p:nvPr/>
        </p:nvSpPr>
        <p:spPr>
          <a:xfrm>
            <a:off x="105585" y="276163"/>
            <a:ext cx="2314057" cy="369332"/>
          </a:xfrm>
          <a:prstGeom prst="rect">
            <a:avLst/>
          </a:prstGeom>
          <a:solidFill>
            <a:schemeClr val="accent4">
              <a:lumMod val="60000"/>
              <a:lumOff val="40000"/>
            </a:schemeClr>
          </a:solidFill>
        </p:spPr>
        <p:txBody>
          <a:bodyPr wrap="square" rtlCol="0">
            <a:spAutoFit/>
          </a:bodyPr>
          <a:lstStyle/>
          <a:p>
            <a:r>
              <a:rPr kumimoji="1" lang="ja-JP" altLang="en-US" dirty="0"/>
              <a:t>２</a:t>
            </a:r>
            <a:r>
              <a:rPr kumimoji="1" lang="en-US" altLang="ja-JP" dirty="0"/>
              <a:t>.</a:t>
            </a:r>
            <a:r>
              <a:rPr kumimoji="1" lang="ja-JP" altLang="en-US" dirty="0"/>
              <a:t>単元の内容・構成</a:t>
            </a:r>
            <a:endParaRPr kumimoji="1" lang="en-US" altLang="ja-JP" dirty="0"/>
          </a:p>
        </p:txBody>
      </p:sp>
      <p:sp>
        <p:nvSpPr>
          <p:cNvPr id="11" name="テキスト ボックス 10"/>
          <p:cNvSpPr txBox="1"/>
          <p:nvPr/>
        </p:nvSpPr>
        <p:spPr>
          <a:xfrm>
            <a:off x="759971" y="1058827"/>
            <a:ext cx="7088972" cy="461665"/>
          </a:xfrm>
          <a:prstGeom prst="rect">
            <a:avLst/>
          </a:prstGeom>
          <a:solidFill>
            <a:schemeClr val="accent4">
              <a:lumMod val="40000"/>
              <a:lumOff val="60000"/>
            </a:schemeClr>
          </a:solidFill>
        </p:spPr>
        <p:txBody>
          <a:bodyPr wrap="square" rtlCol="0">
            <a:spAutoFit/>
          </a:bodyPr>
          <a:lstStyle/>
          <a:p>
            <a:pPr algn="ctr"/>
            <a:r>
              <a:rPr lang="ja-JP" altLang="en-US" sz="2400" dirty="0"/>
              <a:t>　授業者</a:t>
            </a:r>
            <a:r>
              <a:rPr lang="ja-JP" altLang="en-US" sz="2400" dirty="0" smtClean="0"/>
              <a:t>が今回提案</a:t>
            </a:r>
            <a:r>
              <a:rPr lang="ja-JP" altLang="en-US" sz="2400" dirty="0"/>
              <a:t>した単元の流れ（</a:t>
            </a:r>
            <a:r>
              <a:rPr lang="ja-JP" altLang="en-US" sz="2400" dirty="0" smtClean="0"/>
              <a:t>案３）</a:t>
            </a:r>
            <a:endParaRPr kumimoji="1" lang="ja-JP" altLang="en-US" sz="2400" dirty="0"/>
          </a:p>
        </p:txBody>
      </p:sp>
      <p:sp>
        <p:nvSpPr>
          <p:cNvPr id="17" name="テキスト ボックス 16"/>
          <p:cNvSpPr txBox="1"/>
          <p:nvPr/>
        </p:nvSpPr>
        <p:spPr>
          <a:xfrm>
            <a:off x="1085849" y="1745962"/>
            <a:ext cx="9296400" cy="461665"/>
          </a:xfrm>
          <a:prstGeom prst="rect">
            <a:avLst/>
          </a:prstGeom>
          <a:noFill/>
        </p:spPr>
        <p:txBody>
          <a:bodyPr wrap="square" rtlCol="0">
            <a:spAutoFit/>
          </a:bodyPr>
          <a:lstStyle/>
          <a:p>
            <a:r>
              <a:rPr kumimoji="1" lang="ja-JP" altLang="en-US" sz="2400" dirty="0"/>
              <a:t>①　</a:t>
            </a:r>
            <a:r>
              <a:rPr kumimoji="1" lang="ja-JP" altLang="en-US" sz="2400" dirty="0" smtClean="0"/>
              <a:t>教材</a:t>
            </a:r>
            <a:r>
              <a:rPr lang="ja-JP" altLang="en-US" sz="2400" dirty="0" smtClean="0"/>
              <a:t>を</a:t>
            </a:r>
            <a:r>
              <a:rPr lang="ja-JP" altLang="en-US" sz="2400" dirty="0"/>
              <a:t>読み、二項対立に注目</a:t>
            </a:r>
            <a:r>
              <a:rPr lang="ja-JP" altLang="en-US" sz="2400" dirty="0" smtClean="0"/>
              <a:t>しつつ、</a:t>
            </a:r>
            <a:r>
              <a:rPr lang="ja-JP" altLang="en-US" sz="2400" dirty="0"/>
              <a:t>筆者の主張を理解する。</a:t>
            </a:r>
            <a:r>
              <a:rPr kumimoji="1" lang="ja-JP" altLang="en-US" sz="2400" dirty="0"/>
              <a:t>　</a:t>
            </a:r>
          </a:p>
        </p:txBody>
      </p:sp>
      <p:sp>
        <p:nvSpPr>
          <p:cNvPr id="18" name="テキスト ボックス 17"/>
          <p:cNvSpPr txBox="1"/>
          <p:nvPr/>
        </p:nvSpPr>
        <p:spPr>
          <a:xfrm>
            <a:off x="1085849" y="2927480"/>
            <a:ext cx="10382250" cy="830997"/>
          </a:xfrm>
          <a:prstGeom prst="rect">
            <a:avLst/>
          </a:prstGeom>
          <a:noFill/>
        </p:spPr>
        <p:txBody>
          <a:bodyPr wrap="square" rtlCol="0">
            <a:spAutoFit/>
          </a:bodyPr>
          <a:lstStyle/>
          <a:p>
            <a:r>
              <a:rPr kumimoji="1" lang="ja-JP" altLang="en-US" sz="2400" dirty="0"/>
              <a:t>②　</a:t>
            </a:r>
            <a:r>
              <a:rPr lang="ja-JP" altLang="en-US" sz="2400" dirty="0">
                <a:solidFill>
                  <a:srgbClr val="FF0000"/>
                </a:solidFill>
              </a:rPr>
              <a:t>筆者の</a:t>
            </a:r>
            <a:r>
              <a:rPr lang="ja-JP" altLang="en-US" sz="2400" dirty="0" smtClean="0">
                <a:solidFill>
                  <a:srgbClr val="FF0000"/>
                </a:solidFill>
              </a:rPr>
              <a:t>主張を参考にして、</a:t>
            </a:r>
            <a:r>
              <a:rPr kumimoji="1" lang="ja-JP" altLang="en-US" sz="2400" dirty="0" smtClean="0"/>
              <a:t>生徒自身が感じる「美」の光景をテーマ</a:t>
            </a:r>
            <a:r>
              <a:rPr lang="ja-JP" altLang="en-US" sz="2400" dirty="0"/>
              <a:t>に</a:t>
            </a:r>
            <a:r>
              <a:rPr lang="ja-JP" altLang="en-US" sz="2400" dirty="0" smtClean="0"/>
              <a:t>、　</a:t>
            </a:r>
            <a:endParaRPr lang="en-US" altLang="ja-JP" sz="2400" dirty="0" smtClean="0"/>
          </a:p>
          <a:p>
            <a:r>
              <a:rPr kumimoji="1" lang="ja-JP" altLang="en-US" sz="2400" dirty="0" smtClean="0"/>
              <a:t>　随想を書く際の材料を探す（</a:t>
            </a:r>
            <a:r>
              <a:rPr lang="ja-JP" altLang="en-US" sz="2400" dirty="0" smtClean="0"/>
              <a:t>校内</a:t>
            </a:r>
            <a:r>
              <a:rPr lang="ja-JP" altLang="en-US" sz="2400" dirty="0"/>
              <a:t>で見つけた「美」の写真</a:t>
            </a:r>
            <a:r>
              <a:rPr lang="ja-JP" altLang="en-US" sz="2400" dirty="0" smtClean="0"/>
              <a:t>を撮影する）</a:t>
            </a:r>
            <a:r>
              <a:rPr kumimoji="1" lang="ja-JP" altLang="en-US" sz="2400" dirty="0" smtClean="0"/>
              <a:t>。</a:t>
            </a:r>
            <a:endParaRPr kumimoji="1" lang="ja-JP" altLang="en-US" sz="2400" dirty="0"/>
          </a:p>
        </p:txBody>
      </p:sp>
    </p:spTree>
    <p:extLst>
      <p:ext uri="{BB962C8B-B14F-4D97-AF65-F5344CB8AC3E}">
        <p14:creationId xmlns:p14="http://schemas.microsoft.com/office/powerpoint/2010/main" val="257838764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p:cNvSpPr txBox="1"/>
          <p:nvPr/>
        </p:nvSpPr>
        <p:spPr>
          <a:xfrm>
            <a:off x="940523" y="1777748"/>
            <a:ext cx="10279411" cy="646331"/>
          </a:xfrm>
          <a:prstGeom prst="rect">
            <a:avLst/>
          </a:prstGeom>
          <a:noFill/>
        </p:spPr>
        <p:txBody>
          <a:bodyPr wrap="square" rtlCol="0">
            <a:spAutoFit/>
          </a:bodyPr>
          <a:lstStyle/>
          <a:p>
            <a:r>
              <a:rPr kumimoji="1" lang="ja-JP" altLang="en-US" dirty="0" smtClean="0"/>
              <a:t>・主</a:t>
            </a:r>
            <a:r>
              <a:rPr kumimoji="1" lang="ja-JP" altLang="en-US" dirty="0"/>
              <a:t>な変更</a:t>
            </a:r>
            <a:r>
              <a:rPr kumimoji="1" lang="ja-JP" altLang="en-US" dirty="0" smtClean="0"/>
              <a:t>は第３</a:t>
            </a:r>
            <a:r>
              <a:rPr kumimoji="1" lang="ja-JP" altLang="en-US" dirty="0"/>
              <a:t>次に施されたが、本単元の</a:t>
            </a:r>
            <a:r>
              <a:rPr kumimoji="1" lang="ja-JP" altLang="en-US" dirty="0" smtClean="0"/>
              <a:t>目標の実現状況をみる評価</a:t>
            </a:r>
            <a:r>
              <a:rPr kumimoji="1" lang="ja-JP" altLang="en-US" dirty="0"/>
              <a:t>の核になるのは、</a:t>
            </a:r>
            <a:r>
              <a:rPr kumimoji="1" lang="ja-JP" altLang="en-US" dirty="0" smtClean="0"/>
              <a:t>書き直し</a:t>
            </a:r>
            <a:endParaRPr kumimoji="1" lang="en-US" altLang="ja-JP" dirty="0" smtClean="0"/>
          </a:p>
          <a:p>
            <a:r>
              <a:rPr kumimoji="1" lang="ja-JP" altLang="en-US" dirty="0" smtClean="0"/>
              <a:t>　を行う第３</a:t>
            </a:r>
            <a:r>
              <a:rPr kumimoji="1" lang="ja-JP" altLang="en-US" dirty="0"/>
              <a:t>次ではなく</a:t>
            </a:r>
            <a:r>
              <a:rPr kumimoji="1" lang="ja-JP" altLang="en-US" dirty="0" smtClean="0"/>
              <a:t>、自分の</a:t>
            </a:r>
            <a:r>
              <a:rPr kumimoji="1" lang="ja-JP" altLang="en-US" dirty="0"/>
              <a:t>考えを確かめ、</a:t>
            </a:r>
            <a:r>
              <a:rPr kumimoji="1" lang="ja-JP" altLang="en-US" dirty="0" smtClean="0"/>
              <a:t>深める第２</a:t>
            </a:r>
            <a:r>
              <a:rPr kumimoji="1" lang="ja-JP" altLang="en-US" dirty="0"/>
              <a:t>次の活動である。</a:t>
            </a:r>
          </a:p>
        </p:txBody>
      </p:sp>
      <p:sp>
        <p:nvSpPr>
          <p:cNvPr id="6" name="テキスト ボックス 5"/>
          <p:cNvSpPr txBox="1"/>
          <p:nvPr/>
        </p:nvSpPr>
        <p:spPr>
          <a:xfrm>
            <a:off x="940524" y="2574787"/>
            <a:ext cx="10279410" cy="646331"/>
          </a:xfrm>
          <a:prstGeom prst="rect">
            <a:avLst/>
          </a:prstGeom>
          <a:noFill/>
        </p:spPr>
        <p:txBody>
          <a:bodyPr wrap="square" rtlCol="0">
            <a:spAutoFit/>
          </a:bodyPr>
          <a:lstStyle/>
          <a:p>
            <a:r>
              <a:rPr kumimoji="1" lang="ja-JP" altLang="en-US" dirty="0" smtClean="0"/>
              <a:t>・</a:t>
            </a:r>
            <a:r>
              <a:rPr lang="ja-JP" altLang="en-US" dirty="0" smtClean="0"/>
              <a:t>第３次の話し合いが、書き方についての指摘に終始</a:t>
            </a:r>
            <a:r>
              <a:rPr lang="ja-JP" altLang="en-US" dirty="0"/>
              <a:t>しない</a:t>
            </a:r>
            <a:r>
              <a:rPr lang="ja-JP" altLang="en-US" dirty="0" smtClean="0"/>
              <a:t>ようにするため、</a:t>
            </a:r>
            <a:r>
              <a:rPr lang="ja-JP" altLang="en-US" dirty="0"/>
              <a:t>単元の</a:t>
            </a:r>
            <a:r>
              <a:rPr lang="ja-JP" altLang="en-US" dirty="0" smtClean="0"/>
              <a:t>目標や評価規</a:t>
            </a:r>
            <a:endParaRPr lang="en-US" altLang="ja-JP" dirty="0" smtClean="0"/>
          </a:p>
          <a:p>
            <a:r>
              <a:rPr lang="ja-JP" altLang="en-US" dirty="0" smtClean="0"/>
              <a:t>　準</a:t>
            </a:r>
            <a:r>
              <a:rPr lang="ja-JP" altLang="en-US" dirty="0"/>
              <a:t>を共有してから話し合うよう</a:t>
            </a:r>
            <a:r>
              <a:rPr lang="ja-JP" altLang="en-US" dirty="0" smtClean="0"/>
              <a:t>にすると</a:t>
            </a:r>
            <a:r>
              <a:rPr lang="ja-JP" altLang="en-US" dirty="0"/>
              <a:t>よい。</a:t>
            </a:r>
          </a:p>
        </p:txBody>
      </p:sp>
      <p:sp>
        <p:nvSpPr>
          <p:cNvPr id="7" name="テキスト ボックス 6"/>
          <p:cNvSpPr txBox="1"/>
          <p:nvPr/>
        </p:nvSpPr>
        <p:spPr>
          <a:xfrm>
            <a:off x="940524" y="4191798"/>
            <a:ext cx="10279411" cy="646331"/>
          </a:xfrm>
          <a:prstGeom prst="rect">
            <a:avLst/>
          </a:prstGeom>
          <a:noFill/>
        </p:spPr>
        <p:txBody>
          <a:bodyPr wrap="square" rtlCol="0">
            <a:spAutoFit/>
          </a:bodyPr>
          <a:lstStyle/>
          <a:p>
            <a:r>
              <a:rPr kumimoji="1" lang="ja-JP" altLang="en-US" dirty="0"/>
              <a:t>・言語文化に</a:t>
            </a:r>
            <a:r>
              <a:rPr kumimoji="1" lang="ja-JP" altLang="en-US" dirty="0" smtClean="0"/>
              <a:t>おける「</a:t>
            </a:r>
            <a:r>
              <a:rPr lang="ja-JP" altLang="en-US" dirty="0" smtClean="0"/>
              <a:t>書くこと」の授業をどう組み立てるか、頭</a:t>
            </a:r>
            <a:r>
              <a:rPr lang="ja-JP" altLang="en-US" dirty="0"/>
              <a:t>を悩ませて</a:t>
            </a:r>
            <a:r>
              <a:rPr lang="ja-JP" altLang="en-US" dirty="0" smtClean="0"/>
              <a:t>いる教師も多いので、　</a:t>
            </a:r>
            <a:endParaRPr lang="en-US" altLang="ja-JP" dirty="0" smtClean="0"/>
          </a:p>
          <a:p>
            <a:r>
              <a:rPr lang="ja-JP" altLang="en-US" dirty="0" smtClean="0"/>
              <a:t>　今回</a:t>
            </a:r>
            <a:r>
              <a:rPr lang="ja-JP" altLang="en-US" dirty="0"/>
              <a:t>の</a:t>
            </a:r>
            <a:r>
              <a:rPr lang="ja-JP" altLang="en-US" dirty="0" smtClean="0"/>
              <a:t>研究授業は、「書くこと」の新しい指導の事例</a:t>
            </a:r>
            <a:r>
              <a:rPr lang="ja-JP" altLang="en-US" dirty="0"/>
              <a:t>になると思われる。</a:t>
            </a:r>
            <a:endParaRPr lang="en-US" altLang="ja-JP" dirty="0"/>
          </a:p>
        </p:txBody>
      </p:sp>
      <p:sp>
        <p:nvSpPr>
          <p:cNvPr id="8" name="テキスト ボックス 7"/>
          <p:cNvSpPr txBox="1"/>
          <p:nvPr/>
        </p:nvSpPr>
        <p:spPr>
          <a:xfrm>
            <a:off x="940524" y="3370367"/>
            <a:ext cx="10279410" cy="646331"/>
          </a:xfrm>
          <a:prstGeom prst="rect">
            <a:avLst/>
          </a:prstGeom>
          <a:noFill/>
        </p:spPr>
        <p:txBody>
          <a:bodyPr wrap="square" rtlCol="0">
            <a:spAutoFit/>
          </a:bodyPr>
          <a:lstStyle/>
          <a:p>
            <a:r>
              <a:rPr kumimoji="1" lang="ja-JP" altLang="en-US" dirty="0"/>
              <a:t>・</a:t>
            </a:r>
            <a:r>
              <a:rPr kumimoji="1" lang="ja-JP" altLang="en-US" dirty="0" smtClean="0"/>
              <a:t>授業者は</a:t>
            </a:r>
            <a:r>
              <a:rPr kumimoji="1" lang="ja-JP" altLang="en-US" dirty="0"/>
              <a:t>、随想の完成度ではなく、表現したいことを明確に</a:t>
            </a:r>
            <a:r>
              <a:rPr kumimoji="1" lang="ja-JP" altLang="en-US" dirty="0" smtClean="0"/>
              <a:t>できているかどうかを評価すること</a:t>
            </a:r>
            <a:endParaRPr kumimoji="1" lang="en-US" altLang="ja-JP" dirty="0" smtClean="0"/>
          </a:p>
          <a:p>
            <a:r>
              <a:rPr kumimoji="1" lang="ja-JP" altLang="en-US" dirty="0" smtClean="0"/>
              <a:t>　に留意すること。また、評価規準を共有して生徒</a:t>
            </a:r>
            <a:r>
              <a:rPr kumimoji="1" lang="ja-JP" altLang="en-US" dirty="0" smtClean="0"/>
              <a:t>自身</a:t>
            </a:r>
            <a:r>
              <a:rPr kumimoji="1" lang="ja-JP" altLang="en-US" dirty="0" smtClean="0"/>
              <a:t>にも自己評価させる活動は効果的である。</a:t>
            </a:r>
            <a:endParaRPr kumimoji="1" lang="ja-JP" altLang="en-US" dirty="0"/>
          </a:p>
        </p:txBody>
      </p:sp>
      <p:sp>
        <p:nvSpPr>
          <p:cNvPr id="9" name="下矢印 8"/>
          <p:cNvSpPr/>
          <p:nvPr/>
        </p:nvSpPr>
        <p:spPr>
          <a:xfrm>
            <a:off x="5244736" y="4830546"/>
            <a:ext cx="1214846" cy="682996"/>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 name="テキスト ボックス 9"/>
          <p:cNvSpPr txBox="1"/>
          <p:nvPr/>
        </p:nvSpPr>
        <p:spPr>
          <a:xfrm>
            <a:off x="6691701" y="4987378"/>
            <a:ext cx="2769325" cy="369332"/>
          </a:xfrm>
          <a:prstGeom prst="rect">
            <a:avLst/>
          </a:prstGeom>
          <a:noFill/>
        </p:spPr>
        <p:txBody>
          <a:bodyPr wrap="square" rtlCol="0">
            <a:spAutoFit/>
          </a:bodyPr>
          <a:lstStyle/>
          <a:p>
            <a:r>
              <a:rPr kumimoji="1" lang="ja-JP" altLang="en-US" dirty="0"/>
              <a:t>授業者のまとめ</a:t>
            </a:r>
          </a:p>
        </p:txBody>
      </p:sp>
      <p:sp>
        <p:nvSpPr>
          <p:cNvPr id="12" name="テキスト ボックス 11"/>
          <p:cNvSpPr txBox="1"/>
          <p:nvPr/>
        </p:nvSpPr>
        <p:spPr>
          <a:xfrm>
            <a:off x="796804" y="5774851"/>
            <a:ext cx="10566848" cy="830997"/>
          </a:xfrm>
          <a:prstGeom prst="rect">
            <a:avLst/>
          </a:prstGeom>
          <a:noFill/>
        </p:spPr>
        <p:txBody>
          <a:bodyPr wrap="square" rtlCol="0">
            <a:spAutoFit/>
          </a:bodyPr>
          <a:lstStyle/>
          <a:p>
            <a:r>
              <a:rPr kumimoji="1" lang="ja-JP" altLang="en-US" sz="2400" dirty="0" smtClean="0"/>
              <a:t>　発表後</a:t>
            </a:r>
            <a:r>
              <a:rPr kumimoji="1" lang="ja-JP" altLang="en-US" sz="2400" dirty="0"/>
              <a:t>の話し合いが、単元の目標</a:t>
            </a:r>
            <a:r>
              <a:rPr kumimoji="1" lang="ja-JP" altLang="en-US" sz="2400" dirty="0" smtClean="0"/>
              <a:t>に即して行われる</a:t>
            </a:r>
            <a:r>
              <a:rPr kumimoji="1" lang="ja-JP" altLang="en-US" sz="2400" dirty="0"/>
              <a:t>よう留意し、</a:t>
            </a:r>
            <a:r>
              <a:rPr kumimoji="1" lang="ja-JP" altLang="en-US" sz="2400" dirty="0" smtClean="0"/>
              <a:t>評価規準</a:t>
            </a:r>
            <a:r>
              <a:rPr kumimoji="1" lang="ja-JP" altLang="en-US" sz="2400" dirty="0"/>
              <a:t>を</a:t>
            </a:r>
            <a:r>
              <a:rPr kumimoji="1" lang="ja-JP" altLang="en-US" sz="2400" dirty="0" smtClean="0"/>
              <a:t>生徒と共有して話し合い活動を行うようにする。</a:t>
            </a:r>
            <a:endParaRPr kumimoji="1" lang="ja-JP" altLang="en-US" sz="2400" dirty="0"/>
          </a:p>
        </p:txBody>
      </p:sp>
      <p:sp>
        <p:nvSpPr>
          <p:cNvPr id="11" name="テキスト ボックス 10"/>
          <p:cNvSpPr txBox="1"/>
          <p:nvPr/>
        </p:nvSpPr>
        <p:spPr>
          <a:xfrm>
            <a:off x="105585" y="276163"/>
            <a:ext cx="2314057" cy="369332"/>
          </a:xfrm>
          <a:prstGeom prst="rect">
            <a:avLst/>
          </a:prstGeom>
          <a:solidFill>
            <a:schemeClr val="accent4">
              <a:lumMod val="60000"/>
              <a:lumOff val="40000"/>
            </a:schemeClr>
          </a:solidFill>
        </p:spPr>
        <p:txBody>
          <a:bodyPr wrap="square" rtlCol="0">
            <a:spAutoFit/>
          </a:bodyPr>
          <a:lstStyle/>
          <a:p>
            <a:r>
              <a:rPr kumimoji="1" lang="ja-JP" altLang="en-US" dirty="0"/>
              <a:t>２</a:t>
            </a:r>
            <a:r>
              <a:rPr kumimoji="1" lang="en-US" altLang="ja-JP" dirty="0"/>
              <a:t>.</a:t>
            </a:r>
            <a:r>
              <a:rPr kumimoji="1" lang="ja-JP" altLang="en-US" dirty="0"/>
              <a:t>単元の内容・構成</a:t>
            </a:r>
            <a:endParaRPr kumimoji="1" lang="en-US" altLang="ja-JP" dirty="0"/>
          </a:p>
        </p:txBody>
      </p:sp>
      <p:sp>
        <p:nvSpPr>
          <p:cNvPr id="13" name="テキスト ボックス 12"/>
          <p:cNvSpPr txBox="1"/>
          <p:nvPr/>
        </p:nvSpPr>
        <p:spPr>
          <a:xfrm>
            <a:off x="1089160" y="781883"/>
            <a:ext cx="5410493" cy="461665"/>
          </a:xfrm>
          <a:prstGeom prst="rect">
            <a:avLst/>
          </a:prstGeom>
          <a:solidFill>
            <a:schemeClr val="accent4">
              <a:lumMod val="40000"/>
              <a:lumOff val="60000"/>
            </a:schemeClr>
          </a:solidFill>
        </p:spPr>
        <p:txBody>
          <a:bodyPr wrap="square" rtlCol="0">
            <a:spAutoFit/>
          </a:bodyPr>
          <a:lstStyle/>
          <a:p>
            <a:r>
              <a:rPr kumimoji="1" lang="ja-JP" altLang="en-US" sz="2400" dirty="0"/>
              <a:t>　</a:t>
            </a:r>
            <a:r>
              <a:rPr kumimoji="1" lang="ja-JP" altLang="en-US" sz="2400" dirty="0" smtClean="0"/>
              <a:t>案３に対して出された質問・意見</a:t>
            </a:r>
            <a:endParaRPr kumimoji="1" lang="ja-JP" altLang="en-US" sz="2400" dirty="0"/>
          </a:p>
        </p:txBody>
      </p:sp>
    </p:spTree>
    <p:extLst>
      <p:ext uri="{BB962C8B-B14F-4D97-AF65-F5344CB8AC3E}">
        <p14:creationId xmlns:p14="http://schemas.microsoft.com/office/powerpoint/2010/main" val="394691036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テキスト ボックス 4"/>
          <p:cNvSpPr txBox="1"/>
          <p:nvPr/>
        </p:nvSpPr>
        <p:spPr>
          <a:xfrm>
            <a:off x="121769" y="362410"/>
            <a:ext cx="2314057" cy="369332"/>
          </a:xfrm>
          <a:prstGeom prst="rect">
            <a:avLst/>
          </a:prstGeom>
          <a:solidFill>
            <a:schemeClr val="accent4">
              <a:lumMod val="60000"/>
              <a:lumOff val="40000"/>
            </a:schemeClr>
          </a:solidFill>
        </p:spPr>
        <p:txBody>
          <a:bodyPr wrap="square" rtlCol="0">
            <a:spAutoFit/>
          </a:bodyPr>
          <a:lstStyle/>
          <a:p>
            <a:r>
              <a:rPr kumimoji="1" lang="ja-JP" altLang="en-US" dirty="0"/>
              <a:t>２</a:t>
            </a:r>
            <a:r>
              <a:rPr kumimoji="1" lang="en-US" altLang="ja-JP" dirty="0"/>
              <a:t>.</a:t>
            </a:r>
            <a:r>
              <a:rPr kumimoji="1" lang="ja-JP" altLang="en-US" dirty="0"/>
              <a:t>単元の内容・構成</a:t>
            </a:r>
            <a:endParaRPr kumimoji="1" lang="en-US" altLang="ja-JP" dirty="0"/>
          </a:p>
        </p:txBody>
      </p:sp>
      <p:pic>
        <p:nvPicPr>
          <p:cNvPr id="2" name="図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435826" y="2521912"/>
            <a:ext cx="7586552" cy="3852315"/>
          </a:xfrm>
          <a:prstGeom prst="rect">
            <a:avLst/>
          </a:prstGeom>
        </p:spPr>
      </p:pic>
      <p:sp>
        <p:nvSpPr>
          <p:cNvPr id="6" name="テキスト ボックス 5"/>
          <p:cNvSpPr txBox="1"/>
          <p:nvPr/>
        </p:nvSpPr>
        <p:spPr>
          <a:xfrm flipH="1">
            <a:off x="302771" y="857794"/>
            <a:ext cx="5196672" cy="584775"/>
          </a:xfrm>
          <a:prstGeom prst="rect">
            <a:avLst/>
          </a:prstGeom>
          <a:noFill/>
          <a:ln>
            <a:solidFill>
              <a:schemeClr val="tx1"/>
            </a:solidFill>
          </a:ln>
        </p:spPr>
        <p:txBody>
          <a:bodyPr wrap="square" rtlCol="0">
            <a:spAutoFit/>
          </a:bodyPr>
          <a:lstStyle/>
          <a:p>
            <a:r>
              <a:rPr kumimoji="1" lang="ja-JP" altLang="en-US" sz="3200" b="1" dirty="0" smtClean="0"/>
              <a:t>第３回検討会後の</a:t>
            </a:r>
            <a:r>
              <a:rPr kumimoji="1" lang="ja-JP" altLang="en-US" sz="3200" b="1" dirty="0"/>
              <a:t>検討内容</a:t>
            </a:r>
          </a:p>
        </p:txBody>
      </p:sp>
      <p:sp>
        <p:nvSpPr>
          <p:cNvPr id="7" name="テキスト ボックス 6"/>
          <p:cNvSpPr txBox="1"/>
          <p:nvPr/>
        </p:nvSpPr>
        <p:spPr>
          <a:xfrm>
            <a:off x="302771" y="1824362"/>
            <a:ext cx="6604656" cy="461665"/>
          </a:xfrm>
          <a:prstGeom prst="rect">
            <a:avLst/>
          </a:prstGeom>
          <a:solidFill>
            <a:schemeClr val="accent4">
              <a:lumMod val="40000"/>
              <a:lumOff val="60000"/>
            </a:schemeClr>
          </a:solidFill>
        </p:spPr>
        <p:txBody>
          <a:bodyPr wrap="square" rtlCol="0">
            <a:spAutoFit/>
          </a:bodyPr>
          <a:lstStyle/>
          <a:p>
            <a:r>
              <a:rPr lang="ja-JP" altLang="en-US" sz="2400" dirty="0" smtClean="0"/>
              <a:t>　授業者が示した単元の指導と評価の計画①</a:t>
            </a:r>
            <a:endParaRPr kumimoji="1" lang="ja-JP" altLang="en-US" sz="2400" b="1" dirty="0"/>
          </a:p>
        </p:txBody>
      </p:sp>
    </p:spTree>
    <p:extLst>
      <p:ext uri="{BB962C8B-B14F-4D97-AF65-F5344CB8AC3E}">
        <p14:creationId xmlns:p14="http://schemas.microsoft.com/office/powerpoint/2010/main" val="395909619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テキスト ボックス 8"/>
          <p:cNvSpPr txBox="1"/>
          <p:nvPr/>
        </p:nvSpPr>
        <p:spPr>
          <a:xfrm>
            <a:off x="194597" y="362410"/>
            <a:ext cx="2314057" cy="369332"/>
          </a:xfrm>
          <a:prstGeom prst="rect">
            <a:avLst/>
          </a:prstGeom>
          <a:solidFill>
            <a:schemeClr val="accent4">
              <a:lumMod val="60000"/>
              <a:lumOff val="40000"/>
            </a:schemeClr>
          </a:solidFill>
        </p:spPr>
        <p:txBody>
          <a:bodyPr wrap="square" rtlCol="0">
            <a:spAutoFit/>
          </a:bodyPr>
          <a:lstStyle/>
          <a:p>
            <a:r>
              <a:rPr kumimoji="1" lang="ja-JP" altLang="en-US" dirty="0"/>
              <a:t>２</a:t>
            </a:r>
            <a:r>
              <a:rPr kumimoji="1" lang="en-US" altLang="ja-JP" dirty="0"/>
              <a:t>.</a:t>
            </a:r>
            <a:r>
              <a:rPr kumimoji="1" lang="ja-JP" altLang="en-US" dirty="0"/>
              <a:t>単元の内容・構成</a:t>
            </a:r>
            <a:endParaRPr kumimoji="1" lang="en-US" altLang="ja-JP" dirty="0"/>
          </a:p>
        </p:txBody>
      </p:sp>
      <p:pic>
        <p:nvPicPr>
          <p:cNvPr id="3" name="図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525857" y="878278"/>
            <a:ext cx="7297760" cy="5689419"/>
          </a:xfrm>
          <a:prstGeom prst="rect">
            <a:avLst/>
          </a:prstGeom>
        </p:spPr>
      </p:pic>
      <p:sp>
        <p:nvSpPr>
          <p:cNvPr id="10" name="テキスト ボックス 9"/>
          <p:cNvSpPr txBox="1"/>
          <p:nvPr/>
        </p:nvSpPr>
        <p:spPr>
          <a:xfrm>
            <a:off x="235552" y="1194655"/>
            <a:ext cx="4101670" cy="830997"/>
          </a:xfrm>
          <a:prstGeom prst="rect">
            <a:avLst/>
          </a:prstGeom>
          <a:solidFill>
            <a:schemeClr val="accent4">
              <a:lumMod val="40000"/>
              <a:lumOff val="60000"/>
            </a:schemeClr>
          </a:solidFill>
        </p:spPr>
        <p:txBody>
          <a:bodyPr wrap="square" rtlCol="0">
            <a:spAutoFit/>
          </a:bodyPr>
          <a:lstStyle/>
          <a:p>
            <a:r>
              <a:rPr lang="ja-JP" altLang="en-US" sz="2400" dirty="0" smtClean="0"/>
              <a:t>　授業者が示した単元の</a:t>
            </a:r>
            <a:endParaRPr lang="en-US" altLang="ja-JP" sz="2400" dirty="0" smtClean="0"/>
          </a:p>
          <a:p>
            <a:pPr algn="r"/>
            <a:r>
              <a:rPr lang="ja-JP" altLang="en-US" sz="2400" dirty="0" smtClean="0"/>
              <a:t>指導と評価の計画②</a:t>
            </a:r>
            <a:endParaRPr kumimoji="1" lang="ja-JP" altLang="en-US" sz="2400" b="1" dirty="0"/>
          </a:p>
        </p:txBody>
      </p:sp>
    </p:spTree>
    <p:extLst>
      <p:ext uri="{BB962C8B-B14F-4D97-AF65-F5344CB8AC3E}">
        <p14:creationId xmlns:p14="http://schemas.microsoft.com/office/powerpoint/2010/main" val="18755053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p:cNvSpPr txBox="1"/>
          <p:nvPr/>
        </p:nvSpPr>
        <p:spPr>
          <a:xfrm>
            <a:off x="526474" y="1578964"/>
            <a:ext cx="11166764" cy="646331"/>
          </a:xfrm>
          <a:prstGeom prst="rect">
            <a:avLst/>
          </a:prstGeom>
          <a:solidFill>
            <a:schemeClr val="accent4">
              <a:lumMod val="60000"/>
              <a:lumOff val="40000"/>
            </a:schemeClr>
          </a:solidFill>
        </p:spPr>
        <p:txBody>
          <a:bodyPr wrap="square" rtlCol="0">
            <a:spAutoFit/>
          </a:bodyPr>
          <a:lstStyle/>
          <a:p>
            <a:r>
              <a:rPr kumimoji="1" lang="ja-JP" altLang="en-US" sz="3600" dirty="0"/>
              <a:t>０</a:t>
            </a:r>
            <a:r>
              <a:rPr kumimoji="1" lang="en-US" altLang="ja-JP" sz="3600" dirty="0"/>
              <a:t>.</a:t>
            </a:r>
            <a:r>
              <a:rPr kumimoji="1" lang="ja-JP" altLang="en-US" sz="3600" dirty="0"/>
              <a:t>はじめに</a:t>
            </a:r>
            <a:endParaRPr kumimoji="1" lang="en-US" altLang="ja-JP" sz="3600" dirty="0"/>
          </a:p>
        </p:txBody>
      </p:sp>
      <p:sp>
        <p:nvSpPr>
          <p:cNvPr id="2" name="テキスト ボックス 1"/>
          <p:cNvSpPr txBox="1"/>
          <p:nvPr/>
        </p:nvSpPr>
        <p:spPr>
          <a:xfrm>
            <a:off x="526474" y="2485748"/>
            <a:ext cx="11166764" cy="3416320"/>
          </a:xfrm>
          <a:prstGeom prst="rect">
            <a:avLst/>
          </a:prstGeom>
          <a:noFill/>
        </p:spPr>
        <p:txBody>
          <a:bodyPr wrap="square" rtlCol="0">
            <a:spAutoFit/>
          </a:bodyPr>
          <a:lstStyle/>
          <a:p>
            <a:r>
              <a:rPr kumimoji="1" lang="ja-JP" altLang="en-US" sz="2400" dirty="0"/>
              <a:t>　令和５年度、東京学芸大学</a:t>
            </a:r>
            <a:r>
              <a:rPr kumimoji="1" lang="ja-JP" altLang="en-US" sz="2400" dirty="0" smtClean="0"/>
              <a:t>「高校探究</a:t>
            </a:r>
            <a:r>
              <a:rPr kumimoji="1" lang="ja-JP" altLang="en-US" sz="2400" dirty="0"/>
              <a:t>プロジェクト」と北海道教育委員会「授業研究セミナー」がコラボレーションし、授業者と複数の協力員が指導案の検討を重ね、セミナー当日に研究授業を行いました。</a:t>
            </a:r>
            <a:endParaRPr kumimoji="1" lang="en-US" altLang="ja-JP" sz="2400" dirty="0"/>
          </a:p>
          <a:p>
            <a:endParaRPr lang="en-US" altLang="ja-JP" sz="2400" dirty="0"/>
          </a:p>
          <a:p>
            <a:r>
              <a:rPr kumimoji="1" lang="ja-JP" altLang="en-US" sz="2400" dirty="0"/>
              <a:t>　このスライドは、指導案検討から当日の研究授業後の協議までの流れを追体験し、御覧いただいた先生方の今後の授業改善にお役立ていただきたいという方針で作成しました。</a:t>
            </a:r>
            <a:endParaRPr kumimoji="1" lang="en-US" altLang="ja-JP" sz="2400" dirty="0"/>
          </a:p>
          <a:p>
            <a:endParaRPr lang="en-US" altLang="ja-JP" sz="2400" dirty="0"/>
          </a:p>
          <a:p>
            <a:r>
              <a:rPr kumimoji="1" lang="ja-JP" altLang="en-US" sz="2400" dirty="0"/>
              <a:t>　皆様の御参考になれば幸いです。</a:t>
            </a:r>
            <a:endParaRPr kumimoji="1" lang="en-US" altLang="ja-JP" sz="2400" dirty="0"/>
          </a:p>
        </p:txBody>
      </p:sp>
    </p:spTree>
    <p:extLst>
      <p:ext uri="{BB962C8B-B14F-4D97-AF65-F5344CB8AC3E}">
        <p14:creationId xmlns:p14="http://schemas.microsoft.com/office/powerpoint/2010/main" val="342957194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下矢印 7"/>
          <p:cNvSpPr/>
          <p:nvPr/>
        </p:nvSpPr>
        <p:spPr>
          <a:xfrm>
            <a:off x="5114925" y="2325651"/>
            <a:ext cx="628650" cy="605135"/>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 name="下矢印 9"/>
          <p:cNvSpPr/>
          <p:nvPr/>
        </p:nvSpPr>
        <p:spPr>
          <a:xfrm>
            <a:off x="5114925" y="3753506"/>
            <a:ext cx="628650" cy="605135"/>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4" name="テキスト ボックス 13"/>
          <p:cNvSpPr txBox="1"/>
          <p:nvPr/>
        </p:nvSpPr>
        <p:spPr>
          <a:xfrm>
            <a:off x="105585" y="276163"/>
            <a:ext cx="2314057" cy="369332"/>
          </a:xfrm>
          <a:prstGeom prst="rect">
            <a:avLst/>
          </a:prstGeom>
          <a:solidFill>
            <a:schemeClr val="accent4">
              <a:lumMod val="60000"/>
              <a:lumOff val="40000"/>
            </a:schemeClr>
          </a:solidFill>
        </p:spPr>
        <p:txBody>
          <a:bodyPr wrap="square" rtlCol="0">
            <a:spAutoFit/>
          </a:bodyPr>
          <a:lstStyle/>
          <a:p>
            <a:r>
              <a:rPr kumimoji="1" lang="ja-JP" altLang="en-US" dirty="0"/>
              <a:t>２</a:t>
            </a:r>
            <a:r>
              <a:rPr kumimoji="1" lang="en-US" altLang="ja-JP" dirty="0"/>
              <a:t>.</a:t>
            </a:r>
            <a:r>
              <a:rPr kumimoji="1" lang="ja-JP" altLang="en-US" dirty="0"/>
              <a:t>単元の内容・構成</a:t>
            </a:r>
            <a:endParaRPr kumimoji="1" lang="en-US" altLang="ja-JP" dirty="0"/>
          </a:p>
        </p:txBody>
      </p:sp>
      <p:sp>
        <p:nvSpPr>
          <p:cNvPr id="9" name="テキスト ボックス 8"/>
          <p:cNvSpPr txBox="1"/>
          <p:nvPr/>
        </p:nvSpPr>
        <p:spPr>
          <a:xfrm>
            <a:off x="1085849" y="4358641"/>
            <a:ext cx="10382250" cy="830997"/>
          </a:xfrm>
          <a:prstGeom prst="rect">
            <a:avLst/>
          </a:prstGeom>
          <a:noFill/>
        </p:spPr>
        <p:txBody>
          <a:bodyPr wrap="square" rtlCol="0">
            <a:spAutoFit/>
          </a:bodyPr>
          <a:lstStyle/>
          <a:p>
            <a:r>
              <a:rPr lang="ja-JP" altLang="en-US" sz="2400" dirty="0"/>
              <a:t>③　</a:t>
            </a:r>
            <a:r>
              <a:rPr lang="ja-JP" altLang="en-US" sz="2400" dirty="0">
                <a:solidFill>
                  <a:srgbClr val="FF0000"/>
                </a:solidFill>
              </a:rPr>
              <a:t>評価規準に則して、</a:t>
            </a:r>
            <a:r>
              <a:rPr lang="ja-JP" altLang="en-US" sz="2400" dirty="0"/>
              <a:t>各自が見つけた「美」に</a:t>
            </a:r>
            <a:r>
              <a:rPr lang="ja-JP" altLang="en-US" sz="2400" dirty="0" smtClean="0"/>
              <a:t>ついて</a:t>
            </a:r>
            <a:r>
              <a:rPr lang="ja-JP" altLang="en-US" sz="2400" dirty="0" smtClean="0">
                <a:solidFill>
                  <a:srgbClr val="FF0000"/>
                </a:solidFill>
              </a:rPr>
              <a:t>フォトエッセイ</a:t>
            </a:r>
            <a:r>
              <a:rPr lang="ja-JP" altLang="en-US" sz="2400" dirty="0" smtClean="0"/>
              <a:t>を</a:t>
            </a:r>
            <a:endParaRPr lang="en-US" altLang="ja-JP" sz="2400" dirty="0" smtClean="0"/>
          </a:p>
          <a:p>
            <a:r>
              <a:rPr lang="ja-JP" altLang="en-US" sz="2400" dirty="0" smtClean="0"/>
              <a:t>　書き</a:t>
            </a:r>
            <a:r>
              <a:rPr lang="ja-JP" altLang="en-US" sz="2400" dirty="0"/>
              <a:t>、</a:t>
            </a:r>
            <a:r>
              <a:rPr lang="ja-JP" altLang="en-US" sz="2400" dirty="0" smtClean="0"/>
              <a:t>発表と</a:t>
            </a:r>
            <a:r>
              <a:rPr lang="ja-JP" altLang="en-US" sz="2400" dirty="0"/>
              <a:t>話し合いを通じて、自分の考えとその変化を記録する。</a:t>
            </a:r>
          </a:p>
        </p:txBody>
      </p:sp>
      <p:sp>
        <p:nvSpPr>
          <p:cNvPr id="11" name="下矢印 10"/>
          <p:cNvSpPr/>
          <p:nvPr/>
        </p:nvSpPr>
        <p:spPr>
          <a:xfrm>
            <a:off x="5114925" y="5189638"/>
            <a:ext cx="628650" cy="605135"/>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5" name="テキスト ボックス 14"/>
          <p:cNvSpPr txBox="1"/>
          <p:nvPr/>
        </p:nvSpPr>
        <p:spPr>
          <a:xfrm>
            <a:off x="1085849" y="5789802"/>
            <a:ext cx="10843553" cy="830997"/>
          </a:xfrm>
          <a:prstGeom prst="rect">
            <a:avLst/>
          </a:prstGeom>
          <a:noFill/>
        </p:spPr>
        <p:txBody>
          <a:bodyPr wrap="square" rtlCol="0">
            <a:spAutoFit/>
          </a:bodyPr>
          <a:lstStyle/>
          <a:p>
            <a:r>
              <a:rPr kumimoji="1" lang="ja-JP" altLang="en-US" sz="2400" dirty="0"/>
              <a:t>④　</a:t>
            </a:r>
            <a:r>
              <a:rPr lang="ja-JP" altLang="en-US" sz="2400" dirty="0">
                <a:solidFill>
                  <a:srgbClr val="FF0000"/>
                </a:solidFill>
              </a:rPr>
              <a:t>評価規準に則して、</a:t>
            </a:r>
            <a:r>
              <a:rPr kumimoji="1" lang="ja-JP" altLang="en-US" sz="2400" dirty="0">
                <a:solidFill>
                  <a:srgbClr val="FF0000"/>
                </a:solidFill>
              </a:rPr>
              <a:t>随想を書き直し、変化した点を確認することで、材</a:t>
            </a:r>
            <a:endParaRPr kumimoji="1" lang="en-US" altLang="ja-JP" sz="2400" dirty="0">
              <a:solidFill>
                <a:srgbClr val="FF0000"/>
              </a:solidFill>
            </a:endParaRPr>
          </a:p>
          <a:p>
            <a:r>
              <a:rPr kumimoji="1" lang="ja-JP" altLang="en-US" sz="2400" dirty="0">
                <a:solidFill>
                  <a:srgbClr val="FF0000"/>
                </a:solidFill>
              </a:rPr>
              <a:t>　料を吟味し、</a:t>
            </a:r>
            <a:r>
              <a:rPr lang="ja-JP" altLang="en-US" sz="2400" dirty="0">
                <a:solidFill>
                  <a:srgbClr val="FF0000"/>
                </a:solidFill>
              </a:rPr>
              <a:t>表現したいことをより明確にできた</a:t>
            </a:r>
            <a:r>
              <a:rPr lang="ja-JP" altLang="en-US" sz="2400" dirty="0" smtClean="0">
                <a:solidFill>
                  <a:srgbClr val="FF0000"/>
                </a:solidFill>
              </a:rPr>
              <a:t>かを自己</a:t>
            </a:r>
            <a:r>
              <a:rPr lang="ja-JP" altLang="en-US" sz="2400" dirty="0">
                <a:solidFill>
                  <a:srgbClr val="FF0000"/>
                </a:solidFill>
              </a:rPr>
              <a:t>評価する。</a:t>
            </a:r>
            <a:endParaRPr kumimoji="1" lang="ja-JP" altLang="en-US" sz="2400" dirty="0">
              <a:solidFill>
                <a:srgbClr val="FF0000"/>
              </a:solidFill>
            </a:endParaRPr>
          </a:p>
        </p:txBody>
      </p:sp>
      <p:sp>
        <p:nvSpPr>
          <p:cNvPr id="12" name="テキスト ボックス 11"/>
          <p:cNvSpPr txBox="1"/>
          <p:nvPr/>
        </p:nvSpPr>
        <p:spPr>
          <a:xfrm>
            <a:off x="759971" y="1058827"/>
            <a:ext cx="7088972" cy="461665"/>
          </a:xfrm>
          <a:prstGeom prst="rect">
            <a:avLst/>
          </a:prstGeom>
          <a:solidFill>
            <a:schemeClr val="accent4">
              <a:lumMod val="40000"/>
              <a:lumOff val="60000"/>
            </a:schemeClr>
          </a:solidFill>
        </p:spPr>
        <p:txBody>
          <a:bodyPr wrap="square" rtlCol="0">
            <a:spAutoFit/>
          </a:bodyPr>
          <a:lstStyle/>
          <a:p>
            <a:pPr algn="ctr"/>
            <a:r>
              <a:rPr lang="ja-JP" altLang="en-US" sz="2400" dirty="0"/>
              <a:t>　授業者</a:t>
            </a:r>
            <a:r>
              <a:rPr lang="ja-JP" altLang="en-US" sz="2400" dirty="0" smtClean="0"/>
              <a:t>が今回提案</a:t>
            </a:r>
            <a:r>
              <a:rPr lang="ja-JP" altLang="en-US" sz="2400" dirty="0"/>
              <a:t>した単元の流れ</a:t>
            </a:r>
            <a:r>
              <a:rPr lang="ja-JP" altLang="en-US" sz="2400" dirty="0" smtClean="0"/>
              <a:t>（最終形）</a:t>
            </a:r>
            <a:endParaRPr kumimoji="1" lang="ja-JP" altLang="en-US" sz="2400" dirty="0"/>
          </a:p>
        </p:txBody>
      </p:sp>
      <p:sp>
        <p:nvSpPr>
          <p:cNvPr id="17" name="テキスト ボックス 16"/>
          <p:cNvSpPr txBox="1"/>
          <p:nvPr/>
        </p:nvSpPr>
        <p:spPr>
          <a:xfrm>
            <a:off x="1085849" y="1745962"/>
            <a:ext cx="9296400" cy="461665"/>
          </a:xfrm>
          <a:prstGeom prst="rect">
            <a:avLst/>
          </a:prstGeom>
          <a:noFill/>
        </p:spPr>
        <p:txBody>
          <a:bodyPr wrap="square" rtlCol="0">
            <a:spAutoFit/>
          </a:bodyPr>
          <a:lstStyle/>
          <a:p>
            <a:r>
              <a:rPr kumimoji="1" lang="ja-JP" altLang="en-US" sz="2400" dirty="0"/>
              <a:t>①　</a:t>
            </a:r>
            <a:r>
              <a:rPr kumimoji="1" lang="ja-JP" altLang="en-US" sz="2400" dirty="0" smtClean="0"/>
              <a:t>教材</a:t>
            </a:r>
            <a:r>
              <a:rPr lang="ja-JP" altLang="en-US" sz="2400" dirty="0" smtClean="0"/>
              <a:t>を</a:t>
            </a:r>
            <a:r>
              <a:rPr lang="ja-JP" altLang="en-US" sz="2400" dirty="0"/>
              <a:t>読み、二項対立に注目</a:t>
            </a:r>
            <a:r>
              <a:rPr lang="ja-JP" altLang="en-US" sz="2400" dirty="0" smtClean="0"/>
              <a:t>しつつ、</a:t>
            </a:r>
            <a:r>
              <a:rPr lang="ja-JP" altLang="en-US" sz="2400" dirty="0"/>
              <a:t>筆者の主張を理解する。</a:t>
            </a:r>
            <a:r>
              <a:rPr kumimoji="1" lang="ja-JP" altLang="en-US" sz="2400" dirty="0"/>
              <a:t>　</a:t>
            </a:r>
          </a:p>
        </p:txBody>
      </p:sp>
      <p:sp>
        <p:nvSpPr>
          <p:cNvPr id="18" name="テキスト ボックス 17"/>
          <p:cNvSpPr txBox="1"/>
          <p:nvPr/>
        </p:nvSpPr>
        <p:spPr>
          <a:xfrm>
            <a:off x="1085849" y="2927480"/>
            <a:ext cx="10382250" cy="830997"/>
          </a:xfrm>
          <a:prstGeom prst="rect">
            <a:avLst/>
          </a:prstGeom>
          <a:noFill/>
        </p:spPr>
        <p:txBody>
          <a:bodyPr wrap="square" rtlCol="0">
            <a:spAutoFit/>
          </a:bodyPr>
          <a:lstStyle/>
          <a:p>
            <a:r>
              <a:rPr kumimoji="1" lang="ja-JP" altLang="en-US" sz="2400" dirty="0"/>
              <a:t>②　</a:t>
            </a:r>
            <a:r>
              <a:rPr lang="ja-JP" altLang="en-US" sz="2400" dirty="0"/>
              <a:t>筆者の</a:t>
            </a:r>
            <a:r>
              <a:rPr lang="ja-JP" altLang="en-US" sz="2400" dirty="0" smtClean="0"/>
              <a:t>主張を参考にして、</a:t>
            </a:r>
            <a:r>
              <a:rPr kumimoji="1" lang="ja-JP" altLang="en-US" sz="2400" dirty="0" smtClean="0"/>
              <a:t>生徒自身が感じる「美」の光景をテーマ</a:t>
            </a:r>
            <a:r>
              <a:rPr lang="ja-JP" altLang="en-US" sz="2400" dirty="0"/>
              <a:t>に</a:t>
            </a:r>
            <a:r>
              <a:rPr lang="ja-JP" altLang="en-US" sz="2400" dirty="0" smtClean="0"/>
              <a:t>、　</a:t>
            </a:r>
            <a:endParaRPr lang="en-US" altLang="ja-JP" sz="2400" dirty="0" smtClean="0"/>
          </a:p>
          <a:p>
            <a:r>
              <a:rPr kumimoji="1" lang="ja-JP" altLang="en-US" sz="2400" dirty="0" smtClean="0"/>
              <a:t>　随想を書く際の材料を探す（</a:t>
            </a:r>
            <a:r>
              <a:rPr lang="ja-JP" altLang="en-US" sz="2400" dirty="0" smtClean="0"/>
              <a:t>校内</a:t>
            </a:r>
            <a:r>
              <a:rPr lang="ja-JP" altLang="en-US" sz="2400" dirty="0"/>
              <a:t>で見つけた「美」の写真</a:t>
            </a:r>
            <a:r>
              <a:rPr lang="ja-JP" altLang="en-US" sz="2400" dirty="0" smtClean="0"/>
              <a:t>を撮影する）</a:t>
            </a:r>
            <a:r>
              <a:rPr kumimoji="1" lang="ja-JP" altLang="en-US" sz="2400" dirty="0" smtClean="0"/>
              <a:t>。</a:t>
            </a:r>
            <a:endParaRPr kumimoji="1" lang="ja-JP" altLang="en-US" sz="2400" dirty="0"/>
          </a:p>
        </p:txBody>
      </p:sp>
    </p:spTree>
    <p:extLst>
      <p:ext uri="{BB962C8B-B14F-4D97-AF65-F5344CB8AC3E}">
        <p14:creationId xmlns:p14="http://schemas.microsoft.com/office/powerpoint/2010/main" val="1692129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p:cNvSpPr txBox="1"/>
          <p:nvPr/>
        </p:nvSpPr>
        <p:spPr>
          <a:xfrm>
            <a:off x="302771" y="1555719"/>
            <a:ext cx="11624052" cy="1077218"/>
          </a:xfrm>
          <a:prstGeom prst="rect">
            <a:avLst/>
          </a:prstGeom>
          <a:solidFill>
            <a:schemeClr val="accent4">
              <a:lumMod val="40000"/>
              <a:lumOff val="60000"/>
            </a:schemeClr>
          </a:solidFill>
        </p:spPr>
        <p:txBody>
          <a:bodyPr wrap="square" rtlCol="0">
            <a:spAutoFit/>
          </a:bodyPr>
          <a:lstStyle/>
          <a:p>
            <a:r>
              <a:rPr kumimoji="1" lang="ja-JP" altLang="en-US" sz="3200" dirty="0"/>
              <a:t>授業者や協力員にとっての学び</a:t>
            </a:r>
            <a:endParaRPr kumimoji="1" lang="en-US" altLang="ja-JP" sz="3200" dirty="0"/>
          </a:p>
          <a:p>
            <a:r>
              <a:rPr kumimoji="1" lang="ja-JP" altLang="en-US" sz="3200" dirty="0"/>
              <a:t>～目標</a:t>
            </a:r>
            <a:r>
              <a:rPr kumimoji="1" lang="ja-JP" altLang="en-US" sz="3200" dirty="0" smtClean="0"/>
              <a:t>の実現に向けた単元</a:t>
            </a:r>
            <a:r>
              <a:rPr kumimoji="1" lang="ja-JP" altLang="en-US" sz="3200" dirty="0"/>
              <a:t>の内容・構成を考えるにあたって～</a:t>
            </a:r>
          </a:p>
        </p:txBody>
      </p:sp>
      <p:sp>
        <p:nvSpPr>
          <p:cNvPr id="7" name="テキスト ボックス 6"/>
          <p:cNvSpPr txBox="1"/>
          <p:nvPr/>
        </p:nvSpPr>
        <p:spPr>
          <a:xfrm>
            <a:off x="668841" y="3099609"/>
            <a:ext cx="10909439" cy="830997"/>
          </a:xfrm>
          <a:prstGeom prst="rect">
            <a:avLst/>
          </a:prstGeom>
          <a:noFill/>
        </p:spPr>
        <p:txBody>
          <a:bodyPr wrap="square" rtlCol="0">
            <a:spAutoFit/>
          </a:bodyPr>
          <a:lstStyle/>
          <a:p>
            <a:r>
              <a:rPr kumimoji="1" lang="ja-JP" altLang="en-US" sz="2400" dirty="0" smtClean="0"/>
              <a:t>○　生徒</a:t>
            </a:r>
            <a:r>
              <a:rPr kumimoji="1" lang="ja-JP" altLang="en-US" sz="2400" dirty="0"/>
              <a:t>に身に付けさせたい資質・能力を授業者が意識</a:t>
            </a:r>
            <a:r>
              <a:rPr kumimoji="1" lang="ja-JP" altLang="en-US" sz="2400" dirty="0" smtClean="0"/>
              <a:t>することはもちろん、生徒</a:t>
            </a:r>
            <a:r>
              <a:rPr kumimoji="1" lang="ja-JP" altLang="en-US" sz="2400" dirty="0"/>
              <a:t>自身がそれを意識して取り組むことが</a:t>
            </a:r>
            <a:r>
              <a:rPr kumimoji="1" lang="ja-JP" altLang="en-US" sz="2400" dirty="0" smtClean="0"/>
              <a:t>大切。</a:t>
            </a:r>
            <a:endParaRPr kumimoji="1" lang="ja-JP" altLang="en-US" sz="2400" dirty="0"/>
          </a:p>
        </p:txBody>
      </p:sp>
      <p:sp>
        <p:nvSpPr>
          <p:cNvPr id="8" name="テキスト ボックス 7"/>
          <p:cNvSpPr txBox="1"/>
          <p:nvPr/>
        </p:nvSpPr>
        <p:spPr>
          <a:xfrm>
            <a:off x="668842" y="4158318"/>
            <a:ext cx="10662304" cy="830997"/>
          </a:xfrm>
          <a:prstGeom prst="rect">
            <a:avLst/>
          </a:prstGeom>
          <a:noFill/>
        </p:spPr>
        <p:txBody>
          <a:bodyPr wrap="square" rtlCol="0">
            <a:spAutoFit/>
          </a:bodyPr>
          <a:lstStyle/>
          <a:p>
            <a:r>
              <a:rPr kumimoji="1" lang="ja-JP" altLang="en-US" sz="2400" dirty="0" smtClean="0"/>
              <a:t>○　身</a:t>
            </a:r>
            <a:r>
              <a:rPr kumimoji="1" lang="ja-JP" altLang="en-US" sz="2400" dirty="0"/>
              <a:t>に付けさせたい資質・能力を踏まえて単元の目標を定め、必要な</a:t>
            </a:r>
            <a:r>
              <a:rPr kumimoji="1" lang="ja-JP" altLang="en-US" sz="2400" dirty="0" smtClean="0"/>
              <a:t>言語</a:t>
            </a:r>
            <a:endParaRPr kumimoji="1" lang="en-US" altLang="ja-JP" sz="2400" dirty="0" smtClean="0"/>
          </a:p>
          <a:p>
            <a:r>
              <a:rPr kumimoji="1" lang="ja-JP" altLang="en-US" sz="2400" dirty="0" smtClean="0"/>
              <a:t>　活動</a:t>
            </a:r>
            <a:r>
              <a:rPr kumimoji="1" lang="ja-JP" altLang="en-US" sz="2400" dirty="0"/>
              <a:t>と、適切な評価規準を設定することが大切。</a:t>
            </a:r>
            <a:endParaRPr kumimoji="1" lang="ja-JP" altLang="en-US" sz="1200" dirty="0"/>
          </a:p>
        </p:txBody>
      </p:sp>
      <p:sp>
        <p:nvSpPr>
          <p:cNvPr id="11" name="テキスト ボックス 10"/>
          <p:cNvSpPr txBox="1"/>
          <p:nvPr/>
        </p:nvSpPr>
        <p:spPr>
          <a:xfrm>
            <a:off x="105585" y="276163"/>
            <a:ext cx="2314057" cy="369332"/>
          </a:xfrm>
          <a:prstGeom prst="rect">
            <a:avLst/>
          </a:prstGeom>
          <a:solidFill>
            <a:schemeClr val="accent4">
              <a:lumMod val="60000"/>
              <a:lumOff val="40000"/>
            </a:schemeClr>
          </a:solidFill>
        </p:spPr>
        <p:txBody>
          <a:bodyPr wrap="square" rtlCol="0">
            <a:spAutoFit/>
          </a:bodyPr>
          <a:lstStyle/>
          <a:p>
            <a:r>
              <a:rPr kumimoji="1" lang="ja-JP" altLang="en-US" dirty="0"/>
              <a:t>２</a:t>
            </a:r>
            <a:r>
              <a:rPr kumimoji="1" lang="en-US" altLang="ja-JP" dirty="0"/>
              <a:t>.</a:t>
            </a:r>
            <a:r>
              <a:rPr kumimoji="1" lang="ja-JP" altLang="en-US" dirty="0"/>
              <a:t>単元の内容・構成</a:t>
            </a:r>
            <a:endParaRPr kumimoji="1" lang="en-US" altLang="ja-JP" dirty="0"/>
          </a:p>
        </p:txBody>
      </p:sp>
      <p:sp>
        <p:nvSpPr>
          <p:cNvPr id="9" name="テキスト ボックス 8"/>
          <p:cNvSpPr txBox="1"/>
          <p:nvPr/>
        </p:nvSpPr>
        <p:spPr>
          <a:xfrm>
            <a:off x="668842" y="5179956"/>
            <a:ext cx="10637078" cy="1200329"/>
          </a:xfrm>
          <a:prstGeom prst="rect">
            <a:avLst/>
          </a:prstGeom>
          <a:noFill/>
        </p:spPr>
        <p:txBody>
          <a:bodyPr wrap="square" rtlCol="0">
            <a:spAutoFit/>
          </a:bodyPr>
          <a:lstStyle/>
          <a:p>
            <a:r>
              <a:rPr kumimoji="1" lang="ja-JP" altLang="en-US" sz="2400" dirty="0" smtClean="0"/>
              <a:t>○　言語</a:t>
            </a:r>
            <a:r>
              <a:rPr kumimoji="1" lang="ja-JP" altLang="en-US" sz="2400" dirty="0"/>
              <a:t>文化で評論</a:t>
            </a:r>
            <a:r>
              <a:rPr kumimoji="1" lang="ja-JP" altLang="en-US" sz="2400" dirty="0" smtClean="0"/>
              <a:t>を教材として取り上げて、</a:t>
            </a:r>
            <a:r>
              <a:rPr kumimoji="1" lang="ja-JP" altLang="en-US" sz="2400" dirty="0"/>
              <a:t>書くことの授業をする</a:t>
            </a:r>
            <a:r>
              <a:rPr kumimoji="1" lang="ja-JP" altLang="en-US" sz="2400" dirty="0" smtClean="0"/>
              <a:t>ことの</a:t>
            </a:r>
            <a:endParaRPr kumimoji="1" lang="en-US" altLang="ja-JP" sz="2400" dirty="0" smtClean="0"/>
          </a:p>
          <a:p>
            <a:r>
              <a:rPr kumimoji="1" lang="ja-JP" altLang="en-US" sz="2400" dirty="0" smtClean="0"/>
              <a:t>　新規性</a:t>
            </a:r>
            <a:r>
              <a:rPr kumimoji="1" lang="ja-JP" altLang="en-US" sz="2400" dirty="0"/>
              <a:t>より</a:t>
            </a:r>
            <a:r>
              <a:rPr kumimoji="1" lang="ja-JP" altLang="en-US" sz="2400" dirty="0" smtClean="0"/>
              <a:t>、資質・</a:t>
            </a:r>
            <a:r>
              <a:rPr kumimoji="1" lang="ja-JP" altLang="en-US" sz="2400" dirty="0"/>
              <a:t>能力</a:t>
            </a:r>
            <a:r>
              <a:rPr kumimoji="1" lang="ja-JP" altLang="en-US" sz="2400" dirty="0" smtClean="0"/>
              <a:t>ベースでの単元づくりという視点で貫かれている</a:t>
            </a:r>
            <a:endParaRPr kumimoji="1" lang="en-US" altLang="ja-JP" sz="2400" dirty="0" smtClean="0"/>
          </a:p>
          <a:p>
            <a:r>
              <a:rPr kumimoji="1" lang="ja-JP" altLang="en-US" sz="2400" dirty="0" smtClean="0"/>
              <a:t>　ことが重要。</a:t>
            </a:r>
            <a:endParaRPr kumimoji="1" lang="ja-JP" altLang="en-US" sz="2400" dirty="0"/>
          </a:p>
        </p:txBody>
      </p:sp>
      <p:sp>
        <p:nvSpPr>
          <p:cNvPr id="10" name="テキスト ボックス 9"/>
          <p:cNvSpPr txBox="1"/>
          <p:nvPr/>
        </p:nvSpPr>
        <p:spPr>
          <a:xfrm flipH="1">
            <a:off x="302770" y="857794"/>
            <a:ext cx="1464245" cy="584775"/>
          </a:xfrm>
          <a:prstGeom prst="rect">
            <a:avLst/>
          </a:prstGeom>
          <a:noFill/>
          <a:ln>
            <a:solidFill>
              <a:schemeClr val="tx1"/>
            </a:solidFill>
          </a:ln>
        </p:spPr>
        <p:txBody>
          <a:bodyPr wrap="square" rtlCol="0">
            <a:spAutoFit/>
          </a:bodyPr>
          <a:lstStyle/>
          <a:p>
            <a:pPr algn="ctr"/>
            <a:r>
              <a:rPr kumimoji="1" lang="ja-JP" altLang="en-US" sz="3200" b="1" dirty="0" smtClean="0"/>
              <a:t>まとめ</a:t>
            </a:r>
            <a:endParaRPr kumimoji="1" lang="ja-JP" altLang="en-US" sz="3200" b="1" dirty="0"/>
          </a:p>
        </p:txBody>
      </p:sp>
    </p:spTree>
    <p:extLst>
      <p:ext uri="{BB962C8B-B14F-4D97-AF65-F5344CB8AC3E}">
        <p14:creationId xmlns:p14="http://schemas.microsoft.com/office/powerpoint/2010/main" val="443425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テキスト ボックス 4"/>
          <p:cNvSpPr txBox="1"/>
          <p:nvPr/>
        </p:nvSpPr>
        <p:spPr>
          <a:xfrm>
            <a:off x="3431989" y="2814171"/>
            <a:ext cx="5980952" cy="646331"/>
          </a:xfrm>
          <a:prstGeom prst="rect">
            <a:avLst/>
          </a:prstGeom>
          <a:solidFill>
            <a:schemeClr val="accent4">
              <a:lumMod val="60000"/>
              <a:lumOff val="40000"/>
            </a:schemeClr>
          </a:solidFill>
        </p:spPr>
        <p:txBody>
          <a:bodyPr wrap="square" rtlCol="0">
            <a:spAutoFit/>
          </a:bodyPr>
          <a:lstStyle/>
          <a:p>
            <a:r>
              <a:rPr kumimoji="1" lang="ja-JP" altLang="en-US" sz="3600" dirty="0" smtClean="0"/>
              <a:t>３</a:t>
            </a:r>
            <a:r>
              <a:rPr kumimoji="1" lang="en-US" altLang="ja-JP" sz="3600" dirty="0" smtClean="0"/>
              <a:t>.</a:t>
            </a:r>
            <a:r>
              <a:rPr kumimoji="1" lang="ja-JP" altLang="en-US" sz="3600" dirty="0" smtClean="0"/>
              <a:t>協力員の</a:t>
            </a:r>
            <a:r>
              <a:rPr kumimoji="1" lang="ja-JP" altLang="en-US" sz="3600" dirty="0"/>
              <a:t>声</a:t>
            </a:r>
            <a:endParaRPr kumimoji="1" lang="en-US" altLang="ja-JP" sz="3600" dirty="0"/>
          </a:p>
        </p:txBody>
      </p:sp>
    </p:spTree>
    <p:extLst>
      <p:ext uri="{BB962C8B-B14F-4D97-AF65-F5344CB8AC3E}">
        <p14:creationId xmlns:p14="http://schemas.microsoft.com/office/powerpoint/2010/main" val="176850530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p:cNvSpPr txBox="1"/>
          <p:nvPr/>
        </p:nvSpPr>
        <p:spPr>
          <a:xfrm>
            <a:off x="325719" y="259229"/>
            <a:ext cx="1725503" cy="369332"/>
          </a:xfrm>
          <a:prstGeom prst="rect">
            <a:avLst/>
          </a:prstGeom>
          <a:solidFill>
            <a:schemeClr val="accent4">
              <a:lumMod val="60000"/>
              <a:lumOff val="40000"/>
            </a:schemeClr>
          </a:solidFill>
        </p:spPr>
        <p:txBody>
          <a:bodyPr wrap="square" rtlCol="0">
            <a:spAutoFit/>
          </a:bodyPr>
          <a:lstStyle/>
          <a:p>
            <a:r>
              <a:rPr kumimoji="1" lang="ja-JP" altLang="en-US" dirty="0" smtClean="0"/>
              <a:t>３</a:t>
            </a:r>
            <a:r>
              <a:rPr kumimoji="1" lang="en-US" altLang="ja-JP" dirty="0" smtClean="0"/>
              <a:t>.</a:t>
            </a:r>
            <a:r>
              <a:rPr kumimoji="1" lang="ja-JP" altLang="en-US" dirty="0" smtClean="0"/>
              <a:t>協力員の</a:t>
            </a:r>
            <a:r>
              <a:rPr kumimoji="1" lang="ja-JP" altLang="en-US" dirty="0"/>
              <a:t>声</a:t>
            </a:r>
            <a:endParaRPr kumimoji="1" lang="en-US" altLang="ja-JP" dirty="0"/>
          </a:p>
        </p:txBody>
      </p:sp>
      <p:sp>
        <p:nvSpPr>
          <p:cNvPr id="2" name="テキスト ボックス 1"/>
          <p:cNvSpPr txBox="1"/>
          <p:nvPr/>
        </p:nvSpPr>
        <p:spPr>
          <a:xfrm>
            <a:off x="525526" y="847622"/>
            <a:ext cx="10354235" cy="1200329"/>
          </a:xfrm>
          <a:prstGeom prst="rect">
            <a:avLst/>
          </a:prstGeom>
          <a:noFill/>
        </p:spPr>
        <p:txBody>
          <a:bodyPr wrap="square" rtlCol="0">
            <a:spAutoFit/>
          </a:bodyPr>
          <a:lstStyle/>
          <a:p>
            <a:r>
              <a:rPr kumimoji="1" lang="ja-JP" altLang="en-US" sz="2400" dirty="0"/>
              <a:t>○　自校の生徒像と身に付けさせたい資質・能力を意識して目標を設定し、</a:t>
            </a:r>
            <a:endParaRPr kumimoji="1" lang="en-US" altLang="ja-JP" sz="2400" dirty="0"/>
          </a:p>
          <a:p>
            <a:r>
              <a:rPr kumimoji="1" lang="ja-JP" altLang="en-US" sz="2400" dirty="0">
                <a:solidFill>
                  <a:srgbClr val="FF0000"/>
                </a:solidFill>
              </a:rPr>
              <a:t>　目標</a:t>
            </a:r>
            <a:r>
              <a:rPr kumimoji="1" lang="ja-JP" altLang="en-US" sz="2400" dirty="0" smtClean="0">
                <a:solidFill>
                  <a:srgbClr val="FF0000"/>
                </a:solidFill>
              </a:rPr>
              <a:t>の実現にふさわしい教材</a:t>
            </a:r>
            <a:r>
              <a:rPr kumimoji="1" lang="ja-JP" altLang="en-US" sz="2400" dirty="0">
                <a:solidFill>
                  <a:srgbClr val="FF0000"/>
                </a:solidFill>
              </a:rPr>
              <a:t>や言語活動を設定する</a:t>
            </a:r>
            <a:r>
              <a:rPr kumimoji="1" lang="ja-JP" altLang="en-US" sz="2400" dirty="0" smtClean="0"/>
              <a:t>ことの大切さに気付</a:t>
            </a:r>
            <a:endParaRPr kumimoji="1" lang="en-US" altLang="ja-JP" sz="2400" dirty="0" smtClean="0"/>
          </a:p>
          <a:p>
            <a:r>
              <a:rPr kumimoji="1" lang="ja-JP" altLang="en-US" sz="2400" dirty="0" smtClean="0"/>
              <a:t>　いた</a:t>
            </a:r>
            <a:r>
              <a:rPr kumimoji="1" lang="ja-JP" altLang="en-US" sz="2400" dirty="0"/>
              <a:t>。　</a:t>
            </a:r>
          </a:p>
        </p:txBody>
      </p:sp>
      <p:sp>
        <p:nvSpPr>
          <p:cNvPr id="5" name="テキスト ボックス 4"/>
          <p:cNvSpPr txBox="1"/>
          <p:nvPr/>
        </p:nvSpPr>
        <p:spPr>
          <a:xfrm>
            <a:off x="570149" y="3833333"/>
            <a:ext cx="10354235" cy="830997"/>
          </a:xfrm>
          <a:prstGeom prst="rect">
            <a:avLst/>
          </a:prstGeom>
          <a:noFill/>
        </p:spPr>
        <p:txBody>
          <a:bodyPr wrap="square" rtlCol="0">
            <a:spAutoFit/>
          </a:bodyPr>
          <a:lstStyle/>
          <a:p>
            <a:r>
              <a:rPr kumimoji="1" lang="ja-JP" altLang="en-US" sz="2400" dirty="0"/>
              <a:t>○　言語文化の書くことの指導については、自校でもどのように取り組む</a:t>
            </a:r>
            <a:endParaRPr kumimoji="1" lang="en-US" altLang="ja-JP" sz="2400" dirty="0"/>
          </a:p>
          <a:p>
            <a:r>
              <a:rPr kumimoji="1" lang="ja-JP" altLang="en-US" sz="2400" dirty="0"/>
              <a:t>　</a:t>
            </a:r>
            <a:r>
              <a:rPr kumimoji="1" lang="ja-JP" altLang="en-US" sz="2400" dirty="0" err="1"/>
              <a:t>か</a:t>
            </a:r>
            <a:r>
              <a:rPr kumimoji="1" lang="ja-JP" altLang="en-US" sz="2400" dirty="0"/>
              <a:t>思案していたが、考え方のヒントを得られた。</a:t>
            </a:r>
          </a:p>
        </p:txBody>
      </p:sp>
      <p:sp>
        <p:nvSpPr>
          <p:cNvPr id="6" name="テキスト ボックス 5"/>
          <p:cNvSpPr txBox="1"/>
          <p:nvPr/>
        </p:nvSpPr>
        <p:spPr>
          <a:xfrm>
            <a:off x="570150" y="2047951"/>
            <a:ext cx="10264990" cy="830997"/>
          </a:xfrm>
          <a:prstGeom prst="rect">
            <a:avLst/>
          </a:prstGeom>
          <a:noFill/>
        </p:spPr>
        <p:txBody>
          <a:bodyPr wrap="square" rtlCol="0">
            <a:spAutoFit/>
          </a:bodyPr>
          <a:lstStyle/>
          <a:p>
            <a:r>
              <a:rPr kumimoji="1" lang="ja-JP" altLang="en-US" sz="2400" dirty="0"/>
              <a:t>○　</a:t>
            </a:r>
            <a:r>
              <a:rPr kumimoji="1" lang="ja-JP" altLang="en-US" sz="2400" dirty="0">
                <a:solidFill>
                  <a:srgbClr val="FF0000"/>
                </a:solidFill>
              </a:rPr>
              <a:t>単元の計画を立てる際に、自校の育てたい生徒像や、科目の年間指導</a:t>
            </a:r>
            <a:endParaRPr kumimoji="1" lang="en-US" altLang="ja-JP" sz="2400" dirty="0">
              <a:solidFill>
                <a:srgbClr val="FF0000"/>
              </a:solidFill>
            </a:endParaRPr>
          </a:p>
          <a:p>
            <a:r>
              <a:rPr kumimoji="1" lang="ja-JP" altLang="en-US" sz="2400" dirty="0">
                <a:solidFill>
                  <a:srgbClr val="FF0000"/>
                </a:solidFill>
              </a:rPr>
              <a:t>　計画を踏まえ、前後のつながりを意識して考える</a:t>
            </a:r>
            <a:r>
              <a:rPr kumimoji="1" lang="ja-JP" altLang="en-US" sz="2400" dirty="0"/>
              <a:t>とよいと思った。</a:t>
            </a:r>
          </a:p>
        </p:txBody>
      </p:sp>
      <p:sp>
        <p:nvSpPr>
          <p:cNvPr id="7" name="テキスト ボックス 6"/>
          <p:cNvSpPr txBox="1"/>
          <p:nvPr/>
        </p:nvSpPr>
        <p:spPr>
          <a:xfrm>
            <a:off x="525527" y="4720752"/>
            <a:ext cx="10354235" cy="830997"/>
          </a:xfrm>
          <a:prstGeom prst="rect">
            <a:avLst/>
          </a:prstGeom>
          <a:noFill/>
        </p:spPr>
        <p:txBody>
          <a:bodyPr wrap="square" rtlCol="0">
            <a:spAutoFit/>
          </a:bodyPr>
          <a:lstStyle/>
          <a:p>
            <a:r>
              <a:rPr kumimoji="1" lang="ja-JP" altLang="en-US" sz="2400" dirty="0"/>
              <a:t>○　書く</a:t>
            </a:r>
            <a:r>
              <a:rPr kumimoji="1" lang="ja-JP" altLang="en-US" sz="2400" dirty="0" smtClean="0"/>
              <a:t>ことの授業では</a:t>
            </a:r>
            <a:r>
              <a:rPr kumimoji="1" lang="ja-JP" altLang="en-US" sz="2400" dirty="0"/>
              <a:t>、書き方を指導したくなるが、</a:t>
            </a:r>
            <a:r>
              <a:rPr kumimoji="1" lang="ja-JP" altLang="en-US" sz="2400" dirty="0">
                <a:solidFill>
                  <a:srgbClr val="FF0000"/>
                </a:solidFill>
              </a:rPr>
              <a:t>生徒が書きたい</a:t>
            </a:r>
            <a:r>
              <a:rPr kumimoji="1" lang="ja-JP" altLang="en-US" sz="2400" dirty="0" err="1" smtClean="0">
                <a:solidFill>
                  <a:srgbClr val="FF0000"/>
                </a:solidFill>
              </a:rPr>
              <a:t>こ</a:t>
            </a:r>
            <a:endParaRPr kumimoji="1" lang="en-US" altLang="ja-JP" sz="2400" dirty="0" smtClean="0">
              <a:solidFill>
                <a:srgbClr val="FF0000"/>
              </a:solidFill>
            </a:endParaRPr>
          </a:p>
          <a:p>
            <a:r>
              <a:rPr kumimoji="1" lang="ja-JP" altLang="en-US" sz="2400" dirty="0" smtClean="0">
                <a:solidFill>
                  <a:srgbClr val="FF0000"/>
                </a:solidFill>
              </a:rPr>
              <a:t>　とを持てるよう、</a:t>
            </a:r>
            <a:r>
              <a:rPr kumimoji="1" lang="ja-JP" altLang="en-US" sz="2400" dirty="0">
                <a:solidFill>
                  <a:srgbClr val="FF0000"/>
                </a:solidFill>
              </a:rPr>
              <a:t>動機付けや題材</a:t>
            </a:r>
            <a:r>
              <a:rPr kumimoji="1" lang="ja-JP" altLang="en-US" sz="2400" dirty="0" smtClean="0">
                <a:solidFill>
                  <a:srgbClr val="FF0000"/>
                </a:solidFill>
              </a:rPr>
              <a:t>選びに意を配ることが</a:t>
            </a:r>
            <a:r>
              <a:rPr kumimoji="1" lang="ja-JP" altLang="en-US" sz="2400" dirty="0">
                <a:solidFill>
                  <a:srgbClr val="FF0000"/>
                </a:solidFill>
              </a:rPr>
              <a:t>大切だ</a:t>
            </a:r>
            <a:r>
              <a:rPr kumimoji="1" lang="ja-JP" altLang="en-US" sz="2400" dirty="0"/>
              <a:t>と感じた。　</a:t>
            </a:r>
          </a:p>
        </p:txBody>
      </p:sp>
      <p:sp>
        <p:nvSpPr>
          <p:cNvPr id="8" name="テキスト ボックス 7"/>
          <p:cNvSpPr txBox="1"/>
          <p:nvPr/>
        </p:nvSpPr>
        <p:spPr>
          <a:xfrm>
            <a:off x="525526" y="5551749"/>
            <a:ext cx="10354235" cy="1200329"/>
          </a:xfrm>
          <a:prstGeom prst="rect">
            <a:avLst/>
          </a:prstGeom>
          <a:noFill/>
        </p:spPr>
        <p:txBody>
          <a:bodyPr wrap="square" rtlCol="0">
            <a:spAutoFit/>
          </a:bodyPr>
          <a:lstStyle/>
          <a:p>
            <a:r>
              <a:rPr kumimoji="1" lang="ja-JP" altLang="en-US" sz="2400" dirty="0"/>
              <a:t>○　単元を計画する段階から皆で考える経験をしたことが</a:t>
            </a:r>
            <a:r>
              <a:rPr kumimoji="1" lang="ja-JP" altLang="en-US" sz="2400" dirty="0" smtClean="0"/>
              <a:t>なかったが、指　</a:t>
            </a:r>
            <a:endParaRPr kumimoji="1" lang="en-US" altLang="ja-JP" sz="2400" dirty="0" smtClean="0"/>
          </a:p>
          <a:p>
            <a:r>
              <a:rPr kumimoji="1" lang="ja-JP" altLang="en-US" sz="2400" dirty="0" smtClean="0"/>
              <a:t>　導要領と</a:t>
            </a:r>
            <a:r>
              <a:rPr kumimoji="1" lang="ja-JP" altLang="en-US" sz="2400" dirty="0"/>
              <a:t>のリンクや生徒目線の大切さなど、他の先生</a:t>
            </a:r>
            <a:r>
              <a:rPr kumimoji="1" lang="ja-JP" altLang="en-US" sz="2400" dirty="0" smtClean="0"/>
              <a:t>から教わることが</a:t>
            </a:r>
            <a:endParaRPr kumimoji="1" lang="en-US" altLang="ja-JP" sz="2400" dirty="0" smtClean="0"/>
          </a:p>
          <a:p>
            <a:r>
              <a:rPr kumimoji="1" lang="ja-JP" altLang="en-US" sz="2400" dirty="0" smtClean="0"/>
              <a:t>　多かった。</a:t>
            </a:r>
            <a:endParaRPr kumimoji="1" lang="ja-JP" altLang="en-US" sz="2400" dirty="0"/>
          </a:p>
        </p:txBody>
      </p:sp>
      <p:sp>
        <p:nvSpPr>
          <p:cNvPr id="9" name="テキスト ボックス 8"/>
          <p:cNvSpPr txBox="1"/>
          <p:nvPr/>
        </p:nvSpPr>
        <p:spPr>
          <a:xfrm>
            <a:off x="570150" y="2940642"/>
            <a:ext cx="10354235" cy="830997"/>
          </a:xfrm>
          <a:prstGeom prst="rect">
            <a:avLst/>
          </a:prstGeom>
          <a:noFill/>
        </p:spPr>
        <p:txBody>
          <a:bodyPr wrap="square" rtlCol="0">
            <a:spAutoFit/>
          </a:bodyPr>
          <a:lstStyle/>
          <a:p>
            <a:r>
              <a:rPr kumimoji="1" lang="ja-JP" altLang="en-US" sz="2400" dirty="0"/>
              <a:t>○　年間を通して科目の目標を網羅することを改めて意識し、特定</a:t>
            </a:r>
            <a:r>
              <a:rPr kumimoji="1" lang="ja-JP" altLang="en-US" sz="2400" dirty="0" smtClean="0"/>
              <a:t>の内容</a:t>
            </a:r>
            <a:endParaRPr kumimoji="1" lang="en-US" altLang="ja-JP" sz="2400" dirty="0" smtClean="0"/>
          </a:p>
          <a:p>
            <a:r>
              <a:rPr kumimoji="1" lang="ja-JP" altLang="en-US" sz="2400" dirty="0" smtClean="0"/>
              <a:t>　に偏重</a:t>
            </a:r>
            <a:r>
              <a:rPr kumimoji="1" lang="ja-JP" altLang="en-US" sz="2400" dirty="0"/>
              <a:t>せず、</a:t>
            </a:r>
            <a:r>
              <a:rPr kumimoji="1" lang="ja-JP" altLang="en-US" sz="2400" dirty="0">
                <a:solidFill>
                  <a:srgbClr val="FF0000"/>
                </a:solidFill>
              </a:rPr>
              <a:t>見通しを持って内容を取り扱う計画が重要</a:t>
            </a:r>
            <a:r>
              <a:rPr kumimoji="1" lang="ja-JP" altLang="en-US" sz="2400" dirty="0"/>
              <a:t>だと思った。</a:t>
            </a:r>
            <a:endParaRPr kumimoji="1" lang="ja-JP" altLang="en-US" dirty="0"/>
          </a:p>
        </p:txBody>
      </p:sp>
    </p:spTree>
    <p:extLst>
      <p:ext uri="{BB962C8B-B14F-4D97-AF65-F5344CB8AC3E}">
        <p14:creationId xmlns:p14="http://schemas.microsoft.com/office/powerpoint/2010/main" val="137192111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p:cNvSpPr txBox="1"/>
          <p:nvPr/>
        </p:nvSpPr>
        <p:spPr>
          <a:xfrm>
            <a:off x="3525291" y="2249395"/>
            <a:ext cx="5066552" cy="646331"/>
          </a:xfrm>
          <a:prstGeom prst="rect">
            <a:avLst/>
          </a:prstGeom>
          <a:solidFill>
            <a:schemeClr val="accent4">
              <a:lumMod val="60000"/>
              <a:lumOff val="40000"/>
            </a:schemeClr>
          </a:solidFill>
        </p:spPr>
        <p:txBody>
          <a:bodyPr wrap="square" rtlCol="0">
            <a:spAutoFit/>
          </a:bodyPr>
          <a:lstStyle/>
          <a:p>
            <a:r>
              <a:rPr kumimoji="1" lang="ja-JP" altLang="en-US" sz="3600" dirty="0" smtClean="0"/>
              <a:t>４</a:t>
            </a:r>
            <a:r>
              <a:rPr kumimoji="1" lang="en-US" altLang="ja-JP" sz="3600" dirty="0" smtClean="0"/>
              <a:t>.</a:t>
            </a:r>
            <a:r>
              <a:rPr kumimoji="1" lang="ja-JP" altLang="en-US" sz="3600" dirty="0"/>
              <a:t>研究授業参観者の声</a:t>
            </a:r>
            <a:endParaRPr kumimoji="1" lang="en-US" altLang="ja-JP" sz="3600" dirty="0"/>
          </a:p>
        </p:txBody>
      </p:sp>
    </p:spTree>
    <p:extLst>
      <p:ext uri="{BB962C8B-B14F-4D97-AF65-F5344CB8AC3E}">
        <p14:creationId xmlns:p14="http://schemas.microsoft.com/office/powerpoint/2010/main" val="24762636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p:cNvSpPr txBox="1"/>
          <p:nvPr/>
        </p:nvSpPr>
        <p:spPr>
          <a:xfrm>
            <a:off x="325719" y="259229"/>
            <a:ext cx="2632634" cy="369332"/>
          </a:xfrm>
          <a:prstGeom prst="rect">
            <a:avLst/>
          </a:prstGeom>
          <a:solidFill>
            <a:schemeClr val="accent4">
              <a:lumMod val="60000"/>
              <a:lumOff val="40000"/>
            </a:schemeClr>
          </a:solidFill>
        </p:spPr>
        <p:txBody>
          <a:bodyPr wrap="square" rtlCol="0">
            <a:spAutoFit/>
          </a:bodyPr>
          <a:lstStyle/>
          <a:p>
            <a:r>
              <a:rPr kumimoji="1" lang="ja-JP" altLang="en-US" dirty="0" smtClean="0"/>
              <a:t>４</a:t>
            </a:r>
            <a:r>
              <a:rPr kumimoji="1" lang="en-US" altLang="ja-JP" dirty="0" smtClean="0"/>
              <a:t>.</a:t>
            </a:r>
            <a:r>
              <a:rPr kumimoji="1" lang="ja-JP" altLang="en-US" dirty="0"/>
              <a:t>研究授業参観者の声</a:t>
            </a:r>
            <a:endParaRPr kumimoji="1" lang="en-US" altLang="ja-JP" dirty="0"/>
          </a:p>
        </p:txBody>
      </p:sp>
      <p:sp>
        <p:nvSpPr>
          <p:cNvPr id="7" name="テキスト ボックス 6"/>
          <p:cNvSpPr txBox="1"/>
          <p:nvPr/>
        </p:nvSpPr>
        <p:spPr>
          <a:xfrm>
            <a:off x="591669" y="1094788"/>
            <a:ext cx="10811436" cy="1200329"/>
          </a:xfrm>
          <a:prstGeom prst="rect">
            <a:avLst/>
          </a:prstGeom>
          <a:noFill/>
        </p:spPr>
        <p:txBody>
          <a:bodyPr wrap="square" rtlCol="0">
            <a:spAutoFit/>
          </a:bodyPr>
          <a:lstStyle/>
          <a:p>
            <a:r>
              <a:rPr kumimoji="1" lang="ja-JP" altLang="en-US" sz="2400" dirty="0" smtClean="0"/>
              <a:t>○　評価</a:t>
            </a:r>
            <a:r>
              <a:rPr kumimoji="1" lang="ja-JP" altLang="en-US" sz="2400" dirty="0"/>
              <a:t>と目標の呼応については、難しいところだと感じた。書き方の</a:t>
            </a:r>
            <a:r>
              <a:rPr kumimoji="1" lang="ja-JP" altLang="en-US" sz="2400" dirty="0" smtClean="0"/>
              <a:t>工夫</a:t>
            </a:r>
            <a:endParaRPr kumimoji="1" lang="en-US" altLang="ja-JP" sz="2400" dirty="0" smtClean="0"/>
          </a:p>
          <a:p>
            <a:r>
              <a:rPr kumimoji="1" lang="ja-JP" altLang="en-US" sz="2400" dirty="0" smtClean="0"/>
              <a:t>　と異なり</a:t>
            </a:r>
            <a:r>
              <a:rPr kumimoji="1" lang="ja-JP" altLang="en-US" sz="2400" dirty="0"/>
              <a:t>、自分の考えは変化しなかった、随想を直さないという生徒が</a:t>
            </a:r>
            <a:r>
              <a:rPr kumimoji="1" lang="ja-JP" altLang="en-US" sz="2400" dirty="0" err="1" smtClean="0"/>
              <a:t>い</a:t>
            </a:r>
            <a:endParaRPr kumimoji="1" lang="en-US" altLang="ja-JP" sz="2400" dirty="0" smtClean="0"/>
          </a:p>
          <a:p>
            <a:r>
              <a:rPr kumimoji="1" lang="ja-JP" altLang="en-US" sz="2400" dirty="0" smtClean="0"/>
              <a:t>　たとき</a:t>
            </a:r>
            <a:r>
              <a:rPr kumimoji="1" lang="ja-JP" altLang="en-US" sz="2400" dirty="0"/>
              <a:t>、すでに表現したいことが明確だったと評価できるが、どう扱うか。</a:t>
            </a:r>
          </a:p>
        </p:txBody>
      </p:sp>
      <p:sp>
        <p:nvSpPr>
          <p:cNvPr id="10" name="テキスト ボックス 9"/>
          <p:cNvSpPr txBox="1"/>
          <p:nvPr/>
        </p:nvSpPr>
        <p:spPr>
          <a:xfrm>
            <a:off x="591669" y="3757398"/>
            <a:ext cx="10811436" cy="369332"/>
          </a:xfrm>
          <a:prstGeom prst="rect">
            <a:avLst/>
          </a:prstGeom>
          <a:noFill/>
        </p:spPr>
        <p:txBody>
          <a:bodyPr wrap="square" rtlCol="0">
            <a:spAutoFit/>
          </a:bodyPr>
          <a:lstStyle/>
          <a:p>
            <a:endParaRPr kumimoji="1" lang="ja-JP" altLang="en-US" dirty="0"/>
          </a:p>
        </p:txBody>
      </p:sp>
      <p:sp>
        <p:nvSpPr>
          <p:cNvPr id="13" name="テキスト ボックス 12"/>
          <p:cNvSpPr txBox="1"/>
          <p:nvPr/>
        </p:nvSpPr>
        <p:spPr>
          <a:xfrm>
            <a:off x="591669" y="2209556"/>
            <a:ext cx="10811436" cy="1200329"/>
          </a:xfrm>
          <a:prstGeom prst="rect">
            <a:avLst/>
          </a:prstGeom>
          <a:noFill/>
        </p:spPr>
        <p:txBody>
          <a:bodyPr wrap="square" rtlCol="0">
            <a:spAutoFit/>
          </a:bodyPr>
          <a:lstStyle/>
          <a:p>
            <a:r>
              <a:rPr kumimoji="1" lang="ja-JP" altLang="en-US" sz="2400" dirty="0"/>
              <a:t>　</a:t>
            </a:r>
            <a:r>
              <a:rPr kumimoji="1" lang="en-US" altLang="ja-JP" sz="2400" dirty="0" smtClean="0"/>
              <a:t>【</a:t>
            </a:r>
            <a:r>
              <a:rPr lang="ja-JP" altLang="en-US" sz="2400" dirty="0" smtClean="0"/>
              <a:t>授業者</a:t>
            </a:r>
            <a:r>
              <a:rPr lang="en-US" altLang="ja-JP" sz="2400" dirty="0" smtClean="0"/>
              <a:t>】</a:t>
            </a:r>
            <a:endParaRPr lang="en-US" altLang="ja-JP" sz="2400" dirty="0"/>
          </a:p>
          <a:p>
            <a:r>
              <a:rPr kumimoji="1" lang="ja-JP" altLang="en-US" sz="2400" dirty="0" smtClean="0"/>
              <a:t>　　　指導</a:t>
            </a:r>
            <a:r>
              <a:rPr kumimoji="1" lang="ja-JP" altLang="en-US" sz="2400" dirty="0" smtClean="0"/>
              <a:t>事項のアが単元の目標なので、</a:t>
            </a:r>
            <a:r>
              <a:rPr kumimoji="1" lang="ja-JP" altLang="en-US" sz="2400" dirty="0"/>
              <a:t>直す必要が無いと判断した根拠</a:t>
            </a:r>
            <a:r>
              <a:rPr kumimoji="1" lang="ja-JP" altLang="en-US" sz="2400" dirty="0" smtClean="0"/>
              <a:t>や</a:t>
            </a:r>
            <a:endParaRPr kumimoji="1" lang="en-US" altLang="ja-JP" sz="2400" dirty="0" smtClean="0"/>
          </a:p>
          <a:p>
            <a:r>
              <a:rPr kumimoji="1" lang="ja-JP" altLang="en-US" sz="2400" dirty="0" smtClean="0"/>
              <a:t>　　理由</a:t>
            </a:r>
            <a:r>
              <a:rPr kumimoji="1" lang="ja-JP" altLang="en-US" sz="2400" dirty="0"/>
              <a:t>が説明</a:t>
            </a:r>
            <a:r>
              <a:rPr kumimoji="1" lang="ja-JP" altLang="en-US" sz="2400" dirty="0" smtClean="0"/>
              <a:t>で</a:t>
            </a:r>
            <a:r>
              <a:rPr lang="ja-JP" altLang="en-US" sz="2400" dirty="0" smtClean="0"/>
              <a:t>きれば</a:t>
            </a:r>
            <a:r>
              <a:rPr lang="ja-JP" altLang="en-US" sz="2400" dirty="0"/>
              <a:t>、評価規準に照らして評価できる</a:t>
            </a:r>
            <a:r>
              <a:rPr lang="ja-JP" altLang="en-US" sz="2400" dirty="0" smtClean="0"/>
              <a:t>。</a:t>
            </a:r>
            <a:endParaRPr kumimoji="1" lang="en-US" altLang="ja-JP" sz="2400" dirty="0"/>
          </a:p>
        </p:txBody>
      </p:sp>
      <p:sp>
        <p:nvSpPr>
          <p:cNvPr id="14" name="テキスト ボックス 13"/>
          <p:cNvSpPr txBox="1"/>
          <p:nvPr/>
        </p:nvSpPr>
        <p:spPr>
          <a:xfrm>
            <a:off x="533802" y="3665063"/>
            <a:ext cx="10811436" cy="830997"/>
          </a:xfrm>
          <a:prstGeom prst="rect">
            <a:avLst/>
          </a:prstGeom>
          <a:noFill/>
        </p:spPr>
        <p:txBody>
          <a:bodyPr wrap="square" rtlCol="0">
            <a:spAutoFit/>
          </a:bodyPr>
          <a:lstStyle/>
          <a:p>
            <a:r>
              <a:rPr kumimoji="1" lang="ja-JP" altLang="en-US" sz="2400" dirty="0" smtClean="0"/>
              <a:t>○　単元</a:t>
            </a:r>
            <a:r>
              <a:rPr kumimoji="1" lang="ja-JP" altLang="en-US" sz="2400" dirty="0" smtClean="0"/>
              <a:t>の目標が指導事項のアであるといっても、</a:t>
            </a:r>
            <a:r>
              <a:rPr kumimoji="1" lang="ja-JP" altLang="en-US" sz="2400" dirty="0"/>
              <a:t>話し合いや振り返りで</a:t>
            </a:r>
            <a:r>
              <a:rPr kumimoji="1" lang="ja-JP" altLang="en-US" sz="2400" dirty="0" smtClean="0"/>
              <a:t>生</a:t>
            </a:r>
            <a:endParaRPr kumimoji="1" lang="en-US" altLang="ja-JP" sz="2400" dirty="0" smtClean="0"/>
          </a:p>
          <a:p>
            <a:r>
              <a:rPr kumimoji="1" lang="ja-JP" altLang="en-US" sz="2400" dirty="0" smtClean="0"/>
              <a:t>　徒が</a:t>
            </a:r>
            <a:r>
              <a:rPr kumimoji="1" lang="ja-JP" altLang="en-US" sz="2400" dirty="0" smtClean="0"/>
              <a:t>指導事項のイに引っ張られてしまうのではないか。</a:t>
            </a:r>
            <a:endParaRPr kumimoji="1" lang="ja-JP" altLang="en-US" sz="2400" dirty="0"/>
          </a:p>
        </p:txBody>
      </p:sp>
      <p:sp>
        <p:nvSpPr>
          <p:cNvPr id="15" name="テキスト ボックス 14"/>
          <p:cNvSpPr txBox="1"/>
          <p:nvPr/>
        </p:nvSpPr>
        <p:spPr>
          <a:xfrm>
            <a:off x="533802" y="4499755"/>
            <a:ext cx="10521194" cy="2308324"/>
          </a:xfrm>
          <a:prstGeom prst="rect">
            <a:avLst/>
          </a:prstGeom>
          <a:noFill/>
        </p:spPr>
        <p:txBody>
          <a:bodyPr wrap="square" rtlCol="0">
            <a:spAutoFit/>
          </a:bodyPr>
          <a:lstStyle/>
          <a:p>
            <a:r>
              <a:rPr kumimoji="1" lang="ja-JP" altLang="en-US" sz="2400" dirty="0"/>
              <a:t>　</a:t>
            </a:r>
            <a:r>
              <a:rPr kumimoji="1" lang="en-US" altLang="ja-JP" sz="2400" dirty="0" smtClean="0"/>
              <a:t>【</a:t>
            </a:r>
            <a:r>
              <a:rPr kumimoji="1" lang="ja-JP" altLang="en-US" sz="2400" dirty="0" smtClean="0"/>
              <a:t>授業者</a:t>
            </a:r>
            <a:r>
              <a:rPr kumimoji="1" lang="en-US" altLang="ja-JP" sz="2400" dirty="0" smtClean="0"/>
              <a:t>】</a:t>
            </a:r>
          </a:p>
          <a:p>
            <a:r>
              <a:rPr kumimoji="1" lang="ja-JP" altLang="en-US" sz="2400" dirty="0" smtClean="0"/>
              <a:t>　　　指導</a:t>
            </a:r>
            <a:r>
              <a:rPr kumimoji="1" lang="ja-JP" altLang="en-US" sz="2400" dirty="0" smtClean="0"/>
              <a:t>事項の</a:t>
            </a:r>
            <a:r>
              <a:rPr kumimoji="1" lang="ja-JP" altLang="en-US" sz="2400" dirty="0"/>
              <a:t>アは</a:t>
            </a:r>
            <a:r>
              <a:rPr kumimoji="1" lang="ja-JP" altLang="en-US" sz="2400" dirty="0" smtClean="0"/>
              <a:t>、伝えたいことを明確にすることを求めているので、</a:t>
            </a:r>
            <a:endParaRPr kumimoji="1" lang="en-US" altLang="ja-JP" sz="2400" dirty="0" smtClean="0"/>
          </a:p>
          <a:p>
            <a:r>
              <a:rPr kumimoji="1" lang="ja-JP" altLang="en-US" sz="2400" dirty="0" smtClean="0"/>
              <a:t>　　生徒が、当初伝えたかったことがどのように変遷したのか、学習のプ</a:t>
            </a:r>
            <a:endParaRPr kumimoji="1" lang="en-US" altLang="ja-JP" sz="2400" dirty="0" smtClean="0"/>
          </a:p>
          <a:p>
            <a:r>
              <a:rPr kumimoji="1" lang="ja-JP" altLang="en-US" sz="2400" dirty="0" smtClean="0"/>
              <a:t>　　ロセスを記録</a:t>
            </a:r>
            <a:r>
              <a:rPr kumimoji="1" lang="ja-JP" altLang="en-US" sz="2400" dirty="0"/>
              <a:t>していれば</a:t>
            </a:r>
            <a:r>
              <a:rPr kumimoji="1" lang="ja-JP" altLang="en-US" sz="2400" dirty="0" smtClean="0"/>
              <a:t>、表現の巧拙とは違った観点で評価するこ</a:t>
            </a:r>
            <a:endParaRPr kumimoji="1" lang="en-US" altLang="ja-JP" sz="2400" dirty="0" smtClean="0"/>
          </a:p>
          <a:p>
            <a:r>
              <a:rPr kumimoji="1" lang="ja-JP" altLang="en-US" sz="2400" dirty="0" smtClean="0"/>
              <a:t>　　とができる。伝えたいことの変遷を記録したワークシートをもとに評</a:t>
            </a:r>
            <a:endParaRPr kumimoji="1" lang="en-US" altLang="ja-JP" sz="2400" dirty="0" smtClean="0"/>
          </a:p>
          <a:p>
            <a:r>
              <a:rPr kumimoji="1" lang="ja-JP" altLang="en-US" sz="2400" dirty="0" smtClean="0"/>
              <a:t>　　価したい</a:t>
            </a:r>
            <a:r>
              <a:rPr kumimoji="1" lang="ja-JP" altLang="en-US" sz="2400" dirty="0" smtClean="0"/>
              <a:t>。</a:t>
            </a:r>
            <a:endParaRPr kumimoji="1" lang="ja-JP" altLang="en-US" sz="2400" dirty="0"/>
          </a:p>
        </p:txBody>
      </p:sp>
    </p:spTree>
    <p:extLst>
      <p:ext uri="{BB962C8B-B14F-4D97-AF65-F5344CB8AC3E}">
        <p14:creationId xmlns:p14="http://schemas.microsoft.com/office/powerpoint/2010/main" val="302660711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p:cNvSpPr txBox="1"/>
          <p:nvPr/>
        </p:nvSpPr>
        <p:spPr>
          <a:xfrm>
            <a:off x="3889189" y="2289736"/>
            <a:ext cx="3869764" cy="646331"/>
          </a:xfrm>
          <a:prstGeom prst="rect">
            <a:avLst/>
          </a:prstGeom>
          <a:solidFill>
            <a:schemeClr val="accent4">
              <a:lumMod val="60000"/>
              <a:lumOff val="40000"/>
            </a:schemeClr>
          </a:solidFill>
        </p:spPr>
        <p:txBody>
          <a:bodyPr wrap="square" rtlCol="0">
            <a:spAutoFit/>
          </a:bodyPr>
          <a:lstStyle/>
          <a:p>
            <a:r>
              <a:rPr kumimoji="1" lang="ja-JP" altLang="en-US" sz="3600" dirty="0" smtClean="0"/>
              <a:t>５</a:t>
            </a:r>
            <a:r>
              <a:rPr kumimoji="1" lang="en-US" altLang="ja-JP" sz="3600" dirty="0" smtClean="0"/>
              <a:t>.</a:t>
            </a:r>
            <a:r>
              <a:rPr kumimoji="1" lang="ja-JP" altLang="en-US" sz="3600" dirty="0"/>
              <a:t>授業者の感想</a:t>
            </a:r>
            <a:endParaRPr kumimoji="1" lang="en-US" altLang="ja-JP" sz="3600" dirty="0"/>
          </a:p>
        </p:txBody>
      </p:sp>
    </p:spTree>
    <p:extLst>
      <p:ext uri="{BB962C8B-B14F-4D97-AF65-F5344CB8AC3E}">
        <p14:creationId xmlns:p14="http://schemas.microsoft.com/office/powerpoint/2010/main" val="304470164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p:cNvSpPr txBox="1"/>
          <p:nvPr/>
        </p:nvSpPr>
        <p:spPr>
          <a:xfrm>
            <a:off x="325719" y="259229"/>
            <a:ext cx="1893046" cy="369332"/>
          </a:xfrm>
          <a:prstGeom prst="rect">
            <a:avLst/>
          </a:prstGeom>
          <a:solidFill>
            <a:schemeClr val="accent4">
              <a:lumMod val="60000"/>
              <a:lumOff val="40000"/>
            </a:schemeClr>
          </a:solidFill>
        </p:spPr>
        <p:txBody>
          <a:bodyPr wrap="square" rtlCol="0">
            <a:spAutoFit/>
          </a:bodyPr>
          <a:lstStyle/>
          <a:p>
            <a:r>
              <a:rPr kumimoji="1" lang="ja-JP" altLang="en-US" dirty="0" smtClean="0"/>
              <a:t>５</a:t>
            </a:r>
            <a:r>
              <a:rPr kumimoji="1" lang="en-US" altLang="ja-JP" dirty="0" smtClean="0"/>
              <a:t>.</a:t>
            </a:r>
            <a:r>
              <a:rPr kumimoji="1" lang="ja-JP" altLang="en-US" dirty="0"/>
              <a:t>授業者の感想</a:t>
            </a:r>
            <a:endParaRPr kumimoji="1" lang="en-US" altLang="ja-JP" dirty="0"/>
          </a:p>
        </p:txBody>
      </p:sp>
      <p:sp>
        <p:nvSpPr>
          <p:cNvPr id="6" name="角丸四角形 5"/>
          <p:cNvSpPr/>
          <p:nvPr/>
        </p:nvSpPr>
        <p:spPr>
          <a:xfrm>
            <a:off x="724792" y="879849"/>
            <a:ext cx="10730753" cy="5367201"/>
          </a:xfrm>
          <a:prstGeom prst="roundRect">
            <a:avLst>
              <a:gd name="adj" fmla="val 4465"/>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2400" dirty="0" smtClean="0">
                <a:solidFill>
                  <a:schemeClr val="tx1"/>
                </a:solidFill>
              </a:rPr>
              <a:t>○</a:t>
            </a:r>
            <a:r>
              <a:rPr kumimoji="1" lang="ja-JP" altLang="en-US" sz="2400" dirty="0">
                <a:solidFill>
                  <a:schemeClr val="tx1"/>
                </a:solidFill>
              </a:rPr>
              <a:t>　</a:t>
            </a:r>
            <a:r>
              <a:rPr lang="ja-JP" altLang="en-US" sz="2400" dirty="0" smtClean="0">
                <a:solidFill>
                  <a:schemeClr val="tx1"/>
                </a:solidFill>
              </a:rPr>
              <a:t>初め</a:t>
            </a:r>
            <a:r>
              <a:rPr lang="ja-JP" altLang="en-US" sz="2400" dirty="0">
                <a:solidFill>
                  <a:schemeClr val="tx1"/>
                </a:solidFill>
              </a:rPr>
              <a:t>は、</a:t>
            </a:r>
            <a:r>
              <a:rPr lang="ja-JP" altLang="en-US" sz="2400" dirty="0" smtClean="0">
                <a:solidFill>
                  <a:schemeClr val="tx1"/>
                </a:solidFill>
              </a:rPr>
              <a:t>生徒に身</a:t>
            </a:r>
            <a:r>
              <a:rPr lang="ja-JP" altLang="en-US" sz="2400" dirty="0">
                <a:solidFill>
                  <a:schemeClr val="tx1"/>
                </a:solidFill>
              </a:rPr>
              <a:t>に付けさせたい資質・</a:t>
            </a:r>
            <a:r>
              <a:rPr lang="ja-JP" altLang="en-US" sz="2400" dirty="0" smtClean="0">
                <a:solidFill>
                  <a:schemeClr val="tx1"/>
                </a:solidFill>
              </a:rPr>
              <a:t>能力や取り組みたい</a:t>
            </a:r>
            <a:r>
              <a:rPr lang="ja-JP" altLang="en-US" sz="2400" dirty="0">
                <a:solidFill>
                  <a:schemeClr val="tx1"/>
                </a:solidFill>
              </a:rPr>
              <a:t>言語</a:t>
            </a:r>
            <a:r>
              <a:rPr lang="ja-JP" altLang="en-US" sz="2400" dirty="0" smtClean="0">
                <a:solidFill>
                  <a:schemeClr val="tx1"/>
                </a:solidFill>
              </a:rPr>
              <a:t>活動</a:t>
            </a:r>
            <a:r>
              <a:rPr lang="ja-JP" altLang="en-US" sz="2400" dirty="0" smtClean="0">
                <a:solidFill>
                  <a:schemeClr val="tx1"/>
                </a:solidFill>
              </a:rPr>
              <a:t>に　　</a:t>
            </a:r>
            <a:endParaRPr lang="en-US" altLang="ja-JP" sz="2400" dirty="0" smtClean="0">
              <a:solidFill>
                <a:schemeClr val="tx1"/>
              </a:solidFill>
            </a:endParaRPr>
          </a:p>
          <a:p>
            <a:r>
              <a:rPr lang="ja-JP" altLang="en-US" sz="2400" dirty="0" smtClean="0">
                <a:solidFill>
                  <a:schemeClr val="tx1"/>
                </a:solidFill>
              </a:rPr>
              <a:t>　それぞれ</a:t>
            </a:r>
            <a:r>
              <a:rPr lang="ja-JP" altLang="en-US" sz="2400" dirty="0" smtClean="0">
                <a:solidFill>
                  <a:schemeClr val="tx1"/>
                </a:solidFill>
              </a:rPr>
              <a:t>異なるイメージを持っていましたが、</a:t>
            </a:r>
            <a:r>
              <a:rPr lang="ja-JP" altLang="en-US" sz="2400" dirty="0">
                <a:solidFill>
                  <a:schemeClr val="tx1"/>
                </a:solidFill>
              </a:rPr>
              <a:t>検討会</a:t>
            </a:r>
            <a:r>
              <a:rPr lang="ja-JP" altLang="en-US" sz="2400" dirty="0" smtClean="0">
                <a:solidFill>
                  <a:schemeClr val="tx1"/>
                </a:solidFill>
              </a:rPr>
              <a:t>を経るごとに考え</a:t>
            </a:r>
            <a:r>
              <a:rPr lang="ja-JP" altLang="en-US" sz="2400" dirty="0" smtClean="0">
                <a:solidFill>
                  <a:schemeClr val="tx1"/>
                </a:solidFill>
              </a:rPr>
              <a:t>が</a:t>
            </a:r>
            <a:endParaRPr lang="en-US" altLang="ja-JP" sz="2400" dirty="0" smtClean="0">
              <a:solidFill>
                <a:schemeClr val="tx1"/>
              </a:solidFill>
            </a:endParaRPr>
          </a:p>
          <a:p>
            <a:r>
              <a:rPr lang="ja-JP" altLang="en-US" sz="2400" dirty="0" smtClean="0">
                <a:solidFill>
                  <a:schemeClr val="tx1"/>
                </a:solidFill>
              </a:rPr>
              <a:t>　整理</a:t>
            </a:r>
            <a:r>
              <a:rPr lang="ja-JP" altLang="en-US" sz="2400" dirty="0" smtClean="0">
                <a:solidFill>
                  <a:schemeClr val="tx1"/>
                </a:solidFill>
              </a:rPr>
              <a:t>されていきました</a:t>
            </a:r>
            <a:r>
              <a:rPr lang="ja-JP" altLang="en-US" sz="2400" dirty="0" smtClean="0">
                <a:solidFill>
                  <a:schemeClr val="tx1"/>
                </a:solidFill>
              </a:rPr>
              <a:t>。</a:t>
            </a:r>
            <a:endParaRPr lang="en-US" altLang="ja-JP" sz="2400" dirty="0" smtClean="0">
              <a:solidFill>
                <a:schemeClr val="tx1"/>
              </a:solidFill>
            </a:endParaRPr>
          </a:p>
          <a:p>
            <a:endParaRPr lang="en-US" altLang="ja-JP" sz="2400" dirty="0" smtClean="0">
              <a:solidFill>
                <a:schemeClr val="tx1"/>
              </a:solidFill>
            </a:endParaRPr>
          </a:p>
          <a:p>
            <a:r>
              <a:rPr lang="ja-JP" altLang="en-US" sz="2400" dirty="0" smtClean="0">
                <a:solidFill>
                  <a:schemeClr val="tx1"/>
                </a:solidFill>
              </a:rPr>
              <a:t>○　協力員</a:t>
            </a:r>
            <a:r>
              <a:rPr lang="ja-JP" altLang="en-US" sz="2400" dirty="0" smtClean="0">
                <a:solidFill>
                  <a:schemeClr val="tx1"/>
                </a:solidFill>
              </a:rPr>
              <a:t>の先生方の御協力のおかげで、学習</a:t>
            </a:r>
            <a:r>
              <a:rPr lang="ja-JP" altLang="en-US" sz="2400" dirty="0">
                <a:solidFill>
                  <a:schemeClr val="tx1"/>
                </a:solidFill>
              </a:rPr>
              <a:t>指導要領を</a:t>
            </a:r>
            <a:r>
              <a:rPr lang="ja-JP" altLang="en-US" sz="2400" dirty="0" smtClean="0">
                <a:solidFill>
                  <a:schemeClr val="tx1"/>
                </a:solidFill>
              </a:rPr>
              <a:t>踏まえた</a:t>
            </a:r>
            <a:r>
              <a:rPr kumimoji="1" lang="ja-JP" altLang="en-US" sz="2400" dirty="0" smtClean="0">
                <a:solidFill>
                  <a:schemeClr val="tx1"/>
                </a:solidFill>
              </a:rPr>
              <a:t>適切</a:t>
            </a:r>
            <a:r>
              <a:rPr kumimoji="1" lang="ja-JP" altLang="en-US" sz="2400" dirty="0">
                <a:solidFill>
                  <a:schemeClr val="tx1"/>
                </a:solidFill>
              </a:rPr>
              <a:t>な</a:t>
            </a:r>
            <a:r>
              <a:rPr kumimoji="1" lang="ja-JP" altLang="en-US" sz="2400" dirty="0" smtClean="0">
                <a:solidFill>
                  <a:schemeClr val="tx1"/>
                </a:solidFill>
              </a:rPr>
              <a:t>目</a:t>
            </a:r>
            <a:endParaRPr kumimoji="1" lang="en-US" altLang="ja-JP" sz="2400" dirty="0" smtClean="0">
              <a:solidFill>
                <a:schemeClr val="tx1"/>
              </a:solidFill>
            </a:endParaRPr>
          </a:p>
          <a:p>
            <a:r>
              <a:rPr kumimoji="1" lang="ja-JP" altLang="en-US" sz="2400" dirty="0" smtClean="0">
                <a:solidFill>
                  <a:schemeClr val="tx1"/>
                </a:solidFill>
              </a:rPr>
              <a:t>　標</a:t>
            </a:r>
            <a:r>
              <a:rPr kumimoji="1" lang="ja-JP" altLang="en-US" sz="2400" dirty="0">
                <a:solidFill>
                  <a:schemeClr val="tx1"/>
                </a:solidFill>
              </a:rPr>
              <a:t>と評価規準を設定</a:t>
            </a:r>
            <a:r>
              <a:rPr kumimoji="1" lang="ja-JP" altLang="en-US" sz="2400" dirty="0" smtClean="0">
                <a:solidFill>
                  <a:schemeClr val="tx1"/>
                </a:solidFill>
              </a:rPr>
              <a:t>し、単元の流れを練り直すことができました。</a:t>
            </a:r>
            <a:endParaRPr lang="en-US" altLang="ja-JP" sz="2400" dirty="0" smtClean="0">
              <a:solidFill>
                <a:schemeClr val="tx1"/>
              </a:solidFill>
            </a:endParaRPr>
          </a:p>
          <a:p>
            <a:endParaRPr lang="en-US" altLang="ja-JP" sz="2400" dirty="0" smtClean="0">
              <a:solidFill>
                <a:schemeClr val="tx1"/>
              </a:solidFill>
            </a:endParaRPr>
          </a:p>
          <a:p>
            <a:r>
              <a:rPr lang="ja-JP" altLang="en-US" sz="2400" dirty="0" smtClean="0">
                <a:solidFill>
                  <a:schemeClr val="tx1"/>
                </a:solidFill>
              </a:rPr>
              <a:t>○</a:t>
            </a:r>
            <a:r>
              <a:rPr lang="ja-JP" altLang="en-US" sz="2400" dirty="0" smtClean="0">
                <a:solidFill>
                  <a:schemeClr val="tx1"/>
                </a:solidFill>
              </a:rPr>
              <a:t>　約</a:t>
            </a:r>
            <a:r>
              <a:rPr lang="ja-JP" altLang="en-US" sz="2400" dirty="0">
                <a:solidFill>
                  <a:schemeClr val="tx1"/>
                </a:solidFill>
              </a:rPr>
              <a:t>半年に渡り、多くの先生方</a:t>
            </a:r>
            <a:r>
              <a:rPr lang="ja-JP" altLang="en-US" sz="2400" dirty="0" smtClean="0">
                <a:solidFill>
                  <a:schemeClr val="tx1"/>
                </a:solidFill>
              </a:rPr>
              <a:t>の実践</a:t>
            </a:r>
            <a:r>
              <a:rPr lang="ja-JP" altLang="en-US" sz="2400" dirty="0">
                <a:solidFill>
                  <a:schemeClr val="tx1"/>
                </a:solidFill>
              </a:rPr>
              <a:t>事例に触れ、授業づくりの</a:t>
            </a:r>
            <a:r>
              <a:rPr lang="ja-JP" altLang="en-US" sz="2400" dirty="0" smtClean="0">
                <a:solidFill>
                  <a:schemeClr val="tx1"/>
                </a:solidFill>
              </a:rPr>
              <a:t>アイデア</a:t>
            </a:r>
            <a:endParaRPr lang="en-US" altLang="ja-JP" sz="2400" dirty="0" smtClean="0">
              <a:solidFill>
                <a:schemeClr val="tx1"/>
              </a:solidFill>
            </a:endParaRPr>
          </a:p>
          <a:p>
            <a:r>
              <a:rPr lang="ja-JP" altLang="en-US" sz="2400" dirty="0" smtClean="0">
                <a:solidFill>
                  <a:schemeClr val="tx1"/>
                </a:solidFill>
              </a:rPr>
              <a:t>　を</a:t>
            </a:r>
            <a:r>
              <a:rPr lang="ja-JP" altLang="en-US" sz="2400" dirty="0" smtClean="0">
                <a:solidFill>
                  <a:schemeClr val="tx1"/>
                </a:solidFill>
              </a:rPr>
              <a:t>いただきました</a:t>
            </a:r>
            <a:r>
              <a:rPr lang="ja-JP" altLang="en-US" sz="2400" dirty="0" smtClean="0">
                <a:solidFill>
                  <a:schemeClr val="tx1"/>
                </a:solidFill>
              </a:rPr>
              <a:t>。</a:t>
            </a:r>
            <a:endParaRPr lang="en-US" altLang="ja-JP" sz="2400" dirty="0" smtClean="0">
              <a:solidFill>
                <a:schemeClr val="tx1"/>
              </a:solidFill>
            </a:endParaRPr>
          </a:p>
          <a:p>
            <a:endParaRPr lang="en-US" altLang="ja-JP" sz="2400" dirty="0" smtClean="0">
              <a:solidFill>
                <a:schemeClr val="tx1"/>
              </a:solidFill>
            </a:endParaRPr>
          </a:p>
          <a:p>
            <a:r>
              <a:rPr lang="ja-JP" altLang="en-US" sz="2400" dirty="0" smtClean="0">
                <a:solidFill>
                  <a:schemeClr val="tx1"/>
                </a:solidFill>
              </a:rPr>
              <a:t>○　形</a:t>
            </a:r>
            <a:r>
              <a:rPr lang="ja-JP" altLang="en-US" sz="2400" dirty="0" smtClean="0">
                <a:solidFill>
                  <a:schemeClr val="tx1"/>
                </a:solidFill>
              </a:rPr>
              <a:t>になるまでは大変でしたが、複数人で指導案検討に取り組んだから</a:t>
            </a:r>
            <a:r>
              <a:rPr lang="ja-JP" altLang="en-US" sz="2400" dirty="0" err="1" smtClean="0">
                <a:solidFill>
                  <a:schemeClr val="tx1"/>
                </a:solidFill>
              </a:rPr>
              <a:t>こ</a:t>
            </a:r>
            <a:endParaRPr lang="en-US" altLang="ja-JP" sz="2400" dirty="0" smtClean="0">
              <a:solidFill>
                <a:schemeClr val="tx1"/>
              </a:solidFill>
            </a:endParaRPr>
          </a:p>
          <a:p>
            <a:r>
              <a:rPr lang="ja-JP" altLang="en-US" sz="2400" dirty="0" smtClean="0">
                <a:solidFill>
                  <a:schemeClr val="tx1"/>
                </a:solidFill>
              </a:rPr>
              <a:t>　そ、</a:t>
            </a:r>
            <a:r>
              <a:rPr kumimoji="1" lang="ja-JP" altLang="en-US" sz="2400" dirty="0" smtClean="0">
                <a:solidFill>
                  <a:schemeClr val="tx1"/>
                </a:solidFill>
              </a:rPr>
              <a:t>当日</a:t>
            </a:r>
            <a:r>
              <a:rPr kumimoji="1" lang="ja-JP" altLang="en-US" sz="2400" dirty="0" smtClean="0">
                <a:solidFill>
                  <a:schemeClr val="tx1"/>
                </a:solidFill>
              </a:rPr>
              <a:t>の研究授業では、生き生きと学習に取り組む生徒の姿を見る</a:t>
            </a:r>
            <a:r>
              <a:rPr kumimoji="1" lang="ja-JP" altLang="en-US" sz="2400" dirty="0" smtClean="0">
                <a:solidFill>
                  <a:schemeClr val="tx1"/>
                </a:solidFill>
              </a:rPr>
              <a:t>こと</a:t>
            </a:r>
            <a:endParaRPr kumimoji="1" lang="en-US" altLang="ja-JP" sz="2400" dirty="0" smtClean="0">
              <a:solidFill>
                <a:schemeClr val="tx1"/>
              </a:solidFill>
            </a:endParaRPr>
          </a:p>
          <a:p>
            <a:r>
              <a:rPr kumimoji="1" lang="ja-JP" altLang="en-US" sz="2400" dirty="0" smtClean="0">
                <a:solidFill>
                  <a:schemeClr val="tx1"/>
                </a:solidFill>
              </a:rPr>
              <a:t>　が</a:t>
            </a:r>
            <a:r>
              <a:rPr kumimoji="1" lang="ja-JP" altLang="en-US" sz="2400" dirty="0" smtClean="0">
                <a:solidFill>
                  <a:schemeClr val="tx1"/>
                </a:solidFill>
              </a:rPr>
              <a:t>できたのだと思います。</a:t>
            </a:r>
            <a:endParaRPr kumimoji="1" lang="en-US" altLang="ja-JP" sz="2400" dirty="0">
              <a:solidFill>
                <a:schemeClr val="tx1"/>
              </a:solidFill>
            </a:endParaRPr>
          </a:p>
        </p:txBody>
      </p:sp>
    </p:spTree>
    <p:extLst>
      <p:ext uri="{BB962C8B-B14F-4D97-AF65-F5344CB8AC3E}">
        <p14:creationId xmlns:p14="http://schemas.microsoft.com/office/powerpoint/2010/main" val="390335509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テキスト ボックス 11">
            <a:extLst>
              <a:ext uri="{FF2B5EF4-FFF2-40B4-BE49-F238E27FC236}">
                <a16:creationId xmlns:a16="http://schemas.microsoft.com/office/drawing/2014/main" id="{091E6639-F11A-4FE6-AB95-00074402CE15}"/>
              </a:ext>
            </a:extLst>
          </p:cNvPr>
          <p:cNvSpPr txBox="1"/>
          <p:nvPr/>
        </p:nvSpPr>
        <p:spPr>
          <a:xfrm>
            <a:off x="1341925" y="2497760"/>
            <a:ext cx="9900431" cy="1477328"/>
          </a:xfrm>
          <a:prstGeom prst="rect">
            <a:avLst/>
          </a:prstGeom>
          <a:noFill/>
        </p:spPr>
        <p:txBody>
          <a:bodyPr wrap="square" rtlCol="0">
            <a:spAutoFit/>
          </a:bodyPr>
          <a:lstStyle/>
          <a:p>
            <a:pPr algn="ctr"/>
            <a:r>
              <a:rPr lang="ja-JP" altLang="en-US" sz="3600" dirty="0"/>
              <a:t>制作・協力</a:t>
            </a:r>
            <a:endParaRPr lang="en-US" altLang="ja-JP" sz="3600" dirty="0"/>
          </a:p>
          <a:p>
            <a:pPr algn="ctr"/>
            <a:r>
              <a:rPr lang="ja-JP" altLang="en-US" sz="3600" dirty="0"/>
              <a:t>北海道教育委員会　国立大学法人東京学芸大学</a:t>
            </a:r>
            <a:endParaRPr lang="en-US" altLang="ja-JP" sz="3600" dirty="0"/>
          </a:p>
          <a:p>
            <a:pPr algn="ctr"/>
            <a:endParaRPr kumimoji="1" lang="ja-JP" altLang="en-US" dirty="0"/>
          </a:p>
        </p:txBody>
      </p:sp>
    </p:spTree>
    <p:extLst>
      <p:ext uri="{BB962C8B-B14F-4D97-AF65-F5344CB8AC3E}">
        <p14:creationId xmlns:p14="http://schemas.microsoft.com/office/powerpoint/2010/main" val="314935545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p:cNvSpPr txBox="1"/>
          <p:nvPr/>
        </p:nvSpPr>
        <p:spPr>
          <a:xfrm>
            <a:off x="526474" y="1578964"/>
            <a:ext cx="11166764" cy="646331"/>
          </a:xfrm>
          <a:prstGeom prst="rect">
            <a:avLst/>
          </a:prstGeom>
          <a:solidFill>
            <a:schemeClr val="accent4">
              <a:lumMod val="60000"/>
              <a:lumOff val="40000"/>
            </a:schemeClr>
          </a:solidFill>
        </p:spPr>
        <p:txBody>
          <a:bodyPr wrap="square" rtlCol="0">
            <a:spAutoFit/>
          </a:bodyPr>
          <a:lstStyle/>
          <a:p>
            <a:r>
              <a:rPr kumimoji="1" lang="ja-JP" altLang="en-US" sz="3600" dirty="0"/>
              <a:t>１</a:t>
            </a:r>
            <a:r>
              <a:rPr kumimoji="1" lang="en-US" altLang="ja-JP" sz="3600" dirty="0"/>
              <a:t>.</a:t>
            </a:r>
            <a:r>
              <a:rPr kumimoji="1" lang="ja-JP" altLang="en-US" sz="3600" dirty="0"/>
              <a:t>単元を通して生徒に身に付けさせたい資質・能力</a:t>
            </a:r>
            <a:endParaRPr kumimoji="1" lang="en-US" altLang="ja-JP" sz="3600" dirty="0"/>
          </a:p>
        </p:txBody>
      </p:sp>
    </p:spTree>
    <p:extLst>
      <p:ext uri="{BB962C8B-B14F-4D97-AF65-F5344CB8AC3E}">
        <p14:creationId xmlns:p14="http://schemas.microsoft.com/office/powerpoint/2010/main" val="270704644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テキスト ボックス 6"/>
          <p:cNvSpPr txBox="1"/>
          <p:nvPr/>
        </p:nvSpPr>
        <p:spPr>
          <a:xfrm>
            <a:off x="105586" y="276163"/>
            <a:ext cx="5666564" cy="369332"/>
          </a:xfrm>
          <a:prstGeom prst="rect">
            <a:avLst/>
          </a:prstGeom>
          <a:solidFill>
            <a:schemeClr val="accent4">
              <a:lumMod val="60000"/>
              <a:lumOff val="40000"/>
            </a:schemeClr>
          </a:solidFill>
        </p:spPr>
        <p:txBody>
          <a:bodyPr wrap="square" rtlCol="0">
            <a:spAutoFit/>
          </a:bodyPr>
          <a:lstStyle/>
          <a:p>
            <a:r>
              <a:rPr kumimoji="1" lang="ja-JP" altLang="en-US" dirty="0"/>
              <a:t>１</a:t>
            </a:r>
            <a:r>
              <a:rPr kumimoji="1" lang="en-US" altLang="ja-JP" dirty="0"/>
              <a:t>.</a:t>
            </a:r>
            <a:r>
              <a:rPr kumimoji="1" lang="ja-JP" altLang="en-US" dirty="0"/>
              <a:t>単元を通して生徒に身に付けさせたい資質・能力</a:t>
            </a:r>
            <a:endParaRPr kumimoji="1" lang="en-US" altLang="ja-JP" dirty="0"/>
          </a:p>
        </p:txBody>
      </p:sp>
      <p:sp>
        <p:nvSpPr>
          <p:cNvPr id="6" name="テキスト ボックス 5"/>
          <p:cNvSpPr txBox="1"/>
          <p:nvPr/>
        </p:nvSpPr>
        <p:spPr>
          <a:xfrm>
            <a:off x="661848" y="1441158"/>
            <a:ext cx="11187252" cy="461665"/>
          </a:xfrm>
          <a:prstGeom prst="rect">
            <a:avLst/>
          </a:prstGeom>
          <a:noFill/>
        </p:spPr>
        <p:txBody>
          <a:bodyPr wrap="square" rtlCol="0">
            <a:spAutoFit/>
          </a:bodyPr>
          <a:lstStyle/>
          <a:p>
            <a:r>
              <a:rPr kumimoji="1" lang="ja-JP" altLang="en-US" sz="2400" dirty="0"/>
              <a:t>  </a:t>
            </a:r>
            <a:r>
              <a:rPr lang="ja-JP" altLang="en-US" sz="2400" dirty="0"/>
              <a:t>・「話すこと・聞くこと」、「書くこと」、「</a:t>
            </a:r>
            <a:r>
              <a:rPr kumimoji="1" lang="ja-JP" altLang="en-US" sz="2400" dirty="0"/>
              <a:t>読むこと」のどの領域ですか？</a:t>
            </a:r>
            <a:endParaRPr kumimoji="1" lang="en-US" altLang="ja-JP" sz="2400" dirty="0"/>
          </a:p>
        </p:txBody>
      </p:sp>
      <p:sp>
        <p:nvSpPr>
          <p:cNvPr id="8" name="テキスト ボックス 7"/>
          <p:cNvSpPr txBox="1"/>
          <p:nvPr/>
        </p:nvSpPr>
        <p:spPr>
          <a:xfrm>
            <a:off x="661848" y="2360925"/>
            <a:ext cx="10952790" cy="461665"/>
          </a:xfrm>
          <a:prstGeom prst="rect">
            <a:avLst/>
          </a:prstGeom>
          <a:noFill/>
        </p:spPr>
        <p:txBody>
          <a:bodyPr wrap="square" rtlCol="0">
            <a:spAutoFit/>
          </a:bodyPr>
          <a:lstStyle/>
          <a:p>
            <a:r>
              <a:rPr lang="ja-JP" altLang="en-US" sz="2400" dirty="0"/>
              <a:t>  </a:t>
            </a:r>
            <a:r>
              <a:rPr kumimoji="1" lang="ja-JP" altLang="en-US" sz="2400" dirty="0"/>
              <a:t>・どの指導事項を単元の目標にしたいのですか？</a:t>
            </a:r>
            <a:endParaRPr kumimoji="1" lang="en-US" altLang="ja-JP" sz="2400" dirty="0"/>
          </a:p>
        </p:txBody>
      </p:sp>
      <p:sp>
        <p:nvSpPr>
          <p:cNvPr id="9" name="テキスト ボックス 8"/>
          <p:cNvSpPr txBox="1"/>
          <p:nvPr/>
        </p:nvSpPr>
        <p:spPr>
          <a:xfrm>
            <a:off x="852348" y="3280692"/>
            <a:ext cx="9053651" cy="461665"/>
          </a:xfrm>
          <a:prstGeom prst="rect">
            <a:avLst/>
          </a:prstGeom>
          <a:noFill/>
        </p:spPr>
        <p:txBody>
          <a:bodyPr wrap="square" rtlCol="0">
            <a:spAutoFit/>
          </a:bodyPr>
          <a:lstStyle/>
          <a:p>
            <a:r>
              <a:rPr kumimoji="1" lang="ja-JP" altLang="en-US" sz="2400" dirty="0"/>
              <a:t>・単元の目標を実現するためにふさわしい言語活動、教材は？</a:t>
            </a:r>
            <a:endParaRPr kumimoji="1" lang="en-US" altLang="ja-JP" sz="2400" dirty="0"/>
          </a:p>
        </p:txBody>
      </p:sp>
      <p:sp>
        <p:nvSpPr>
          <p:cNvPr id="2" name="下矢印 1"/>
          <p:cNvSpPr/>
          <p:nvPr/>
        </p:nvSpPr>
        <p:spPr>
          <a:xfrm flipV="1">
            <a:off x="5178063" y="3986976"/>
            <a:ext cx="1188173" cy="8382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4" name="テキスト ボックス 3"/>
          <p:cNvSpPr txBox="1"/>
          <p:nvPr/>
        </p:nvSpPr>
        <p:spPr>
          <a:xfrm>
            <a:off x="1050324" y="5283278"/>
            <a:ext cx="10354962" cy="646331"/>
          </a:xfrm>
          <a:prstGeom prst="rect">
            <a:avLst/>
          </a:prstGeom>
          <a:noFill/>
        </p:spPr>
        <p:txBody>
          <a:bodyPr wrap="square" rtlCol="0">
            <a:spAutoFit/>
          </a:bodyPr>
          <a:lstStyle/>
          <a:p>
            <a:r>
              <a:rPr kumimoji="1" lang="ja-JP" altLang="en-US" sz="3600" dirty="0"/>
              <a:t>年間指導計画に位置付けられている内容を再検討</a:t>
            </a:r>
          </a:p>
        </p:txBody>
      </p:sp>
    </p:spTree>
    <p:extLst>
      <p:ext uri="{BB962C8B-B14F-4D97-AF65-F5344CB8AC3E}">
        <p14:creationId xmlns:p14="http://schemas.microsoft.com/office/powerpoint/2010/main" val="291172130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テキスト ボックス 9"/>
          <p:cNvSpPr txBox="1"/>
          <p:nvPr/>
        </p:nvSpPr>
        <p:spPr>
          <a:xfrm>
            <a:off x="623810" y="3998714"/>
            <a:ext cx="5885335" cy="461665"/>
          </a:xfrm>
          <a:prstGeom prst="rect">
            <a:avLst/>
          </a:prstGeom>
          <a:noFill/>
          <a:ln>
            <a:noFill/>
          </a:ln>
        </p:spPr>
        <p:txBody>
          <a:bodyPr wrap="square" rtlCol="0">
            <a:spAutoFit/>
          </a:bodyPr>
          <a:lstStyle/>
          <a:p>
            <a:r>
              <a:rPr kumimoji="1" lang="ja-JP" altLang="en-US" sz="2400" dirty="0" smtClean="0"/>
              <a:t>●　研究</a:t>
            </a:r>
            <a:r>
              <a:rPr kumimoji="1" lang="ja-JP" altLang="en-US" sz="2400" dirty="0"/>
              <a:t>授業に向けた授業者の思い</a:t>
            </a:r>
            <a:endParaRPr kumimoji="1" lang="en-US" altLang="ja-JP" sz="2400" dirty="0"/>
          </a:p>
        </p:txBody>
      </p:sp>
      <p:sp>
        <p:nvSpPr>
          <p:cNvPr id="7" name="テキスト ボックス 6"/>
          <p:cNvSpPr txBox="1"/>
          <p:nvPr/>
        </p:nvSpPr>
        <p:spPr>
          <a:xfrm>
            <a:off x="105586" y="276163"/>
            <a:ext cx="5711738" cy="369332"/>
          </a:xfrm>
          <a:prstGeom prst="rect">
            <a:avLst/>
          </a:prstGeom>
          <a:solidFill>
            <a:schemeClr val="accent4">
              <a:lumMod val="60000"/>
              <a:lumOff val="40000"/>
            </a:schemeClr>
          </a:solidFill>
        </p:spPr>
        <p:txBody>
          <a:bodyPr wrap="square" rtlCol="0">
            <a:spAutoFit/>
          </a:bodyPr>
          <a:lstStyle/>
          <a:p>
            <a:r>
              <a:rPr kumimoji="1" lang="ja-JP" altLang="en-US" dirty="0"/>
              <a:t>１</a:t>
            </a:r>
            <a:r>
              <a:rPr kumimoji="1" lang="en-US" altLang="ja-JP" dirty="0"/>
              <a:t>.</a:t>
            </a:r>
            <a:r>
              <a:rPr kumimoji="1" lang="ja-JP" altLang="en-US" dirty="0"/>
              <a:t>単元を通して生徒に身に付けさせたい資質・能力</a:t>
            </a:r>
            <a:endParaRPr kumimoji="1" lang="en-US" altLang="ja-JP" dirty="0"/>
          </a:p>
        </p:txBody>
      </p:sp>
      <p:sp>
        <p:nvSpPr>
          <p:cNvPr id="6" name="テキスト ボックス 5"/>
          <p:cNvSpPr txBox="1"/>
          <p:nvPr/>
        </p:nvSpPr>
        <p:spPr>
          <a:xfrm>
            <a:off x="996728" y="1612998"/>
            <a:ext cx="10714009" cy="1569660"/>
          </a:xfrm>
          <a:prstGeom prst="rect">
            <a:avLst/>
          </a:prstGeom>
          <a:noFill/>
        </p:spPr>
        <p:txBody>
          <a:bodyPr wrap="square" rtlCol="0">
            <a:spAutoFit/>
          </a:bodyPr>
          <a:lstStyle/>
          <a:p>
            <a:r>
              <a:rPr kumimoji="1" lang="ja-JP" altLang="en-US" sz="2400" dirty="0"/>
              <a:t>・職業学科であるため発表の機会が多く、書き方や話し方の指導は既習事項。</a:t>
            </a:r>
            <a:endParaRPr kumimoji="1" lang="en-US" altLang="ja-JP" sz="2400" dirty="0"/>
          </a:p>
          <a:p>
            <a:r>
              <a:rPr kumimoji="1" lang="ja-JP" altLang="en-US" sz="2400" dirty="0"/>
              <a:t>・発表活動には真面目に取り組む生徒が多い。</a:t>
            </a:r>
            <a:endParaRPr kumimoji="1" lang="en-US" altLang="ja-JP" sz="2400" dirty="0"/>
          </a:p>
          <a:p>
            <a:r>
              <a:rPr kumimoji="1" lang="ja-JP" altLang="en-US" sz="2400" dirty="0"/>
              <a:t>・根拠を明確にして、自分の考えを伝えることができない。</a:t>
            </a:r>
            <a:endParaRPr kumimoji="1" lang="en-US" altLang="ja-JP" sz="2400" dirty="0"/>
          </a:p>
          <a:p>
            <a:endParaRPr kumimoji="1" lang="en-US" altLang="ja-JP" sz="2400" dirty="0"/>
          </a:p>
        </p:txBody>
      </p:sp>
      <p:sp>
        <p:nvSpPr>
          <p:cNvPr id="2" name="下矢印 1"/>
          <p:cNvSpPr/>
          <p:nvPr/>
        </p:nvSpPr>
        <p:spPr>
          <a:xfrm>
            <a:off x="4617174" y="3037734"/>
            <a:ext cx="1200150" cy="829932"/>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 name="テキスト ボックス 2"/>
          <p:cNvSpPr txBox="1"/>
          <p:nvPr/>
        </p:nvSpPr>
        <p:spPr>
          <a:xfrm>
            <a:off x="6101664" y="3225879"/>
            <a:ext cx="4705350" cy="523220"/>
          </a:xfrm>
          <a:prstGeom prst="rect">
            <a:avLst/>
          </a:prstGeom>
          <a:noFill/>
        </p:spPr>
        <p:txBody>
          <a:bodyPr wrap="square" rtlCol="0">
            <a:spAutoFit/>
          </a:bodyPr>
          <a:lstStyle/>
          <a:p>
            <a:r>
              <a:rPr kumimoji="1" lang="ja-JP" altLang="en-US" sz="2800" dirty="0"/>
              <a:t>そんな生徒達に・・・・</a:t>
            </a:r>
          </a:p>
        </p:txBody>
      </p:sp>
      <p:sp>
        <p:nvSpPr>
          <p:cNvPr id="4" name="テキスト ボックス 3"/>
          <p:cNvSpPr txBox="1"/>
          <p:nvPr/>
        </p:nvSpPr>
        <p:spPr>
          <a:xfrm>
            <a:off x="1248032" y="4709995"/>
            <a:ext cx="10462705" cy="1200329"/>
          </a:xfrm>
          <a:prstGeom prst="rect">
            <a:avLst/>
          </a:prstGeom>
          <a:noFill/>
        </p:spPr>
        <p:txBody>
          <a:bodyPr wrap="square" rtlCol="0">
            <a:spAutoFit/>
          </a:bodyPr>
          <a:lstStyle/>
          <a:p>
            <a:r>
              <a:rPr lang="ja-JP" altLang="en-US" sz="3600" u="sng" dirty="0"/>
              <a:t>テーマについて思考を深め、</a:t>
            </a:r>
            <a:r>
              <a:rPr kumimoji="1" lang="ja-JP" altLang="en-US" sz="3600" u="sng" dirty="0"/>
              <a:t>根拠を明確にして自分の考えを表現する力</a:t>
            </a:r>
            <a:r>
              <a:rPr kumimoji="1" lang="ja-JP" altLang="en-US" sz="3600" dirty="0"/>
              <a:t>を身に付けてほしい。</a:t>
            </a:r>
          </a:p>
        </p:txBody>
      </p:sp>
      <p:sp>
        <p:nvSpPr>
          <p:cNvPr id="5" name="テキスト ボックス 4">
            <a:extLst>
              <a:ext uri="{FF2B5EF4-FFF2-40B4-BE49-F238E27FC236}">
                <a16:creationId xmlns:a16="http://schemas.microsoft.com/office/drawing/2014/main" id="{08299D00-3E76-C417-747C-064538CF5943}"/>
              </a:ext>
            </a:extLst>
          </p:cNvPr>
          <p:cNvSpPr txBox="1"/>
          <p:nvPr/>
        </p:nvSpPr>
        <p:spPr>
          <a:xfrm>
            <a:off x="623810" y="1048731"/>
            <a:ext cx="8242506" cy="461665"/>
          </a:xfrm>
          <a:prstGeom prst="rect">
            <a:avLst/>
          </a:prstGeom>
          <a:noFill/>
        </p:spPr>
        <p:txBody>
          <a:bodyPr wrap="square" rtlCol="0">
            <a:spAutoFit/>
          </a:bodyPr>
          <a:lstStyle/>
          <a:p>
            <a:r>
              <a:rPr kumimoji="1" lang="ja-JP" altLang="en-US" sz="2400" dirty="0"/>
              <a:t>●　生徒の状況（</a:t>
            </a:r>
            <a:r>
              <a:rPr kumimoji="1" lang="ja-JP" altLang="en-US" sz="2400" dirty="0" smtClean="0"/>
              <a:t>対象学年：２年生）</a:t>
            </a:r>
            <a:endParaRPr kumimoji="1" lang="ja-JP" altLang="en-US" sz="2400" dirty="0"/>
          </a:p>
        </p:txBody>
      </p:sp>
    </p:spTree>
    <p:extLst>
      <p:ext uri="{BB962C8B-B14F-4D97-AF65-F5344CB8AC3E}">
        <p14:creationId xmlns:p14="http://schemas.microsoft.com/office/powerpoint/2010/main" val="380234280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p:cNvSpPr txBox="1"/>
          <p:nvPr/>
        </p:nvSpPr>
        <p:spPr>
          <a:xfrm>
            <a:off x="3663150" y="1595514"/>
            <a:ext cx="4693060" cy="646331"/>
          </a:xfrm>
          <a:prstGeom prst="rect">
            <a:avLst/>
          </a:prstGeom>
          <a:solidFill>
            <a:schemeClr val="accent4">
              <a:lumMod val="60000"/>
              <a:lumOff val="40000"/>
            </a:schemeClr>
          </a:solidFill>
        </p:spPr>
        <p:txBody>
          <a:bodyPr wrap="square" rtlCol="0">
            <a:spAutoFit/>
          </a:bodyPr>
          <a:lstStyle/>
          <a:p>
            <a:r>
              <a:rPr kumimoji="1" lang="ja-JP" altLang="en-US" sz="3600" dirty="0"/>
              <a:t>２</a:t>
            </a:r>
            <a:r>
              <a:rPr kumimoji="1" lang="en-US" altLang="ja-JP" sz="3600" dirty="0"/>
              <a:t>.</a:t>
            </a:r>
            <a:r>
              <a:rPr lang="ja-JP" altLang="en-US" sz="3600" dirty="0"/>
              <a:t>単元の内容・構成</a:t>
            </a:r>
            <a:endParaRPr lang="en-US" altLang="ja-JP" sz="3600" dirty="0"/>
          </a:p>
        </p:txBody>
      </p:sp>
    </p:spTree>
    <p:extLst>
      <p:ext uri="{BB962C8B-B14F-4D97-AF65-F5344CB8AC3E}">
        <p14:creationId xmlns:p14="http://schemas.microsoft.com/office/powerpoint/2010/main" val="349723161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テキスト ボックス 6"/>
          <p:cNvSpPr txBox="1"/>
          <p:nvPr/>
        </p:nvSpPr>
        <p:spPr>
          <a:xfrm flipH="1">
            <a:off x="659120" y="1073028"/>
            <a:ext cx="3506479" cy="584775"/>
          </a:xfrm>
          <a:prstGeom prst="rect">
            <a:avLst/>
          </a:prstGeom>
          <a:noFill/>
          <a:ln>
            <a:solidFill>
              <a:schemeClr val="tx1"/>
            </a:solidFill>
          </a:ln>
        </p:spPr>
        <p:txBody>
          <a:bodyPr wrap="square" rtlCol="0">
            <a:spAutoFit/>
          </a:bodyPr>
          <a:lstStyle/>
          <a:p>
            <a:r>
              <a:rPr kumimoji="1" lang="ja-JP" altLang="en-US" sz="3200" b="1" dirty="0"/>
              <a:t>単元の目標の設定</a:t>
            </a:r>
          </a:p>
        </p:txBody>
      </p:sp>
      <p:sp>
        <p:nvSpPr>
          <p:cNvPr id="6" name="テキスト ボックス 5"/>
          <p:cNvSpPr txBox="1"/>
          <p:nvPr/>
        </p:nvSpPr>
        <p:spPr>
          <a:xfrm flipH="1">
            <a:off x="659119" y="1806984"/>
            <a:ext cx="10735710" cy="461665"/>
          </a:xfrm>
          <a:prstGeom prst="rect">
            <a:avLst/>
          </a:prstGeom>
          <a:noFill/>
        </p:spPr>
        <p:txBody>
          <a:bodyPr wrap="square" rtlCol="0">
            <a:spAutoFit/>
          </a:bodyPr>
          <a:lstStyle/>
          <a:p>
            <a:r>
              <a:rPr kumimoji="1" lang="ja-JP" altLang="en-US" sz="2400" dirty="0"/>
              <a:t>●　言語文化（</a:t>
            </a:r>
            <a:r>
              <a:rPr kumimoji="1" lang="en-US" altLang="ja-JP" sz="2400" dirty="0"/>
              <a:t>〔</a:t>
            </a:r>
            <a:r>
              <a:rPr kumimoji="1" lang="ja-JP" altLang="en-US" sz="2400" dirty="0"/>
              <a:t>思考力，判断力，表現力等</a:t>
            </a:r>
            <a:r>
              <a:rPr kumimoji="1" lang="en-US" altLang="ja-JP" sz="2400" dirty="0"/>
              <a:t>〕</a:t>
            </a:r>
            <a:r>
              <a:rPr kumimoji="1" lang="ja-JP" altLang="en-US" sz="2400" dirty="0"/>
              <a:t>　</a:t>
            </a:r>
            <a:r>
              <a:rPr kumimoji="1" lang="ja-JP" altLang="en-US" sz="2400" dirty="0">
                <a:solidFill>
                  <a:srgbClr val="FF0000"/>
                </a:solidFill>
              </a:rPr>
              <a:t>Ｂ　読むこと</a:t>
            </a:r>
            <a:r>
              <a:rPr kumimoji="1" lang="en-US" altLang="ja-JP" sz="2400" dirty="0">
                <a:solidFill>
                  <a:srgbClr val="FF0000"/>
                </a:solidFill>
              </a:rPr>
              <a:t>(1) </a:t>
            </a:r>
            <a:r>
              <a:rPr kumimoji="1" lang="ja-JP" altLang="en-US" sz="2400" dirty="0">
                <a:solidFill>
                  <a:srgbClr val="FF0000"/>
                </a:solidFill>
              </a:rPr>
              <a:t>オ</a:t>
            </a:r>
            <a:r>
              <a:rPr kumimoji="1" lang="ja-JP" altLang="en-US" sz="2400" dirty="0"/>
              <a:t>）</a:t>
            </a:r>
          </a:p>
        </p:txBody>
      </p:sp>
      <p:sp>
        <p:nvSpPr>
          <p:cNvPr id="11" name="テキスト ボックス 10"/>
          <p:cNvSpPr txBox="1"/>
          <p:nvPr/>
        </p:nvSpPr>
        <p:spPr>
          <a:xfrm>
            <a:off x="105585" y="276163"/>
            <a:ext cx="2314057" cy="369332"/>
          </a:xfrm>
          <a:prstGeom prst="rect">
            <a:avLst/>
          </a:prstGeom>
          <a:solidFill>
            <a:schemeClr val="accent4">
              <a:lumMod val="60000"/>
              <a:lumOff val="40000"/>
            </a:schemeClr>
          </a:solidFill>
        </p:spPr>
        <p:txBody>
          <a:bodyPr wrap="square" rtlCol="0">
            <a:spAutoFit/>
          </a:bodyPr>
          <a:lstStyle/>
          <a:p>
            <a:r>
              <a:rPr kumimoji="1" lang="ja-JP" altLang="en-US" dirty="0"/>
              <a:t>２</a:t>
            </a:r>
            <a:r>
              <a:rPr kumimoji="1" lang="en-US" altLang="ja-JP" dirty="0"/>
              <a:t>.</a:t>
            </a:r>
            <a:r>
              <a:rPr kumimoji="1" lang="ja-JP" altLang="en-US" dirty="0"/>
              <a:t>単元の内容・構成</a:t>
            </a:r>
            <a:endParaRPr kumimoji="1" lang="en-US" altLang="ja-JP" dirty="0"/>
          </a:p>
        </p:txBody>
      </p:sp>
      <p:sp>
        <p:nvSpPr>
          <p:cNvPr id="12" name="テキスト ボックス 11"/>
          <p:cNvSpPr txBox="1"/>
          <p:nvPr/>
        </p:nvSpPr>
        <p:spPr>
          <a:xfrm flipH="1">
            <a:off x="826759" y="2383371"/>
            <a:ext cx="10242919" cy="830997"/>
          </a:xfrm>
          <a:prstGeom prst="rect">
            <a:avLst/>
          </a:prstGeom>
          <a:noFill/>
        </p:spPr>
        <p:txBody>
          <a:bodyPr wrap="square" rtlCol="0">
            <a:spAutoFit/>
          </a:bodyPr>
          <a:lstStyle/>
          <a:p>
            <a:r>
              <a:rPr lang="ja-JP" altLang="en-US" sz="2400" dirty="0"/>
              <a:t>「作品の内容や解釈を踏まえ、自分のものの見方、感じ方、考え方を深め、我が国の言語文化について自分の考えをもつ」</a:t>
            </a:r>
            <a:r>
              <a:rPr kumimoji="1" lang="ja-JP" altLang="en-US" sz="2400" dirty="0">
                <a:solidFill>
                  <a:srgbClr val="FF0000"/>
                </a:solidFill>
              </a:rPr>
              <a:t>に設定</a:t>
            </a:r>
          </a:p>
        </p:txBody>
      </p:sp>
      <p:sp>
        <p:nvSpPr>
          <p:cNvPr id="2" name="四角形: 角を丸くする 1">
            <a:extLst>
              <a:ext uri="{FF2B5EF4-FFF2-40B4-BE49-F238E27FC236}">
                <a16:creationId xmlns:a16="http://schemas.microsoft.com/office/drawing/2014/main" id="{18C3CC55-9C33-9B1B-5A1A-E0396BEAE772}"/>
              </a:ext>
            </a:extLst>
          </p:cNvPr>
          <p:cNvSpPr/>
          <p:nvPr/>
        </p:nvSpPr>
        <p:spPr>
          <a:xfrm>
            <a:off x="1212970" y="3848669"/>
            <a:ext cx="9470496" cy="1676996"/>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2400" dirty="0" smtClean="0"/>
              <a:t>■検討の</a:t>
            </a:r>
            <a:r>
              <a:rPr kumimoji="1" lang="ja-JP" altLang="en-US" sz="2400" dirty="0"/>
              <a:t>ポイント</a:t>
            </a:r>
            <a:endParaRPr kumimoji="1" lang="en-US" altLang="ja-JP" sz="2400" dirty="0"/>
          </a:p>
          <a:p>
            <a:pPr algn="ctr"/>
            <a:r>
              <a:rPr kumimoji="1" lang="ja-JP" altLang="en-US" sz="2400" dirty="0" smtClean="0"/>
              <a:t>教科書</a:t>
            </a:r>
            <a:r>
              <a:rPr kumimoji="1" lang="ja-JP" altLang="en-US" sz="2400" dirty="0"/>
              <a:t>に掲載されている評論を教材として使用することの是非</a:t>
            </a:r>
          </a:p>
        </p:txBody>
      </p:sp>
    </p:spTree>
    <p:extLst>
      <p:ext uri="{BB962C8B-B14F-4D97-AF65-F5344CB8AC3E}">
        <p14:creationId xmlns:p14="http://schemas.microsoft.com/office/powerpoint/2010/main" val="304701391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テキスト ボックス 6"/>
          <p:cNvSpPr txBox="1"/>
          <p:nvPr/>
        </p:nvSpPr>
        <p:spPr>
          <a:xfrm flipH="1">
            <a:off x="772328" y="853439"/>
            <a:ext cx="5196672" cy="584775"/>
          </a:xfrm>
          <a:prstGeom prst="rect">
            <a:avLst/>
          </a:prstGeom>
          <a:noFill/>
          <a:ln>
            <a:solidFill>
              <a:schemeClr val="tx1"/>
            </a:solidFill>
          </a:ln>
        </p:spPr>
        <p:txBody>
          <a:bodyPr wrap="square" rtlCol="0">
            <a:spAutoFit/>
          </a:bodyPr>
          <a:lstStyle/>
          <a:p>
            <a:r>
              <a:rPr kumimoji="1" lang="ja-JP" altLang="en-US" sz="3200" b="1" dirty="0"/>
              <a:t>第１回検討会での検討内容</a:t>
            </a:r>
          </a:p>
        </p:txBody>
      </p:sp>
      <p:sp>
        <p:nvSpPr>
          <p:cNvPr id="2" name="テキスト ボックス 1"/>
          <p:cNvSpPr txBox="1"/>
          <p:nvPr/>
        </p:nvSpPr>
        <p:spPr>
          <a:xfrm>
            <a:off x="772328" y="1907249"/>
            <a:ext cx="7088972" cy="461665"/>
          </a:xfrm>
          <a:prstGeom prst="rect">
            <a:avLst/>
          </a:prstGeom>
          <a:solidFill>
            <a:schemeClr val="accent4">
              <a:lumMod val="40000"/>
              <a:lumOff val="60000"/>
            </a:schemeClr>
          </a:solidFill>
        </p:spPr>
        <p:txBody>
          <a:bodyPr wrap="square" rtlCol="0">
            <a:spAutoFit/>
          </a:bodyPr>
          <a:lstStyle/>
          <a:p>
            <a:pPr algn="ctr"/>
            <a:r>
              <a:rPr lang="ja-JP" altLang="en-US" sz="2400" dirty="0"/>
              <a:t>　授業者が最初に提案した単元の流れ（案１）</a:t>
            </a:r>
            <a:endParaRPr kumimoji="1" lang="ja-JP" altLang="en-US" sz="2400" dirty="0"/>
          </a:p>
        </p:txBody>
      </p:sp>
      <p:sp>
        <p:nvSpPr>
          <p:cNvPr id="5" name="テキスト ボックス 4"/>
          <p:cNvSpPr txBox="1"/>
          <p:nvPr/>
        </p:nvSpPr>
        <p:spPr>
          <a:xfrm>
            <a:off x="1085850" y="2682600"/>
            <a:ext cx="9824320" cy="461665"/>
          </a:xfrm>
          <a:prstGeom prst="rect">
            <a:avLst/>
          </a:prstGeom>
          <a:noFill/>
        </p:spPr>
        <p:txBody>
          <a:bodyPr wrap="square" rtlCol="0">
            <a:spAutoFit/>
          </a:bodyPr>
          <a:lstStyle/>
          <a:p>
            <a:r>
              <a:rPr kumimoji="1" lang="ja-JP" altLang="en-US" sz="2400" dirty="0"/>
              <a:t>①　教材を読み、二項対立に着目しつつ、筆者の主張を理解する。</a:t>
            </a:r>
          </a:p>
        </p:txBody>
      </p:sp>
      <p:sp>
        <p:nvSpPr>
          <p:cNvPr id="8" name="下矢印 7"/>
          <p:cNvSpPr/>
          <p:nvPr/>
        </p:nvSpPr>
        <p:spPr>
          <a:xfrm>
            <a:off x="4667250" y="3144265"/>
            <a:ext cx="628650" cy="605135"/>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 name="テキスト ボックス 8"/>
          <p:cNvSpPr txBox="1"/>
          <p:nvPr/>
        </p:nvSpPr>
        <p:spPr>
          <a:xfrm>
            <a:off x="1085850" y="3761280"/>
            <a:ext cx="9674008" cy="830997"/>
          </a:xfrm>
          <a:prstGeom prst="rect">
            <a:avLst/>
          </a:prstGeom>
          <a:noFill/>
        </p:spPr>
        <p:txBody>
          <a:bodyPr wrap="square" rtlCol="0">
            <a:spAutoFit/>
          </a:bodyPr>
          <a:lstStyle/>
          <a:p>
            <a:r>
              <a:rPr kumimoji="1" lang="ja-JP" altLang="en-US" sz="2400" dirty="0"/>
              <a:t>②　筆者の主張を支える具体例を探し、具体例としての適性について、　</a:t>
            </a:r>
            <a:endParaRPr kumimoji="1" lang="en-US" altLang="ja-JP" sz="2400" dirty="0"/>
          </a:p>
          <a:p>
            <a:r>
              <a:rPr kumimoji="1" lang="ja-JP" altLang="en-US" sz="2400" dirty="0"/>
              <a:t>　根拠とともに自分の考えを発表する。</a:t>
            </a:r>
          </a:p>
        </p:txBody>
      </p:sp>
      <p:sp>
        <p:nvSpPr>
          <p:cNvPr id="10" name="下矢印 9"/>
          <p:cNvSpPr/>
          <p:nvPr/>
        </p:nvSpPr>
        <p:spPr>
          <a:xfrm>
            <a:off x="4667250" y="4604157"/>
            <a:ext cx="628650" cy="605135"/>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 name="テキスト ボックス 11"/>
          <p:cNvSpPr txBox="1"/>
          <p:nvPr/>
        </p:nvSpPr>
        <p:spPr>
          <a:xfrm>
            <a:off x="1085850" y="5209292"/>
            <a:ext cx="9674008" cy="830997"/>
          </a:xfrm>
          <a:prstGeom prst="rect">
            <a:avLst/>
          </a:prstGeom>
          <a:noFill/>
        </p:spPr>
        <p:txBody>
          <a:bodyPr wrap="square" rtlCol="0">
            <a:spAutoFit/>
          </a:bodyPr>
          <a:lstStyle/>
          <a:p>
            <a:r>
              <a:rPr kumimoji="1" lang="ja-JP" altLang="en-US" sz="2400" dirty="0"/>
              <a:t>③　発表した各自の考えを共有し</a:t>
            </a:r>
            <a:r>
              <a:rPr kumimoji="1" lang="ja-JP" altLang="en-US" sz="2400" dirty="0" smtClean="0"/>
              <a:t>、説明の妥当性や説得性</a:t>
            </a:r>
            <a:r>
              <a:rPr kumimoji="1" lang="ja-JP" altLang="en-US" sz="2400" dirty="0"/>
              <a:t>について、</a:t>
            </a:r>
            <a:endParaRPr kumimoji="1" lang="en-US" altLang="ja-JP" sz="2400" dirty="0"/>
          </a:p>
          <a:p>
            <a:r>
              <a:rPr kumimoji="1" lang="ja-JP" altLang="en-US" sz="2400" dirty="0"/>
              <a:t>　意見交換する。</a:t>
            </a:r>
          </a:p>
        </p:txBody>
      </p:sp>
      <p:sp>
        <p:nvSpPr>
          <p:cNvPr id="13" name="テキスト ボックス 12"/>
          <p:cNvSpPr txBox="1"/>
          <p:nvPr/>
        </p:nvSpPr>
        <p:spPr>
          <a:xfrm>
            <a:off x="105585" y="276163"/>
            <a:ext cx="2314057" cy="369332"/>
          </a:xfrm>
          <a:prstGeom prst="rect">
            <a:avLst/>
          </a:prstGeom>
          <a:solidFill>
            <a:schemeClr val="accent4">
              <a:lumMod val="60000"/>
              <a:lumOff val="40000"/>
            </a:schemeClr>
          </a:solidFill>
        </p:spPr>
        <p:txBody>
          <a:bodyPr wrap="square" rtlCol="0">
            <a:spAutoFit/>
          </a:bodyPr>
          <a:lstStyle/>
          <a:p>
            <a:r>
              <a:rPr kumimoji="1" lang="ja-JP" altLang="en-US" dirty="0"/>
              <a:t>２</a:t>
            </a:r>
            <a:r>
              <a:rPr kumimoji="1" lang="en-US" altLang="ja-JP" dirty="0"/>
              <a:t>.</a:t>
            </a:r>
            <a:r>
              <a:rPr kumimoji="1" lang="ja-JP" altLang="en-US" dirty="0"/>
              <a:t>単元の内容・構成</a:t>
            </a:r>
            <a:endParaRPr kumimoji="1" lang="en-US" altLang="ja-JP" dirty="0"/>
          </a:p>
        </p:txBody>
      </p:sp>
    </p:spTree>
    <p:extLst>
      <p:ext uri="{BB962C8B-B14F-4D97-AF65-F5344CB8AC3E}">
        <p14:creationId xmlns:p14="http://schemas.microsoft.com/office/powerpoint/2010/main" val="246218945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p:cNvSpPr txBox="1"/>
          <p:nvPr/>
        </p:nvSpPr>
        <p:spPr>
          <a:xfrm>
            <a:off x="1175658" y="719098"/>
            <a:ext cx="5299283" cy="461665"/>
          </a:xfrm>
          <a:prstGeom prst="rect">
            <a:avLst/>
          </a:prstGeom>
          <a:solidFill>
            <a:schemeClr val="accent4">
              <a:lumMod val="40000"/>
              <a:lumOff val="60000"/>
            </a:schemeClr>
          </a:solidFill>
        </p:spPr>
        <p:txBody>
          <a:bodyPr wrap="square" rtlCol="0">
            <a:spAutoFit/>
          </a:bodyPr>
          <a:lstStyle/>
          <a:p>
            <a:r>
              <a:rPr kumimoji="1" lang="ja-JP" altLang="en-US" sz="2400" dirty="0"/>
              <a:t>　案１に</a:t>
            </a:r>
            <a:r>
              <a:rPr kumimoji="1" lang="ja-JP" altLang="en-US" sz="2400" dirty="0" smtClean="0"/>
              <a:t>対して出された質問・意見</a:t>
            </a:r>
            <a:endParaRPr kumimoji="1" lang="ja-JP" altLang="en-US" sz="2400" dirty="0"/>
          </a:p>
        </p:txBody>
      </p:sp>
      <p:sp>
        <p:nvSpPr>
          <p:cNvPr id="13" name="テキスト ボックス 12"/>
          <p:cNvSpPr txBox="1"/>
          <p:nvPr/>
        </p:nvSpPr>
        <p:spPr>
          <a:xfrm>
            <a:off x="1410204" y="1351508"/>
            <a:ext cx="10310300" cy="5262979"/>
          </a:xfrm>
          <a:prstGeom prst="rect">
            <a:avLst/>
          </a:prstGeom>
          <a:noFill/>
        </p:spPr>
        <p:txBody>
          <a:bodyPr wrap="square" rtlCol="0">
            <a:spAutoFit/>
          </a:bodyPr>
          <a:lstStyle/>
          <a:p>
            <a:r>
              <a:rPr kumimoji="1" lang="ja-JP" altLang="en-US" sz="2400" dirty="0"/>
              <a:t>・筆者の主張を理解し、筆者の主張を支える具体例を探すという言語活動</a:t>
            </a:r>
            <a:endParaRPr kumimoji="1" lang="en-US" altLang="ja-JP" sz="2400" dirty="0"/>
          </a:p>
          <a:p>
            <a:r>
              <a:rPr kumimoji="1" lang="ja-JP" altLang="en-US" sz="2400" dirty="0"/>
              <a:t>　は、生徒が自分の考えをもつことにどうつながるのか。</a:t>
            </a:r>
            <a:endParaRPr kumimoji="1" lang="en-US" altLang="ja-JP" sz="2400" dirty="0"/>
          </a:p>
          <a:p>
            <a:endParaRPr kumimoji="1" lang="ja-JP" altLang="en-US" sz="2400" dirty="0"/>
          </a:p>
          <a:p>
            <a:r>
              <a:rPr kumimoji="1" lang="ja-JP" altLang="en-US" sz="2400" dirty="0"/>
              <a:t>・「言語文化」では、教材として評論を扱うことは難しい。内容の把握に</a:t>
            </a:r>
            <a:endParaRPr kumimoji="1" lang="en-US" altLang="ja-JP" sz="2400" dirty="0"/>
          </a:p>
          <a:p>
            <a:r>
              <a:rPr kumimoji="1" lang="ja-JP" altLang="en-US" sz="2400" dirty="0"/>
              <a:t>　時間をかけすぎたら、「現代の国語」になってしまう。</a:t>
            </a:r>
            <a:endParaRPr kumimoji="1" lang="en-US" altLang="ja-JP" sz="2400" dirty="0"/>
          </a:p>
          <a:p>
            <a:endParaRPr kumimoji="1" lang="en-US" altLang="ja-JP" sz="2400" dirty="0"/>
          </a:p>
          <a:p>
            <a:r>
              <a:rPr kumimoji="1" lang="ja-JP" altLang="en-US" sz="2400" dirty="0"/>
              <a:t>・対象クラスの生徒が、教材の内容を理解した上で、教材に表現された作</a:t>
            </a:r>
            <a:endParaRPr kumimoji="1" lang="en-US" altLang="ja-JP" sz="2400" dirty="0"/>
          </a:p>
          <a:p>
            <a:r>
              <a:rPr kumimoji="1" lang="ja-JP" altLang="en-US" sz="2400" dirty="0"/>
              <a:t>　者の感じ方や考え方を踏まえて、自分のものの見方、感じ方、考え方を</a:t>
            </a:r>
            <a:endParaRPr kumimoji="1" lang="en-US" altLang="ja-JP" sz="2400" dirty="0"/>
          </a:p>
          <a:p>
            <a:r>
              <a:rPr kumimoji="1" lang="ja-JP" altLang="en-US" sz="2400" dirty="0"/>
              <a:t>　深め、さらには、我が国の言語文化について自分の意見をもつに至るま</a:t>
            </a:r>
            <a:endParaRPr kumimoji="1" lang="en-US" altLang="ja-JP" sz="2400" dirty="0"/>
          </a:p>
          <a:p>
            <a:r>
              <a:rPr kumimoji="1" lang="ja-JP" altLang="en-US" sz="2400" dirty="0"/>
              <a:t>　で学習を進めるとなると、相当の時間数が必要になることが予想される。</a:t>
            </a:r>
            <a:endParaRPr kumimoji="1" lang="en-US" altLang="ja-JP" sz="2400" dirty="0"/>
          </a:p>
          <a:p>
            <a:r>
              <a:rPr kumimoji="1" lang="ja-JP" altLang="en-US" sz="2400" dirty="0"/>
              <a:t>　本単元の配当時間（全６時間）では時間数が足りないのでは。</a:t>
            </a:r>
          </a:p>
          <a:p>
            <a:endParaRPr kumimoji="1" lang="en-US" altLang="ja-JP" sz="2400" dirty="0"/>
          </a:p>
          <a:p>
            <a:r>
              <a:rPr kumimoji="1" lang="ja-JP" altLang="en-US" sz="2400" dirty="0"/>
              <a:t>・そもそもの授業者の思いは、「読む力」ではなく「書く力」を生徒に身</a:t>
            </a:r>
            <a:endParaRPr kumimoji="1" lang="en-US" altLang="ja-JP" sz="2400" dirty="0"/>
          </a:p>
          <a:p>
            <a:r>
              <a:rPr kumimoji="1" lang="ja-JP" altLang="en-US" sz="2400" dirty="0"/>
              <a:t>　に付けさせたいのではなかったか。</a:t>
            </a:r>
          </a:p>
        </p:txBody>
      </p:sp>
      <p:sp>
        <p:nvSpPr>
          <p:cNvPr id="15" name="テキスト ボックス 14"/>
          <p:cNvSpPr txBox="1"/>
          <p:nvPr/>
        </p:nvSpPr>
        <p:spPr>
          <a:xfrm>
            <a:off x="105585" y="276163"/>
            <a:ext cx="2314057" cy="369332"/>
          </a:xfrm>
          <a:prstGeom prst="rect">
            <a:avLst/>
          </a:prstGeom>
          <a:solidFill>
            <a:schemeClr val="accent4">
              <a:lumMod val="60000"/>
              <a:lumOff val="40000"/>
            </a:schemeClr>
          </a:solidFill>
        </p:spPr>
        <p:txBody>
          <a:bodyPr wrap="square" rtlCol="0">
            <a:spAutoFit/>
          </a:bodyPr>
          <a:lstStyle/>
          <a:p>
            <a:r>
              <a:rPr kumimoji="1" lang="ja-JP" altLang="en-US" dirty="0"/>
              <a:t>２</a:t>
            </a:r>
            <a:r>
              <a:rPr kumimoji="1" lang="en-US" altLang="ja-JP" dirty="0"/>
              <a:t>.</a:t>
            </a:r>
            <a:r>
              <a:rPr kumimoji="1" lang="ja-JP" altLang="en-US" dirty="0"/>
              <a:t>単元の内容・構成</a:t>
            </a:r>
            <a:endParaRPr kumimoji="1" lang="en-US" altLang="ja-JP" dirty="0"/>
          </a:p>
        </p:txBody>
      </p:sp>
    </p:spTree>
    <p:extLst>
      <p:ext uri="{BB962C8B-B14F-4D97-AF65-F5344CB8AC3E}">
        <p14:creationId xmlns:p14="http://schemas.microsoft.com/office/powerpoint/2010/main" val="3701482965"/>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7858</TotalTime>
  <Words>5768</Words>
  <Application>Microsoft Office PowerPoint</Application>
  <PresentationFormat>ワイド画面</PresentationFormat>
  <Paragraphs>313</Paragraphs>
  <Slides>28</Slides>
  <Notes>28</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28</vt:i4>
      </vt:variant>
    </vt:vector>
  </HeadingPairs>
  <TitlesOfParts>
    <vt:vector size="33" baseType="lpstr">
      <vt:lpstr>ＭＳ 明朝</vt:lpstr>
      <vt:lpstr>游ゴシック</vt:lpstr>
      <vt:lpstr>游ゴシック Light</vt:lpstr>
      <vt:lpstr>Arial</vt:lpstr>
      <vt:lpstr>Office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大学等と連携した教科指導講座（国語）</dc:title>
  <dc:creator>越前谷＿明子</dc:creator>
  <cp:lastModifiedBy>鎌田康平</cp:lastModifiedBy>
  <cp:revision>389</cp:revision>
  <cp:lastPrinted>2023-02-22T04:04:15Z</cp:lastPrinted>
  <dcterms:created xsi:type="dcterms:W3CDTF">2022-01-19T05:31:28Z</dcterms:created>
  <dcterms:modified xsi:type="dcterms:W3CDTF">2024-04-08T01:35:06Z</dcterms:modified>
</cp:coreProperties>
</file>