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5"/>
  </p:notesMasterIdLst>
  <p:sldIdLst>
    <p:sldId id="258" r:id="rId2"/>
    <p:sldId id="316" r:id="rId3"/>
    <p:sldId id="259" r:id="rId4"/>
    <p:sldId id="305" r:id="rId5"/>
    <p:sldId id="260" r:id="rId6"/>
    <p:sldId id="317" r:id="rId7"/>
    <p:sldId id="319" r:id="rId8"/>
    <p:sldId id="291" r:id="rId9"/>
    <p:sldId id="330" r:id="rId10"/>
    <p:sldId id="320" r:id="rId11"/>
    <p:sldId id="321" r:id="rId12"/>
    <p:sldId id="294" r:id="rId13"/>
    <p:sldId id="295" r:id="rId14"/>
    <p:sldId id="307" r:id="rId15"/>
    <p:sldId id="322" r:id="rId16"/>
    <p:sldId id="323" r:id="rId17"/>
    <p:sldId id="324" r:id="rId18"/>
    <p:sldId id="326" r:id="rId19"/>
    <p:sldId id="329" r:id="rId20"/>
    <p:sldId id="327" r:id="rId21"/>
    <p:sldId id="331" r:id="rId22"/>
    <p:sldId id="328" r:id="rId23"/>
    <p:sldId id="283" r:id="rId24"/>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2" autoAdjust="0"/>
    <p:restoredTop sz="75306" autoAdjust="0"/>
  </p:normalViewPr>
  <p:slideViewPr>
    <p:cSldViewPr snapToGrid="0">
      <p:cViewPr varScale="1">
        <p:scale>
          <a:sx n="52" d="100"/>
          <a:sy n="52" d="100"/>
        </p:scale>
        <p:origin x="122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48351E9F-D41E-4BE4-BDD0-BD97193EAE5D}" type="datetimeFigureOut">
              <a:rPr kumimoji="1" lang="ja-JP" altLang="en-US" smtClean="0"/>
              <a:t>2024/3/16</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B6BE7C74-9F66-4384-83C9-323A735B64E3}" type="slidenum">
              <a:rPr kumimoji="1" lang="ja-JP" altLang="en-US" smtClean="0"/>
              <a:t>‹#›</a:t>
            </a:fld>
            <a:endParaRPr kumimoji="1" lang="ja-JP" altLang="en-US"/>
          </a:p>
        </p:txBody>
      </p:sp>
    </p:spTree>
    <p:extLst>
      <p:ext uri="{BB962C8B-B14F-4D97-AF65-F5344CB8AC3E}">
        <p14:creationId xmlns:p14="http://schemas.microsoft.com/office/powerpoint/2010/main" val="33735407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rPr>
              <a:t>・高等学校地理歴史「歴史総合」における探究的な学びのための</a:t>
            </a:r>
            <a:r>
              <a:rPr kumimoji="1" lang="ja-JP" altLang="en-US" dirty="0" smtClean="0">
                <a:solidFill>
                  <a:schemeClr val="tx1"/>
                </a:solidFill>
              </a:rPr>
              <a:t>授業づくりに</a:t>
            </a:r>
            <a:r>
              <a:rPr kumimoji="1" lang="ja-JP" altLang="en-US" dirty="0">
                <a:solidFill>
                  <a:schemeClr val="tx1"/>
                </a:solidFill>
              </a:rPr>
              <a:t>向けた研修を始めます。</a:t>
            </a:r>
            <a:endParaRPr kumimoji="1" lang="en-US" altLang="ja-JP" dirty="0">
              <a:solidFill>
                <a:schemeClr val="tx1"/>
              </a:solidFill>
            </a:endParaRPr>
          </a:p>
          <a:p>
            <a:r>
              <a:rPr kumimoji="1" lang="ja-JP" altLang="en-US" dirty="0">
                <a:solidFill>
                  <a:schemeClr val="tx1"/>
                </a:solidFill>
              </a:rPr>
              <a:t>・「歴史総合」の指導案検討及び研究授業を通して、歴史領域科目における学びについて皆さんと一緒に考えていきたいと思います。</a:t>
            </a:r>
            <a:endParaRPr kumimoji="1" lang="en-US" altLang="ja-JP" dirty="0">
              <a:solidFill>
                <a:schemeClr val="tx1"/>
              </a:solidFill>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1</a:t>
            </a:fld>
            <a:endParaRPr kumimoji="1" lang="ja-JP" altLang="en-US" dirty="0"/>
          </a:p>
        </p:txBody>
      </p:sp>
    </p:spTree>
    <p:extLst>
      <p:ext uri="{BB962C8B-B14F-4D97-AF65-F5344CB8AC3E}">
        <p14:creationId xmlns:p14="http://schemas.microsoft.com/office/powerpoint/2010/main" val="2137879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chemeClr val="tx1"/>
                </a:solidFill>
                <a:latin typeface="+mn-ea"/>
                <a:ea typeface="+mn-ea"/>
              </a:rPr>
              <a:t>・展開では、「本時の問い①」について、グループごとに割り振られた資料を読み取ります。</a:t>
            </a:r>
            <a:endParaRPr kumimoji="1" lang="en-US" altLang="ja-JP" sz="1200" dirty="0">
              <a:solidFill>
                <a:schemeClr val="tx1"/>
              </a:solidFill>
              <a:latin typeface="+mn-ea"/>
              <a:ea typeface="+mn-ea"/>
            </a:endParaRPr>
          </a:p>
          <a:p>
            <a:r>
              <a:rPr kumimoji="1" lang="ja-JP" altLang="en-US" sz="1200" dirty="0">
                <a:solidFill>
                  <a:schemeClr val="tx1"/>
                </a:solidFill>
                <a:latin typeface="+mn-ea"/>
                <a:ea typeface="+mn-ea"/>
              </a:rPr>
              <a:t>・ここが授業改善のチェックポイント①です。ここで生徒が読み取る資料は、</a:t>
            </a:r>
            <a:r>
              <a:rPr kumimoji="1" lang="ja-JP" altLang="en-US" sz="1200" b="0" dirty="0">
                <a:solidFill>
                  <a:schemeClr val="tx1"/>
                </a:solidFill>
                <a:latin typeface="+mn-ea"/>
                <a:ea typeface="+mn-ea"/>
              </a:rPr>
              <a:t>歴史的事象に対する既存の認識や固定概念に揺さぶりをかけられるものとなっているか、また、歴史的事象を広い視点から考察することができるものになっているか、生徒の思考の深まりを想定して、資料を準備する必要があります。</a:t>
            </a:r>
            <a:endParaRPr kumimoji="1" lang="en-US" altLang="ja-JP" sz="12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solidFill>
                  <a:schemeClr val="tx1"/>
                </a:solidFill>
                <a:latin typeface="+mn-ea"/>
                <a:ea typeface="+mn-ea"/>
              </a:rPr>
              <a:t>・資料の読み取り後、</a:t>
            </a:r>
            <a:r>
              <a:rPr kumimoji="1" lang="ja-JP" altLang="en-US" sz="1200" dirty="0">
                <a:solidFill>
                  <a:schemeClr val="tx1"/>
                </a:solidFill>
                <a:latin typeface="+mn-ea"/>
                <a:ea typeface="+mn-ea"/>
              </a:rPr>
              <a:t>グループの意見や考えをまとめ、ワークシートに表現します。そして、</a:t>
            </a:r>
            <a:r>
              <a:rPr kumimoji="1" lang="ja-JP" altLang="en-US" b="0" dirty="0">
                <a:solidFill>
                  <a:schemeClr val="tx1"/>
                </a:solidFill>
                <a:latin typeface="+mn-ea"/>
                <a:ea typeface="+mn-ea"/>
              </a:rPr>
              <a:t>それぞれの資料について全体で発表し、異なる視点から本時の問い①について理解を深めます。</a:t>
            </a:r>
            <a:endParaRPr kumimoji="1" lang="en-US" altLang="ja-JP" b="0" dirty="0">
              <a:solidFill>
                <a:schemeClr val="tx1"/>
              </a:solidFill>
              <a:latin typeface="+mn-ea"/>
              <a:ea typeface="+mn-ea"/>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10</a:t>
            </a:fld>
            <a:endParaRPr kumimoji="1" lang="ja-JP" altLang="en-US"/>
          </a:p>
        </p:txBody>
      </p:sp>
    </p:spTree>
    <p:extLst>
      <p:ext uri="{BB962C8B-B14F-4D97-AF65-F5344CB8AC3E}">
        <p14:creationId xmlns:p14="http://schemas.microsoft.com/office/powerpoint/2010/main" val="3909077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a:solidFill>
                  <a:schemeClr val="tx1"/>
                </a:solidFill>
                <a:latin typeface="+mj-ea"/>
                <a:ea typeface="+mj-ea"/>
              </a:rPr>
              <a:t>・次に、「本時の問い②」である「</a:t>
            </a:r>
            <a:r>
              <a:rPr lang="ja-JP" altLang="en-US" sz="1200" b="0" dirty="0">
                <a:solidFill>
                  <a:schemeClr val="tx1"/>
                </a:solidFill>
                <a:latin typeface="+mj-ea"/>
                <a:ea typeface="+mj-ea"/>
              </a:rPr>
              <a:t>戦争犯罪や戦犯を再び生み出さないためには、どのような仕組みや考え方が必要なのだろうか？</a:t>
            </a:r>
            <a:r>
              <a:rPr kumimoji="1" lang="ja-JP" altLang="en-US" b="0" dirty="0">
                <a:solidFill>
                  <a:schemeClr val="tx1"/>
                </a:solidFill>
                <a:latin typeface="+mj-ea"/>
                <a:ea typeface="+mj-ea"/>
              </a:rPr>
              <a:t>」を提示し、個人で本時の問い②について考察・表現します。</a:t>
            </a:r>
            <a:endParaRPr kumimoji="1" lang="en-US" altLang="ja-JP" b="0" dirty="0">
              <a:solidFill>
                <a:schemeClr val="tx1"/>
              </a:solidFill>
              <a:latin typeface="+mj-ea"/>
              <a:ea typeface="+mj-ea"/>
            </a:endParaRPr>
          </a:p>
          <a:p>
            <a:r>
              <a:rPr kumimoji="1" lang="ja-JP" altLang="en-US" b="0" dirty="0">
                <a:solidFill>
                  <a:schemeClr val="tx1"/>
                </a:solidFill>
                <a:latin typeface="+mj-ea"/>
                <a:ea typeface="+mj-ea"/>
              </a:rPr>
              <a:t>・ここが授業改善のチェックポイント②です。本時の展開により、生徒が過去と現在との繋がりを認識して、現在の紛争における戦争犯罪などと関連付けて、問い②を自分事として表現できているか、について確認します。</a:t>
            </a:r>
            <a:endParaRPr kumimoji="1" lang="en-US" altLang="ja-JP" b="0" dirty="0">
              <a:solidFill>
                <a:schemeClr val="tx1"/>
              </a:solidFill>
              <a:latin typeface="+mj-ea"/>
              <a:ea typeface="+mj-ea"/>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11</a:t>
            </a:fld>
            <a:endParaRPr kumimoji="1" lang="ja-JP" altLang="en-US"/>
          </a:p>
        </p:txBody>
      </p:sp>
    </p:spTree>
    <p:extLst>
      <p:ext uri="{BB962C8B-B14F-4D97-AF65-F5344CB8AC3E}">
        <p14:creationId xmlns:p14="http://schemas.microsoft.com/office/powerpoint/2010/main" val="2216614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rPr>
              <a:t>・最後にまとめについてはスライドに示したとおりです。</a:t>
            </a:r>
            <a:endParaRPr kumimoji="1" lang="en-US" altLang="ja-JP" dirty="0">
              <a:solidFill>
                <a:schemeClr val="tx1"/>
              </a:solidFill>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12</a:t>
            </a:fld>
            <a:endParaRPr kumimoji="1" lang="ja-JP" altLang="en-US"/>
          </a:p>
        </p:txBody>
      </p:sp>
    </p:spTree>
    <p:extLst>
      <p:ext uri="{BB962C8B-B14F-4D97-AF65-F5344CB8AC3E}">
        <p14:creationId xmlns:p14="http://schemas.microsoft.com/office/powerpoint/2010/main" val="152898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rPr>
              <a:t>・本研修及び本時のねらいに到達するための授業改善の</a:t>
            </a:r>
            <a:r>
              <a:rPr kumimoji="1" lang="en-US" altLang="ja-JP" dirty="0" err="1">
                <a:solidFill>
                  <a:schemeClr val="tx1"/>
                </a:solidFill>
              </a:rPr>
              <a:t>CheckPoint</a:t>
            </a:r>
            <a:r>
              <a:rPr kumimoji="1" lang="ja-JP" altLang="en-US" dirty="0">
                <a:solidFill>
                  <a:schemeClr val="tx1"/>
                </a:solidFill>
              </a:rPr>
              <a:t>①、②について検証します。</a:t>
            </a:r>
            <a:endParaRPr kumimoji="1" lang="en-US" altLang="ja-JP" dirty="0">
              <a:solidFill>
                <a:schemeClr val="tx1"/>
              </a:solidFill>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13</a:t>
            </a:fld>
            <a:endParaRPr kumimoji="1" lang="ja-JP" altLang="en-US"/>
          </a:p>
        </p:txBody>
      </p:sp>
    </p:spTree>
    <p:extLst>
      <p:ext uri="{BB962C8B-B14F-4D97-AF65-F5344CB8AC3E}">
        <p14:creationId xmlns:p14="http://schemas.microsoft.com/office/powerpoint/2010/main" val="2138377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rPr>
              <a:t>・授業改善の</a:t>
            </a:r>
            <a:r>
              <a:rPr kumimoji="1" lang="en-US" altLang="ja-JP" dirty="0" err="1">
                <a:solidFill>
                  <a:schemeClr val="tx1"/>
                </a:solidFill>
              </a:rPr>
              <a:t>CheckPoint</a:t>
            </a:r>
            <a:r>
              <a:rPr kumimoji="1" lang="ja-JP" altLang="en-US" dirty="0">
                <a:solidFill>
                  <a:schemeClr val="tx1"/>
                </a:solidFill>
              </a:rPr>
              <a:t>①について検証します。お手元に、「歴史総合プリント資料編」をご用意願います。</a:t>
            </a:r>
            <a:endParaRPr kumimoji="1" lang="en-US" altLang="ja-JP" dirty="0">
              <a:solidFill>
                <a:schemeClr val="tx1"/>
              </a:solidFill>
            </a:endParaRPr>
          </a:p>
          <a:p>
            <a:r>
              <a:rPr kumimoji="1" lang="ja-JP" altLang="en-US" dirty="0">
                <a:solidFill>
                  <a:schemeClr val="tx1"/>
                </a:solidFill>
              </a:rPr>
              <a:t>・資料は、班ごとに読み取ることとしており、全３種類用意しています。</a:t>
            </a:r>
            <a:endParaRPr kumimoji="1" lang="en-US" altLang="ja-JP" dirty="0">
              <a:solidFill>
                <a:schemeClr val="tx1"/>
              </a:solidFill>
            </a:endParaRPr>
          </a:p>
          <a:p>
            <a:r>
              <a:rPr kumimoji="1" lang="ja-JP" altLang="en-US" dirty="0">
                <a:solidFill>
                  <a:schemeClr val="tx1"/>
                </a:solidFill>
              </a:rPr>
              <a:t>・授業者は、それぞれの資料から読み取って表現してほしいことを想定して、資料を用意しました。</a:t>
            </a:r>
            <a:endParaRPr kumimoji="1" lang="en-US" altLang="ja-JP" dirty="0">
              <a:solidFill>
                <a:schemeClr val="tx1"/>
              </a:solidFill>
            </a:endParaRPr>
          </a:p>
          <a:p>
            <a:r>
              <a:rPr kumimoji="1" lang="ja-JP" altLang="en-US" dirty="0">
                <a:solidFill>
                  <a:schemeClr val="tx1"/>
                </a:solidFill>
              </a:rPr>
              <a:t>・それでは、生徒はどのような表現をすると考えられるでしょうか。</a:t>
            </a:r>
            <a:endParaRPr kumimoji="1" lang="en-US" altLang="ja-JP" dirty="0">
              <a:solidFill>
                <a:schemeClr val="tx1"/>
              </a:solidFill>
            </a:endParaRPr>
          </a:p>
          <a:p>
            <a:r>
              <a:rPr kumimoji="1" lang="ja-JP" altLang="en-US" dirty="0">
                <a:solidFill>
                  <a:schemeClr val="tx1"/>
                </a:solidFill>
              </a:rPr>
              <a:t>・ここで</a:t>
            </a:r>
            <a:r>
              <a:rPr kumimoji="1" lang="en-US" altLang="ja-JP" dirty="0">
                <a:solidFill>
                  <a:schemeClr val="tx1"/>
                </a:solidFill>
              </a:rPr>
              <a:t>10</a:t>
            </a:r>
            <a:r>
              <a:rPr kumimoji="1" lang="ja-JP" altLang="en-US" dirty="0">
                <a:solidFill>
                  <a:schemeClr val="tx1"/>
                </a:solidFill>
              </a:rPr>
              <a:t>分間時間を取りますので、各資料について、生徒がどのように読み取り表現をするのか、先生方が担当する生徒を想定しながら、ブレインストーミング的にどんどん予想を出してください。</a:t>
            </a:r>
            <a:endParaRPr kumimoji="1" lang="en-US" altLang="ja-JP" dirty="0">
              <a:solidFill>
                <a:schemeClr val="tx1"/>
              </a:solidFill>
            </a:endParaRPr>
          </a:p>
          <a:p>
            <a:r>
              <a:rPr kumimoji="1" lang="ja-JP" altLang="en-US" dirty="0">
                <a:solidFill>
                  <a:schemeClr val="tx1"/>
                </a:solidFill>
              </a:rPr>
              <a:t>・それでは動画を</a:t>
            </a:r>
            <a:r>
              <a:rPr kumimoji="1" lang="en-US" altLang="ja-JP" dirty="0">
                <a:solidFill>
                  <a:schemeClr val="tx1"/>
                </a:solidFill>
              </a:rPr>
              <a:t>10</a:t>
            </a:r>
            <a:r>
              <a:rPr kumimoji="1" lang="ja-JP" altLang="en-US" dirty="0">
                <a:solidFill>
                  <a:schemeClr val="tx1"/>
                </a:solidFill>
              </a:rPr>
              <a:t>分間止めてください。</a:t>
            </a:r>
            <a:endParaRPr kumimoji="1" lang="en-US" altLang="ja-JP" dirty="0">
              <a:solidFill>
                <a:schemeClr val="tx1"/>
              </a:solidFill>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14</a:t>
            </a:fld>
            <a:endParaRPr kumimoji="1" lang="ja-JP" altLang="en-US"/>
          </a:p>
        </p:txBody>
      </p:sp>
    </p:spTree>
    <p:extLst>
      <p:ext uri="{BB962C8B-B14F-4D97-AF65-F5344CB8AC3E}">
        <p14:creationId xmlns:p14="http://schemas.microsoft.com/office/powerpoint/2010/main" val="649489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rPr>
              <a:t>・それでは、資料</a:t>
            </a:r>
            <a:r>
              <a:rPr kumimoji="1" lang="en-US" altLang="ja-JP" dirty="0">
                <a:solidFill>
                  <a:schemeClr val="tx1"/>
                </a:solidFill>
              </a:rPr>
              <a:t>A</a:t>
            </a:r>
            <a:r>
              <a:rPr kumimoji="1" lang="ja-JP" altLang="en-US" dirty="0">
                <a:solidFill>
                  <a:schemeClr val="tx1"/>
                </a:solidFill>
              </a:rPr>
              <a:t>から、実際の生徒の表現の内容を見てみましょう。</a:t>
            </a:r>
            <a:endParaRPr kumimoji="1" lang="en-US" altLang="ja-JP" dirty="0">
              <a:solidFill>
                <a:schemeClr val="tx1"/>
              </a:solidFill>
            </a:endParaRPr>
          </a:p>
          <a:p>
            <a:r>
              <a:rPr kumimoji="1" lang="ja-JP" altLang="en-US" dirty="0">
                <a:solidFill>
                  <a:schemeClr val="tx1"/>
                </a:solidFill>
              </a:rPr>
              <a:t>・どうでしょうか、先生方が予想した生徒の表現の内容と共通点や相違点はあるでしょうか。</a:t>
            </a:r>
            <a:endParaRPr kumimoji="1" lang="en-US" altLang="ja-JP" dirty="0">
              <a:solidFill>
                <a:schemeClr val="tx1"/>
              </a:solidFill>
            </a:endParaRPr>
          </a:p>
          <a:p>
            <a:r>
              <a:rPr kumimoji="1" lang="ja-JP" altLang="en-US" dirty="0">
                <a:solidFill>
                  <a:schemeClr val="tx1"/>
                </a:solidFill>
              </a:rPr>
              <a:t>・（クリック）授業者の事前想定は、スライド</a:t>
            </a:r>
            <a:r>
              <a:rPr kumimoji="1" lang="ja-JP" altLang="en-US" dirty="0" smtClean="0">
                <a:solidFill>
                  <a:schemeClr val="tx1"/>
                </a:solidFill>
              </a:rPr>
              <a:t>のとおり</a:t>
            </a:r>
            <a:r>
              <a:rPr kumimoji="1" lang="ja-JP" altLang="en-US" dirty="0">
                <a:solidFill>
                  <a:schemeClr val="tx1"/>
                </a:solidFill>
              </a:rPr>
              <a:t>です。</a:t>
            </a:r>
            <a:endParaRPr kumimoji="1" lang="en-US" altLang="ja-JP" dirty="0">
              <a:solidFill>
                <a:schemeClr val="tx1"/>
              </a:solidFill>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15</a:t>
            </a:fld>
            <a:endParaRPr kumimoji="1" lang="ja-JP" altLang="en-US"/>
          </a:p>
        </p:txBody>
      </p:sp>
    </p:spTree>
    <p:extLst>
      <p:ext uri="{BB962C8B-B14F-4D97-AF65-F5344CB8AC3E}">
        <p14:creationId xmlns:p14="http://schemas.microsoft.com/office/powerpoint/2010/main" val="543704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rPr>
              <a:t>・続いて、資料</a:t>
            </a:r>
            <a:r>
              <a:rPr kumimoji="1" lang="en-US" altLang="ja-JP" dirty="0">
                <a:solidFill>
                  <a:schemeClr val="tx1"/>
                </a:solidFill>
              </a:rPr>
              <a:t>B</a:t>
            </a:r>
            <a:r>
              <a:rPr kumimoji="1" lang="ja-JP" altLang="en-US" dirty="0">
                <a:solidFill>
                  <a:schemeClr val="tx1"/>
                </a:solidFill>
              </a:rPr>
              <a:t>の読み取り結果です。</a:t>
            </a:r>
            <a:endParaRPr kumimoji="1" lang="en-US" altLang="ja-JP" dirty="0">
              <a:solidFill>
                <a:schemeClr val="tx1"/>
              </a:solidFill>
            </a:endParaRPr>
          </a:p>
          <a:p>
            <a:r>
              <a:rPr kumimoji="1" lang="ja-JP" altLang="en-US" dirty="0">
                <a:solidFill>
                  <a:schemeClr val="tx1"/>
                </a:solidFill>
              </a:rPr>
              <a:t>・（クリック）授業者の事前想定です。</a:t>
            </a:r>
            <a:endParaRPr kumimoji="1" lang="en-US" altLang="ja-JP" dirty="0">
              <a:solidFill>
                <a:schemeClr val="tx1"/>
              </a:solidFill>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16</a:t>
            </a:fld>
            <a:endParaRPr kumimoji="1" lang="ja-JP" altLang="en-US"/>
          </a:p>
        </p:txBody>
      </p:sp>
    </p:spTree>
    <p:extLst>
      <p:ext uri="{BB962C8B-B14F-4D97-AF65-F5344CB8AC3E}">
        <p14:creationId xmlns:p14="http://schemas.microsoft.com/office/powerpoint/2010/main" val="1177284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rPr>
              <a:t>・最後に、資料</a:t>
            </a:r>
            <a:r>
              <a:rPr kumimoji="1" lang="en-US" altLang="ja-JP" dirty="0">
                <a:solidFill>
                  <a:schemeClr val="tx1"/>
                </a:solidFill>
              </a:rPr>
              <a:t>C</a:t>
            </a:r>
            <a:r>
              <a:rPr kumimoji="1" lang="ja-JP" altLang="en-US" dirty="0">
                <a:solidFill>
                  <a:schemeClr val="tx1"/>
                </a:solidFill>
              </a:rPr>
              <a:t>の読み取り結果です。</a:t>
            </a:r>
            <a:endParaRPr kumimoji="1" lang="en-US" altLang="ja-JP" dirty="0">
              <a:solidFill>
                <a:schemeClr val="tx1"/>
              </a:solidFill>
            </a:endParaRPr>
          </a:p>
          <a:p>
            <a:r>
              <a:rPr kumimoji="1" lang="ja-JP" altLang="en-US" dirty="0">
                <a:solidFill>
                  <a:schemeClr val="tx1"/>
                </a:solidFill>
              </a:rPr>
              <a:t>・（クリック）授業者の事前想定です。</a:t>
            </a:r>
            <a:endParaRPr kumimoji="1" lang="en-US" altLang="ja-JP" dirty="0">
              <a:solidFill>
                <a:schemeClr val="tx1"/>
              </a:solidFill>
            </a:endParaRPr>
          </a:p>
          <a:p>
            <a:r>
              <a:rPr kumimoji="1" lang="ja-JP" altLang="en-US" dirty="0">
                <a:solidFill>
                  <a:schemeClr val="tx1"/>
                </a:solidFill>
              </a:rPr>
              <a:t>・ここでは、日本の植民地だった朝鮮台湾の人々の中にも死刑になった人がいることの読み取りを想定していましたが、生徒は朝鮮や台湾の人々の死刑の人数が少ないことに着目しています。</a:t>
            </a:r>
            <a:endParaRPr kumimoji="1" lang="en-US" altLang="ja-JP" dirty="0">
              <a:solidFill>
                <a:schemeClr val="tx1"/>
              </a:solidFill>
            </a:endParaRPr>
          </a:p>
          <a:p>
            <a:r>
              <a:rPr kumimoji="1" lang="ja-JP" altLang="en-US" dirty="0">
                <a:solidFill>
                  <a:schemeClr val="tx1"/>
                </a:solidFill>
              </a:rPr>
              <a:t>・とりわけ、日本の植民地支配下において日本の軍属として動員されたという意味では「被害者」であったが、日本の軍属として捕虜を虐待する「加害者」として裁かれた朝鮮人・台湾人</a:t>
            </a:r>
            <a:r>
              <a:rPr kumimoji="1" lang="en-US" altLang="ja-JP" dirty="0">
                <a:solidFill>
                  <a:schemeClr val="tx1"/>
                </a:solidFill>
              </a:rPr>
              <a:t>BC</a:t>
            </a:r>
            <a:r>
              <a:rPr kumimoji="1" lang="ja-JP" altLang="en-US" dirty="0">
                <a:solidFill>
                  <a:schemeClr val="tx1"/>
                </a:solidFill>
              </a:rPr>
              <a:t>級戦犯の歴史を、現在の日本の高校生が「被害」の歴史として学ぶのか、「加害」の歴史として学ぶのか、それはどのような意味でそう言えるのか、と考えることは、本授業において重要なポイントだったのですが、生徒の表現からはそうした考察はあまりうかがわれませんでした。</a:t>
            </a:r>
            <a:endParaRPr kumimoji="1" lang="en-US" altLang="ja-JP"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rPr>
              <a:t>・このように、授業において大切なのは、「授業前に予想された生徒の学び」と「実際の生徒の学び」を実際の授業に照らして比較し検証することであり、検証の結果を次の授業に活かすことです。</a:t>
            </a:r>
            <a:endParaRPr kumimoji="1" lang="en-US" altLang="ja-JP"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rPr>
              <a:t>・（クリック）ここで時間を</a:t>
            </a:r>
            <a:r>
              <a:rPr kumimoji="1" lang="en-US" altLang="ja-JP" dirty="0">
                <a:solidFill>
                  <a:schemeClr val="tx1"/>
                </a:solidFill>
              </a:rPr>
              <a:t>10</a:t>
            </a:r>
            <a:r>
              <a:rPr kumimoji="1" lang="ja-JP" altLang="en-US" dirty="0">
                <a:solidFill>
                  <a:schemeClr val="tx1"/>
                </a:solidFill>
              </a:rPr>
              <a:t>分取ります。それぞれの生徒や先生方が想定した表現のうち、授業者のねらいどおりの表現になった理由やならなかった理由、またはねらいに到達するための他の方法について、協議してください。</a:t>
            </a:r>
            <a:endParaRPr kumimoji="1" lang="en-US" altLang="ja-JP"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rPr>
              <a:t>・（クリック）個人思考５分、協議５分です。ここで</a:t>
            </a:r>
            <a:r>
              <a:rPr kumimoji="1" lang="en-US" altLang="ja-JP" dirty="0">
                <a:solidFill>
                  <a:schemeClr val="tx1"/>
                </a:solidFill>
              </a:rPr>
              <a:t>10</a:t>
            </a:r>
            <a:r>
              <a:rPr kumimoji="1" lang="ja-JP" altLang="en-US" dirty="0">
                <a:solidFill>
                  <a:schemeClr val="tx1"/>
                </a:solidFill>
              </a:rPr>
              <a:t>分間動画を止めてください。</a:t>
            </a:r>
            <a:endParaRPr kumimoji="1" lang="en-US" altLang="ja-JP" dirty="0">
              <a:solidFill>
                <a:schemeClr val="tx1"/>
              </a:solidFill>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17</a:t>
            </a:fld>
            <a:endParaRPr kumimoji="1" lang="ja-JP" altLang="en-US"/>
          </a:p>
        </p:txBody>
      </p:sp>
    </p:spTree>
    <p:extLst>
      <p:ext uri="{BB962C8B-B14F-4D97-AF65-F5344CB8AC3E}">
        <p14:creationId xmlns:p14="http://schemas.microsoft.com/office/powerpoint/2010/main" val="943927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rPr>
              <a:t>・それでは、実際の生徒の表現の内容を見てみましょう。</a:t>
            </a:r>
            <a:endParaRPr kumimoji="1" lang="en-US" altLang="ja-JP" dirty="0">
              <a:solidFill>
                <a:schemeClr val="tx1"/>
              </a:solidFill>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18</a:t>
            </a:fld>
            <a:endParaRPr kumimoji="1" lang="ja-JP" altLang="en-US"/>
          </a:p>
        </p:txBody>
      </p:sp>
    </p:spTree>
    <p:extLst>
      <p:ext uri="{BB962C8B-B14F-4D97-AF65-F5344CB8AC3E}">
        <p14:creationId xmlns:p14="http://schemas.microsoft.com/office/powerpoint/2010/main" val="694324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rPr>
              <a:t>・どうでしょうか、先生方が予想した生徒の表現の内容と共通点や相違点はあるでしょうか。</a:t>
            </a:r>
            <a:endParaRPr kumimoji="1" lang="en-US" altLang="ja-JP" dirty="0">
              <a:solidFill>
                <a:schemeClr val="tx1"/>
              </a:solidFill>
            </a:endParaRPr>
          </a:p>
          <a:p>
            <a:r>
              <a:rPr kumimoji="1" lang="ja-JP" altLang="en-US" dirty="0">
                <a:solidFill>
                  <a:schemeClr val="tx1"/>
                </a:solidFill>
              </a:rPr>
              <a:t>・戦争犯罪や戦犯をなくすための仕組みというスケールの大きな問題について、国際的に必要な取組について考えている生徒もいれば、個人レベルで考えている生徒もいます。</a:t>
            </a:r>
            <a:endParaRPr kumimoji="1" lang="en-US" altLang="ja-JP" dirty="0">
              <a:solidFill>
                <a:schemeClr val="tx1"/>
              </a:solidFill>
            </a:endParaRPr>
          </a:p>
          <a:p>
            <a:r>
              <a:rPr kumimoji="1" lang="ja-JP" altLang="en-US" dirty="0">
                <a:solidFill>
                  <a:schemeClr val="tx1"/>
                </a:solidFill>
              </a:rPr>
              <a:t>・中には、現在起こっている紛争などによる戦争犯罪と授業内容を結び付けて表現している生徒もいました。</a:t>
            </a:r>
            <a:endParaRPr kumimoji="1" lang="en-US" altLang="ja-JP" dirty="0">
              <a:solidFill>
                <a:schemeClr val="tx1"/>
              </a:solidFill>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19</a:t>
            </a:fld>
            <a:endParaRPr kumimoji="1" lang="ja-JP" altLang="en-US"/>
          </a:p>
        </p:txBody>
      </p:sp>
    </p:spTree>
    <p:extLst>
      <p:ext uri="{BB962C8B-B14F-4D97-AF65-F5344CB8AC3E}">
        <p14:creationId xmlns:p14="http://schemas.microsoft.com/office/powerpoint/2010/main" val="2386047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・本ツールキットの構成は次のとおりです。</a:t>
            </a:r>
            <a:endParaRPr kumimoji="1" lang="en-US" altLang="ja-JP" dirty="0"/>
          </a:p>
          <a:p>
            <a:r>
              <a:rPr kumimoji="1" lang="ja-JP" altLang="en-US" dirty="0"/>
              <a:t>・「説明」と書かれた箇所については、本動画により説明します。</a:t>
            </a:r>
            <a:endParaRPr kumimoji="1" lang="en-US" altLang="ja-JP" dirty="0"/>
          </a:p>
          <a:p>
            <a:r>
              <a:rPr kumimoji="1" lang="ja-JP" altLang="en-US" dirty="0"/>
              <a:t>・「協議・演習」と書かれた箇所については、教科内で協議・演習する内容となっていますので、動画を止めていただいて協議願います。</a:t>
            </a:r>
            <a:endParaRPr kumimoji="1" lang="en-US" altLang="ja-JP" dirty="0"/>
          </a:p>
          <a:p>
            <a:r>
              <a:rPr kumimoji="1" lang="ja-JP" altLang="en-US" dirty="0"/>
              <a:t>・</a:t>
            </a:r>
            <a:r>
              <a:rPr kumimoji="1" lang="en-US" altLang="ja-JP" dirty="0"/>
              <a:t>60</a:t>
            </a:r>
            <a:r>
              <a:rPr kumimoji="1" lang="ja-JP" altLang="en-US" dirty="0"/>
              <a:t>分の研修用ツールキットとなっていますので、ご承知置きください。</a:t>
            </a:r>
          </a:p>
        </p:txBody>
      </p:sp>
      <p:sp>
        <p:nvSpPr>
          <p:cNvPr id="4" name="スライド番号プレースホルダー 3"/>
          <p:cNvSpPr>
            <a:spLocks noGrp="1"/>
          </p:cNvSpPr>
          <p:nvPr>
            <p:ph type="sldNum" sz="quarter" idx="10"/>
          </p:nvPr>
        </p:nvSpPr>
        <p:spPr/>
        <p:txBody>
          <a:bodyPr/>
          <a:lstStyle/>
          <a:p>
            <a:fld id="{B6BE7C74-9F66-4384-83C9-323A735B64E3}" type="slidenum">
              <a:rPr kumimoji="1" lang="ja-JP" altLang="en-US" smtClean="0"/>
              <a:t>2</a:t>
            </a:fld>
            <a:endParaRPr kumimoji="1" lang="ja-JP" altLang="en-US"/>
          </a:p>
        </p:txBody>
      </p:sp>
    </p:spTree>
    <p:extLst>
      <p:ext uri="{BB962C8B-B14F-4D97-AF65-F5344CB8AC3E}">
        <p14:creationId xmlns:p14="http://schemas.microsoft.com/office/powerpoint/2010/main" val="1196222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rPr>
              <a:t>・こちらは授業者の想定です。</a:t>
            </a:r>
            <a:endParaRPr kumimoji="1" lang="en-US" altLang="ja-JP"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rPr>
              <a:t>・先ほども申し上げたように、授業において大切なのは、「授業前に予想された生徒の学び」と「実際の生徒の学び」を実際の授業に照らして比較し検証することであり、検証の結果を次の授業に活かすことです。</a:t>
            </a:r>
            <a:endParaRPr kumimoji="1" lang="en-US" altLang="ja-JP" dirty="0">
              <a:solidFill>
                <a:schemeClr val="tx1"/>
              </a:solidFill>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20</a:t>
            </a:fld>
            <a:endParaRPr kumimoji="1" lang="ja-JP" altLang="en-US"/>
          </a:p>
        </p:txBody>
      </p:sp>
    </p:spTree>
    <p:extLst>
      <p:ext uri="{BB962C8B-B14F-4D97-AF65-F5344CB8AC3E}">
        <p14:creationId xmlns:p14="http://schemas.microsoft.com/office/powerpoint/2010/main" val="156663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rPr>
              <a:t>・いかがでしょうか、授業者のねらいどおりに生徒を導くための方法について、協議を深めることはできたでしょうか。</a:t>
            </a:r>
            <a:endParaRPr kumimoji="1" lang="en-US" altLang="ja-JP"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rPr>
              <a:t>・それでは最後に、本時のねらいの達成に向けた今回の授業のアプローチについての感想や、ねらいに到達するための他の方法について協議・交流してください。</a:t>
            </a:r>
            <a:endParaRPr kumimoji="1" lang="en-US" altLang="ja-JP"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rPr>
              <a:t>・時間は</a:t>
            </a:r>
            <a:r>
              <a:rPr kumimoji="1" lang="en-US" altLang="ja-JP" dirty="0">
                <a:solidFill>
                  <a:schemeClr val="tx1"/>
                </a:solidFill>
              </a:rPr>
              <a:t>10</a:t>
            </a:r>
            <a:r>
              <a:rPr kumimoji="1" lang="ja-JP" altLang="en-US" dirty="0">
                <a:solidFill>
                  <a:schemeClr val="tx1"/>
                </a:solidFill>
              </a:rPr>
              <a:t>分とりますので、ここで動画を止めてください。</a:t>
            </a:r>
            <a:endParaRPr kumimoji="1" lang="en-US" altLang="ja-JP" dirty="0">
              <a:solidFill>
                <a:schemeClr val="tx1"/>
              </a:solidFill>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21</a:t>
            </a:fld>
            <a:endParaRPr kumimoji="1" lang="ja-JP" altLang="en-US"/>
          </a:p>
        </p:txBody>
      </p:sp>
    </p:spTree>
    <p:extLst>
      <p:ext uri="{BB962C8B-B14F-4D97-AF65-F5344CB8AC3E}">
        <p14:creationId xmlns:p14="http://schemas.microsoft.com/office/powerpoint/2010/main" val="2390110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200" b="0" i="0" dirty="0">
                <a:solidFill>
                  <a:schemeClr val="tx1"/>
                </a:solidFill>
                <a:latin typeface="+mn-lt"/>
                <a:ea typeface="メイリオ" panose="020B0604030504040204" pitchFamily="50" charset="-128"/>
              </a:rPr>
              <a:t>・本研修はいかがでしょうか。生徒が歴史学習を過去の学習とせずに、歴史を自分事として捉えられるようになったかどうかについては、本科目の最後に生徒が探究活動を行う</a:t>
            </a:r>
            <a:r>
              <a:rPr lang="en-US" altLang="ja-JP" sz="1200" b="0" i="0" dirty="0">
                <a:solidFill>
                  <a:schemeClr val="tx1"/>
                </a:solidFill>
                <a:latin typeface="+mn-lt"/>
                <a:ea typeface="メイリオ" panose="020B0604030504040204" pitchFamily="50" charset="-128"/>
              </a:rPr>
              <a:t>D(4)</a:t>
            </a:r>
            <a:r>
              <a:rPr lang="ja-JP" altLang="en-US" sz="1200" b="0" i="0" dirty="0">
                <a:solidFill>
                  <a:schemeClr val="tx1"/>
                </a:solidFill>
                <a:latin typeface="+mn-lt"/>
                <a:ea typeface="メイリオ" panose="020B0604030504040204" pitchFamily="50" charset="-128"/>
              </a:rPr>
              <a:t>で明らかになります。</a:t>
            </a:r>
            <a:endParaRPr lang="en-US" altLang="ja-JP" sz="1200" b="0" i="0" dirty="0">
              <a:solidFill>
                <a:schemeClr val="tx1"/>
              </a:solidFill>
              <a:latin typeface="+mn-lt"/>
              <a:ea typeface="メイリオ" panose="020B0604030504040204" pitchFamily="50" charset="-128"/>
            </a:endParaRPr>
          </a:p>
          <a:p>
            <a:pPr rtl="0"/>
            <a:r>
              <a:rPr lang="ja-JP" altLang="en-US" sz="1200" b="0" i="0" dirty="0">
                <a:solidFill>
                  <a:schemeClr val="tx1"/>
                </a:solidFill>
                <a:latin typeface="+mn-lt"/>
                <a:ea typeface="メイリオ" panose="020B0604030504040204" pitchFamily="50" charset="-128"/>
              </a:rPr>
              <a:t>・生徒が自分で探究できるよう、授業者は、</a:t>
            </a:r>
            <a:r>
              <a:rPr lang="en-US" altLang="ja-JP" sz="1200" b="0" i="0" dirty="0">
                <a:solidFill>
                  <a:schemeClr val="tx1"/>
                </a:solidFill>
                <a:latin typeface="+mn-lt"/>
                <a:ea typeface="メイリオ" panose="020B0604030504040204" pitchFamily="50" charset="-128"/>
              </a:rPr>
              <a:t>D(4)</a:t>
            </a:r>
            <a:r>
              <a:rPr lang="ja-JP" altLang="en-US" sz="1200" b="0" i="0" dirty="0">
                <a:solidFill>
                  <a:schemeClr val="tx1"/>
                </a:solidFill>
                <a:latin typeface="+mn-lt"/>
                <a:ea typeface="メイリオ" panose="020B0604030504040204" pitchFamily="50" charset="-128"/>
              </a:rPr>
              <a:t>を見据えて、</a:t>
            </a:r>
            <a:r>
              <a:rPr lang="ja-JP" altLang="en-US" sz="1200" b="0" i="0" u="none" strike="noStrike" baseline="0" dirty="0">
                <a:solidFill>
                  <a:schemeClr val="tx1"/>
                </a:solidFill>
                <a:latin typeface="+mn-lt"/>
                <a:ea typeface="メイリオ" panose="020B0604030504040204" pitchFamily="50" charset="-128"/>
              </a:rPr>
              <a:t>授業前に授業者が予想した生徒の学びと実際の授業での生徒の学びを比較し、検証することが大切です。そこには、教員が想定する生徒の実態とのずれが現れます。この「予想」→「実際」→「検証」を重ねることで、授業が原因追究型になっていき、授業改善が推進されると考えられます。</a:t>
            </a:r>
            <a:endParaRPr lang="en-US" altLang="ja-JP" sz="1200" b="0" i="0" u="none" strike="noStrike" baseline="0" dirty="0">
              <a:solidFill>
                <a:schemeClr val="tx1"/>
              </a:solidFill>
              <a:latin typeface="+mn-lt"/>
              <a:ea typeface="メイリオ" panose="020B0604030504040204" pitchFamily="50" charset="-128"/>
            </a:endParaRPr>
          </a:p>
          <a:p>
            <a:pPr rtl="0"/>
            <a:r>
              <a:rPr lang="ja-JP" altLang="en-US" sz="1200" b="0" i="0" u="none" strike="noStrike" baseline="0" dirty="0">
                <a:solidFill>
                  <a:schemeClr val="tx1"/>
                </a:solidFill>
                <a:latin typeface="+mn-lt"/>
                <a:ea typeface="メイリオ" panose="020B0604030504040204" pitchFamily="50" charset="-128"/>
              </a:rPr>
              <a:t>・地理歴史科の教員が複数名いる学校においては、チームで授業改善に資する取組をすることが、生徒の実態をより適切に把握できたり、授業の検証の精度の</a:t>
            </a:r>
            <a:r>
              <a:rPr lang="ja-JP" altLang="en-US" sz="1200" b="0" i="0" u="none" strike="noStrike" baseline="0">
                <a:solidFill>
                  <a:schemeClr val="tx1"/>
                </a:solidFill>
                <a:latin typeface="+mn-lt"/>
                <a:ea typeface="メイリオ" panose="020B0604030504040204" pitchFamily="50" charset="-128"/>
              </a:rPr>
              <a:t>向上につながったり</a:t>
            </a:r>
            <a:r>
              <a:rPr lang="ja-JP" altLang="en-US" sz="1200" b="0" i="0" u="none" strike="noStrike" baseline="0" dirty="0">
                <a:solidFill>
                  <a:schemeClr val="tx1"/>
                </a:solidFill>
                <a:latin typeface="+mn-lt"/>
                <a:ea typeface="メイリオ" panose="020B0604030504040204" pitchFamily="50" charset="-128"/>
              </a:rPr>
              <a:t>すると考えますので、是非、チームで授業改善に取り組んでください。また、自校で地理歴史を担当する教員がご自身しかいない場合であっても、他校の先生と、授業の視点を明確にして協議を深め、授業改善に取り組んでいただけたらと思います。</a:t>
            </a:r>
            <a:endParaRPr lang="en-US" altLang="ja-JP" sz="1200" b="0" i="0" u="none" strike="noStrike" baseline="0" dirty="0">
              <a:solidFill>
                <a:schemeClr val="tx1"/>
              </a:solidFill>
              <a:latin typeface="+mn-lt"/>
              <a:ea typeface="メイリオ" panose="020B0604030504040204" pitchFamily="50" charset="-128"/>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22</a:t>
            </a:fld>
            <a:endParaRPr kumimoji="1" lang="ja-JP" altLang="en-US" dirty="0"/>
          </a:p>
        </p:txBody>
      </p:sp>
    </p:spTree>
    <p:extLst>
      <p:ext uri="{BB962C8B-B14F-4D97-AF65-F5344CB8AC3E}">
        <p14:creationId xmlns:p14="http://schemas.microsoft.com/office/powerpoint/2010/main" val="4242157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・以上で、</a:t>
            </a:r>
            <a:r>
              <a:rPr kumimoji="1" lang="ja-JP" altLang="en-US" dirty="0">
                <a:solidFill>
                  <a:schemeClr val="tx1"/>
                </a:solidFill>
              </a:rPr>
              <a:t>高等学校地理歴史「歴史総合」における探究的な学びのための</a:t>
            </a:r>
            <a:r>
              <a:rPr kumimoji="1" lang="ja-JP" altLang="en-US" dirty="0" smtClean="0">
                <a:solidFill>
                  <a:schemeClr val="tx1"/>
                </a:solidFill>
              </a:rPr>
              <a:t>授業づくりに</a:t>
            </a:r>
            <a:r>
              <a:rPr kumimoji="1" lang="ja-JP" altLang="en-US" dirty="0">
                <a:solidFill>
                  <a:schemeClr val="tx1"/>
                </a:solidFill>
              </a:rPr>
              <a:t>向けた研修を終わります。お疲れ様でした。</a:t>
            </a:r>
            <a:endParaRPr kumimoji="1" lang="en-US" altLang="ja-JP"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solidFill>
                <a:schemeClr val="tx1"/>
              </a:solidFill>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23</a:t>
            </a:fld>
            <a:endParaRPr kumimoji="1" lang="ja-JP" altLang="en-US"/>
          </a:p>
        </p:txBody>
      </p:sp>
    </p:spTree>
    <p:extLst>
      <p:ext uri="{BB962C8B-B14F-4D97-AF65-F5344CB8AC3E}">
        <p14:creationId xmlns:p14="http://schemas.microsoft.com/office/powerpoint/2010/main" val="278858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200" b="0" i="0" dirty="0">
                <a:solidFill>
                  <a:schemeClr val="tx1"/>
                </a:solidFill>
                <a:latin typeface="+mj-ea"/>
                <a:ea typeface="+mj-ea"/>
              </a:rPr>
              <a:t>・学習指導要領に示されている科目の目標には、社会的な事象の歴史的な見方・考え方を働かせ、グローバル化する国際社会に主体的に生きるための資質・能力の育成を目指すことが記載されています。</a:t>
            </a:r>
            <a:endParaRPr lang="en-US" altLang="ja-JP" sz="1200" b="0" i="0" dirty="0">
              <a:solidFill>
                <a:schemeClr val="tx1"/>
              </a:solidFill>
              <a:latin typeface="+mj-ea"/>
              <a:ea typeface="+mj-ea"/>
            </a:endParaRPr>
          </a:p>
          <a:p>
            <a:pPr rtl="0"/>
            <a:r>
              <a:rPr lang="ja-JP" altLang="en-US" sz="1200" b="0" i="0" dirty="0">
                <a:solidFill>
                  <a:schemeClr val="tx1"/>
                </a:solidFill>
                <a:latin typeface="+mj-ea"/>
                <a:ea typeface="+mj-ea"/>
              </a:rPr>
              <a:t>・また、学習指導要領の解説では、社会的事象の歴史的な見方・考え方を働かせて、現代的な諸課題の形成に関わる近現代史の歴史について考察したり、複数立場や意見を踏まえて構想したりすることは、課題を主体的に解決しようとする態度にも作用するとされています。</a:t>
            </a:r>
            <a:endParaRPr lang="en-US" altLang="ja-JP" sz="1200" b="0" i="0" dirty="0">
              <a:solidFill>
                <a:schemeClr val="tx1"/>
              </a:solidFill>
              <a:latin typeface="+mj-ea"/>
              <a:ea typeface="+mj-ea"/>
            </a:endParaRPr>
          </a:p>
          <a:p>
            <a:r>
              <a:rPr lang="ja-JP" altLang="en-US" sz="1200" b="0" i="0" dirty="0">
                <a:solidFill>
                  <a:schemeClr val="tx1"/>
                </a:solidFill>
                <a:latin typeface="+mj-ea"/>
                <a:ea typeface="+mj-ea"/>
              </a:rPr>
              <a:t>・これら</a:t>
            </a:r>
            <a:r>
              <a:rPr lang="ja-JP" altLang="en-US" sz="1200" b="0" i="0" u="none" strike="noStrike" baseline="0" dirty="0">
                <a:solidFill>
                  <a:schemeClr val="tx1"/>
                </a:solidFill>
                <a:latin typeface="+mj-ea"/>
                <a:ea typeface="+mj-ea"/>
              </a:rPr>
              <a:t>を踏まえて、本研修のねらいは、「</a:t>
            </a:r>
            <a:r>
              <a:rPr kumimoji="1" lang="ja-JP" altLang="en-US" sz="1200" b="0" dirty="0">
                <a:solidFill>
                  <a:schemeClr val="tx1"/>
                </a:solidFill>
                <a:latin typeface="+mj-ea"/>
                <a:ea typeface="+mj-ea"/>
              </a:rPr>
              <a:t>歴史学習を過去の学習（現実と切り離された学習）とせず、過去を対象として現実について考察し、生徒が歴史学習を「自分事」として捉えられるようにするための授業改善の推進</a:t>
            </a:r>
            <a:r>
              <a:rPr lang="ja-JP" altLang="en-US" sz="1200" b="0" i="0" u="none" strike="noStrike" baseline="0" dirty="0">
                <a:solidFill>
                  <a:schemeClr val="tx1"/>
                </a:solidFill>
                <a:latin typeface="+mj-ea"/>
                <a:ea typeface="+mj-ea"/>
              </a:rPr>
              <a:t>」と設定しました。</a:t>
            </a:r>
            <a:endParaRPr lang="en-US" altLang="ja-JP" sz="1200" b="0" i="0" u="none" strike="noStrike" baseline="0" dirty="0">
              <a:solidFill>
                <a:schemeClr val="tx1"/>
              </a:solidFill>
              <a:latin typeface="+mj-ea"/>
              <a:ea typeface="+mj-ea"/>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3</a:t>
            </a:fld>
            <a:endParaRPr kumimoji="1" lang="ja-JP" altLang="en-US" dirty="0"/>
          </a:p>
        </p:txBody>
      </p:sp>
    </p:spTree>
    <p:extLst>
      <p:ext uri="{BB962C8B-B14F-4D97-AF65-F5344CB8AC3E}">
        <p14:creationId xmlns:p14="http://schemas.microsoft.com/office/powerpoint/2010/main" val="282043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rtl="0"/>
            <a:r>
              <a:rPr lang="ja-JP" altLang="en-US" sz="1200" b="0" i="0" dirty="0">
                <a:solidFill>
                  <a:schemeClr val="tx1"/>
                </a:solidFill>
                <a:latin typeface="+mj-ea"/>
                <a:ea typeface="+mj-ea"/>
              </a:rPr>
              <a:t>・では、実際に、歴史学習を過去の学習とせず、生徒が自分事として歴史を捉えられるようにするにはどのようにすればよいのでしょうか。</a:t>
            </a:r>
            <a:endParaRPr lang="en-US" altLang="ja-JP" sz="1200" b="0" i="0" dirty="0">
              <a:solidFill>
                <a:schemeClr val="tx1"/>
              </a:solidFill>
              <a:latin typeface="+mj-ea"/>
              <a:ea typeface="+mj-ea"/>
            </a:endParaRPr>
          </a:p>
          <a:p>
            <a:pPr rtl="0"/>
            <a:r>
              <a:rPr lang="ja-JP" altLang="en-US" sz="1200" b="0" i="0" u="none" strike="noStrike" baseline="0" dirty="0">
                <a:solidFill>
                  <a:schemeClr val="tx1"/>
                </a:solidFill>
                <a:latin typeface="+mj-ea"/>
                <a:ea typeface="+mj-ea"/>
              </a:rPr>
              <a:t>・今回の授業では、生徒が歴史を自分事として捉えられるようにするためのアプローチとして、２つの仮説を立てて、授業を行いました。</a:t>
            </a:r>
            <a:endParaRPr lang="en-US" altLang="ja-JP" sz="1200" b="0" i="0" u="none" strike="noStrike" baseline="0" dirty="0">
              <a:solidFill>
                <a:schemeClr val="tx1"/>
              </a:solidFill>
              <a:latin typeface="+mj-ea"/>
              <a:ea typeface="+mj-ea"/>
            </a:endParaRPr>
          </a:p>
          <a:p>
            <a:r>
              <a:rPr lang="ja-JP" altLang="en-US" sz="1200" b="0" i="0" u="none" strike="noStrike" baseline="0" dirty="0">
                <a:solidFill>
                  <a:schemeClr val="tx1"/>
                </a:solidFill>
                <a:latin typeface="+mj-ea"/>
                <a:ea typeface="+mj-ea"/>
              </a:rPr>
              <a:t>・１つめが、「</a:t>
            </a:r>
            <a:r>
              <a:rPr kumimoji="1" lang="ja-JP" altLang="en-US" sz="1200" b="0" dirty="0">
                <a:solidFill>
                  <a:schemeClr val="tx1"/>
                </a:solidFill>
                <a:latin typeface="+mj-ea"/>
                <a:ea typeface="+mj-ea"/>
              </a:rPr>
              <a:t>歴史的事象に対する既存の認識や固定概念に揺さぶりをかけ、歴史的事象を広い視点から考察することが必要ではないか。」というものです。</a:t>
            </a:r>
            <a:endParaRPr kumimoji="1" lang="en-US" altLang="ja-JP" sz="1200" b="0" dirty="0">
              <a:solidFill>
                <a:schemeClr val="tx1"/>
              </a:solidFill>
              <a:latin typeface="+mj-ea"/>
              <a:ea typeface="+mj-ea"/>
            </a:endParaRPr>
          </a:p>
          <a:p>
            <a:r>
              <a:rPr kumimoji="1" lang="ja-JP" altLang="en-US" sz="1200" b="0" dirty="0">
                <a:solidFill>
                  <a:schemeClr val="tx1"/>
                </a:solidFill>
                <a:latin typeface="+mj-ea"/>
                <a:ea typeface="+mj-ea"/>
              </a:rPr>
              <a:t>・２つめが、「過去と現在との繋がりを認識できる資料、例えば、生徒にとって身近な題材を扱うことが有効ではないか。」というものです。</a:t>
            </a:r>
            <a:endParaRPr kumimoji="1" lang="en-US" altLang="ja-JP" sz="1200" b="0" dirty="0">
              <a:solidFill>
                <a:schemeClr val="tx1"/>
              </a:solidFill>
              <a:latin typeface="+mj-ea"/>
              <a:ea typeface="+mj-ea"/>
            </a:endParaRPr>
          </a:p>
          <a:p>
            <a:r>
              <a:rPr kumimoji="1" lang="ja-JP" altLang="en-US" sz="1200" b="0" dirty="0">
                <a:solidFill>
                  <a:schemeClr val="tx1"/>
                </a:solidFill>
                <a:latin typeface="+mj-ea"/>
                <a:ea typeface="+mj-ea"/>
              </a:rPr>
              <a:t>・これらのアプローチによって、生徒が歴史的事象を自分事として捉え、考察したり構想したりできるようになるのかどうかについて、授業を研究しましょう。</a:t>
            </a:r>
            <a:endParaRPr kumimoji="1" lang="en-US" altLang="ja-JP" sz="1200" b="0" dirty="0">
              <a:solidFill>
                <a:schemeClr val="tx1"/>
              </a:solidFill>
              <a:latin typeface="+mj-ea"/>
              <a:ea typeface="+mj-ea"/>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4</a:t>
            </a:fld>
            <a:endParaRPr kumimoji="1" lang="ja-JP" altLang="en-US" dirty="0"/>
          </a:p>
        </p:txBody>
      </p:sp>
    </p:spTree>
    <p:extLst>
      <p:ext uri="{BB962C8B-B14F-4D97-AF65-F5344CB8AC3E}">
        <p14:creationId xmlns:p14="http://schemas.microsoft.com/office/powerpoint/2010/main" val="470217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chemeClr val="tx1"/>
                </a:solidFill>
                <a:latin typeface="+mn-lt"/>
              </a:rPr>
              <a:t>・研究授業の概要を説明します。</a:t>
            </a:r>
            <a:endParaRPr kumimoji="1" lang="en-US" altLang="ja-JP" sz="1200" dirty="0">
              <a:solidFill>
                <a:schemeClr val="tx1"/>
              </a:solidFill>
              <a:latin typeface="+mn-lt"/>
            </a:endParaRPr>
          </a:p>
          <a:p>
            <a:r>
              <a:rPr kumimoji="1" lang="ja-JP" altLang="en-US" sz="1200" dirty="0">
                <a:solidFill>
                  <a:schemeClr val="tx1"/>
                </a:solidFill>
                <a:latin typeface="+mn-lt"/>
              </a:rPr>
              <a:t>・本時は歴史総合大項目</a:t>
            </a:r>
            <a:r>
              <a:rPr kumimoji="1" lang="en-US" altLang="ja-JP" sz="1200" dirty="0">
                <a:solidFill>
                  <a:schemeClr val="tx1"/>
                </a:solidFill>
                <a:latin typeface="+mn-lt"/>
              </a:rPr>
              <a:t>C</a:t>
            </a:r>
            <a:r>
              <a:rPr kumimoji="1" lang="ja-JP" altLang="en-US" sz="1200" dirty="0">
                <a:solidFill>
                  <a:schemeClr val="tx1"/>
                </a:solidFill>
                <a:latin typeface="+mn-lt"/>
              </a:rPr>
              <a:t>の中項目</a:t>
            </a:r>
            <a:r>
              <a:rPr kumimoji="1" lang="en-US" altLang="ja-JP" sz="1200" dirty="0">
                <a:solidFill>
                  <a:schemeClr val="tx1"/>
                </a:solidFill>
                <a:latin typeface="+mn-lt"/>
              </a:rPr>
              <a:t>(3)</a:t>
            </a:r>
            <a:r>
              <a:rPr kumimoji="1" lang="ja-JP" altLang="en-US" sz="1200" dirty="0">
                <a:solidFill>
                  <a:schemeClr val="tx1"/>
                </a:solidFill>
                <a:latin typeface="+mn-lt"/>
              </a:rPr>
              <a:t>「経済危機と第二次世界大戦」を取り扱っています。</a:t>
            </a:r>
            <a:endParaRPr kumimoji="1" lang="en-US" altLang="ja-JP" sz="1200" dirty="0">
              <a:solidFill>
                <a:schemeClr val="tx1"/>
              </a:solidFill>
              <a:latin typeface="+mn-lt"/>
            </a:endParaRPr>
          </a:p>
          <a:p>
            <a:r>
              <a:rPr kumimoji="1" lang="ja-JP" altLang="en-US" sz="1200" dirty="0">
                <a:solidFill>
                  <a:schemeClr val="tx1"/>
                </a:solidFill>
                <a:latin typeface="+mn-lt"/>
              </a:rPr>
              <a:t>・本時のねらいは、</a:t>
            </a:r>
            <a:r>
              <a:rPr kumimoji="1" lang="ja-JP" altLang="ja-JP" sz="1200" kern="1200" dirty="0">
                <a:solidFill>
                  <a:schemeClr val="tx1"/>
                </a:solidFill>
                <a:latin typeface="+mj-ea"/>
                <a:ea typeface="+mn-ea"/>
                <a:cs typeface="+mn-cs"/>
              </a:rPr>
              <a:t>「</a:t>
            </a:r>
            <a:r>
              <a:rPr lang="ja-JP" altLang="ja-JP" sz="1200" dirty="0"/>
              <a:t>第二次世界大戦について、戦争の「被害」のイメージを既存の認識として有する生徒が、一般民衆も加害者とならざるを得ないなど、戦争</a:t>
            </a:r>
            <a:r>
              <a:rPr lang="ja-JP" altLang="en-US" sz="1200" dirty="0"/>
              <a:t>を</a:t>
            </a:r>
            <a:r>
              <a:rPr lang="ja-JP" altLang="ja-JP" sz="1200" dirty="0"/>
              <a:t>「加害」と「被害」の両面から考察し、戦争や平和についてより具体的な考えを表現できるようになる</a:t>
            </a:r>
            <a:r>
              <a:rPr kumimoji="1" lang="ja-JP" altLang="en-US" sz="1200" kern="1200" dirty="0">
                <a:solidFill>
                  <a:schemeClr val="tx1"/>
                </a:solidFill>
                <a:latin typeface="+mj-ea"/>
                <a:ea typeface="+mn-ea"/>
                <a:cs typeface="+mn-cs"/>
              </a:rPr>
              <a:t>」としています。</a:t>
            </a:r>
            <a:endParaRPr kumimoji="1" lang="en-US" altLang="ja-JP" sz="1200" dirty="0">
              <a:solidFill>
                <a:schemeClr val="tx1"/>
              </a:solidFill>
              <a:latin typeface="+mn-lt"/>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5</a:t>
            </a:fld>
            <a:endParaRPr kumimoji="1" lang="ja-JP" altLang="en-US"/>
          </a:p>
        </p:txBody>
      </p:sp>
    </p:spTree>
    <p:extLst>
      <p:ext uri="{BB962C8B-B14F-4D97-AF65-F5344CB8AC3E}">
        <p14:creationId xmlns:p14="http://schemas.microsoft.com/office/powerpoint/2010/main" val="707845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chemeClr val="tx1"/>
                </a:solidFill>
                <a:latin typeface="+mn-lt"/>
              </a:rPr>
              <a:t>・次に研究授業の内容について説明します。</a:t>
            </a:r>
            <a:endParaRPr kumimoji="1" lang="en-US" altLang="ja-JP" sz="1200" dirty="0">
              <a:solidFill>
                <a:schemeClr val="tx1"/>
              </a:solidFill>
              <a:latin typeface="+mn-lt"/>
            </a:endParaRPr>
          </a:p>
          <a:p>
            <a:r>
              <a:rPr kumimoji="1" lang="ja-JP" altLang="en-US" sz="1200" dirty="0">
                <a:solidFill>
                  <a:schemeClr val="tx1"/>
                </a:solidFill>
                <a:latin typeface="+mn-lt"/>
              </a:rPr>
              <a:t>・</a:t>
            </a:r>
            <a:r>
              <a:rPr kumimoji="1" lang="en-US" altLang="ja-JP" sz="1200" dirty="0">
                <a:solidFill>
                  <a:schemeClr val="tx1"/>
                </a:solidFill>
                <a:latin typeface="+mn-lt"/>
              </a:rPr>
              <a:t>C(3)</a:t>
            </a:r>
            <a:r>
              <a:rPr kumimoji="1" lang="ja-JP" altLang="en-US" sz="1200" dirty="0">
                <a:solidFill>
                  <a:schemeClr val="tx1"/>
                </a:solidFill>
                <a:latin typeface="+mn-lt"/>
              </a:rPr>
              <a:t>全体を貫く問い、小単元の主題、小単元全体を貫く問いについてはスライドに記載</a:t>
            </a:r>
            <a:r>
              <a:rPr kumimoji="1" lang="ja-JP" altLang="en-US" sz="1200" dirty="0" smtClean="0">
                <a:solidFill>
                  <a:schemeClr val="tx1"/>
                </a:solidFill>
                <a:latin typeface="+mn-lt"/>
              </a:rPr>
              <a:t>のとおりです</a:t>
            </a:r>
            <a:r>
              <a:rPr kumimoji="1" lang="ja-JP" altLang="en-US" sz="1200" dirty="0">
                <a:solidFill>
                  <a:schemeClr val="tx1"/>
                </a:solidFill>
                <a:latin typeface="+mn-lt"/>
              </a:rPr>
              <a:t>。</a:t>
            </a:r>
            <a:endParaRPr kumimoji="1" lang="en-US" altLang="ja-JP" sz="1200" dirty="0">
              <a:solidFill>
                <a:schemeClr val="tx1"/>
              </a:solidFill>
              <a:latin typeface="+mn-lt"/>
            </a:endParaRPr>
          </a:p>
          <a:p>
            <a:r>
              <a:rPr kumimoji="1" lang="ja-JP" altLang="en-US" sz="1200" dirty="0">
                <a:solidFill>
                  <a:schemeClr val="tx1"/>
                </a:solidFill>
                <a:latin typeface="+mj-ea"/>
                <a:ea typeface="+mj-ea"/>
              </a:rPr>
              <a:t>・</a:t>
            </a:r>
            <a:r>
              <a:rPr kumimoji="1" lang="en-US" altLang="ja-JP" sz="1200" dirty="0">
                <a:solidFill>
                  <a:schemeClr val="tx1"/>
                </a:solidFill>
                <a:latin typeface="+mj-ea"/>
                <a:ea typeface="+mj-ea"/>
              </a:rPr>
              <a:t>(4)</a:t>
            </a:r>
            <a:r>
              <a:rPr kumimoji="1" lang="ja-JP" altLang="en-US" sz="1200" dirty="0">
                <a:solidFill>
                  <a:schemeClr val="tx1"/>
                </a:solidFill>
                <a:latin typeface="+mj-ea"/>
                <a:ea typeface="+mj-ea"/>
              </a:rPr>
              <a:t>ですが、授業者は本時の問いを２つ設定しています。</a:t>
            </a:r>
            <a:endParaRPr kumimoji="1" lang="en-US" altLang="ja-JP" sz="1200" dirty="0">
              <a:solidFill>
                <a:schemeClr val="tx1"/>
              </a:solidFill>
              <a:latin typeface="+mj-ea"/>
              <a:ea typeface="+mj-ea"/>
            </a:endParaRPr>
          </a:p>
          <a:p>
            <a:r>
              <a:rPr kumimoji="1" lang="ja-JP" altLang="en-US" sz="1200" dirty="0">
                <a:solidFill>
                  <a:schemeClr val="tx1"/>
                </a:solidFill>
                <a:latin typeface="+mj-ea"/>
                <a:ea typeface="+mj-ea"/>
              </a:rPr>
              <a:t>・１つめが、「</a:t>
            </a:r>
            <a:r>
              <a:rPr kumimoji="1" lang="ja-JP" altLang="en-US" sz="1200" b="0" kern="1200" dirty="0">
                <a:solidFill>
                  <a:schemeClr val="tx1"/>
                </a:solidFill>
                <a:latin typeface="+mj-ea"/>
                <a:ea typeface="+mj-ea"/>
                <a:cs typeface="+mn-cs"/>
              </a:rPr>
              <a:t>なぜ、ＢＣ級戦争犯罪が起こり、戦犯として裁かれる人が生まれたのだろうか？」</a:t>
            </a:r>
            <a:endParaRPr kumimoji="1" lang="en-US" altLang="ja-JP" sz="1200" b="0" kern="1200" dirty="0">
              <a:solidFill>
                <a:schemeClr val="tx1"/>
              </a:solidFill>
              <a:latin typeface="+mj-ea"/>
              <a:ea typeface="+mj-ea"/>
              <a:cs typeface="+mn-cs"/>
            </a:endParaRPr>
          </a:p>
          <a:p>
            <a:r>
              <a:rPr kumimoji="1" lang="ja-JP" altLang="en-US" sz="1200" b="0" kern="1200" dirty="0">
                <a:solidFill>
                  <a:schemeClr val="tx1"/>
                </a:solidFill>
                <a:latin typeface="+mj-ea"/>
                <a:ea typeface="+mj-ea"/>
                <a:cs typeface="+mn-cs"/>
              </a:rPr>
              <a:t>・２つめが、「戦争</a:t>
            </a:r>
            <a:r>
              <a:rPr kumimoji="1" lang="ja-JP" altLang="en-US" sz="1200" b="0" kern="1200" dirty="0" smtClean="0">
                <a:solidFill>
                  <a:schemeClr val="tx1"/>
                </a:solidFill>
                <a:latin typeface="+mj-ea"/>
                <a:ea typeface="+mj-ea"/>
                <a:cs typeface="+mn-cs"/>
              </a:rPr>
              <a:t>犯罪を</a:t>
            </a:r>
            <a:r>
              <a:rPr kumimoji="1" lang="ja-JP" altLang="en-US" sz="1200" b="0" kern="1200" dirty="0">
                <a:solidFill>
                  <a:schemeClr val="tx1"/>
                </a:solidFill>
                <a:latin typeface="+mj-ea"/>
                <a:ea typeface="+mj-ea"/>
                <a:cs typeface="+mn-cs"/>
              </a:rPr>
              <a:t>再び生み出さないためには、どのような仕組みや考え方が必要なのだろうか？</a:t>
            </a:r>
            <a:r>
              <a:rPr kumimoji="1" lang="ja-JP" altLang="en-US" sz="1200" b="0" dirty="0">
                <a:solidFill>
                  <a:schemeClr val="tx1"/>
                </a:solidFill>
                <a:latin typeface="+mj-ea"/>
                <a:ea typeface="+mj-ea"/>
              </a:rPr>
              <a:t>」です。</a:t>
            </a:r>
            <a:endParaRPr kumimoji="1" lang="en-US" altLang="ja-JP" sz="1200" dirty="0">
              <a:solidFill>
                <a:schemeClr val="tx1"/>
              </a:solidFill>
              <a:latin typeface="+mj-ea"/>
              <a:ea typeface="+mj-ea"/>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6</a:t>
            </a:fld>
            <a:endParaRPr kumimoji="1" lang="ja-JP" altLang="en-US"/>
          </a:p>
        </p:txBody>
      </p:sp>
    </p:spTree>
    <p:extLst>
      <p:ext uri="{BB962C8B-B14F-4D97-AF65-F5344CB8AC3E}">
        <p14:creationId xmlns:p14="http://schemas.microsoft.com/office/powerpoint/2010/main" val="106098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chemeClr val="tx1"/>
                </a:solidFill>
                <a:latin typeface="+mn-lt"/>
              </a:rPr>
              <a:t>・本時のねらいに到達するための２つのアプローチにより、生徒はどのように考察し、表現したのか、授業の流れに沿って見ていきましょう。</a:t>
            </a:r>
            <a:endParaRPr kumimoji="1" lang="en-US" altLang="ja-JP" sz="1200" dirty="0">
              <a:solidFill>
                <a:schemeClr val="tx1"/>
              </a:solidFill>
              <a:latin typeface="+mn-lt"/>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7</a:t>
            </a:fld>
            <a:endParaRPr kumimoji="1" lang="ja-JP" altLang="en-US"/>
          </a:p>
        </p:txBody>
      </p:sp>
    </p:spTree>
    <p:extLst>
      <p:ext uri="{BB962C8B-B14F-4D97-AF65-F5344CB8AC3E}">
        <p14:creationId xmlns:p14="http://schemas.microsoft.com/office/powerpoint/2010/main" val="1993944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chemeClr val="tx1"/>
                </a:solidFill>
                <a:latin typeface="+mj-ea"/>
                <a:ea typeface="+mj-ea"/>
              </a:rPr>
              <a:t>・授業の流れを簡単に説明します。</a:t>
            </a:r>
            <a:endParaRPr kumimoji="1" lang="en-US" altLang="ja-JP" sz="1200" dirty="0">
              <a:solidFill>
                <a:schemeClr val="tx1"/>
              </a:solidFill>
              <a:latin typeface="+mj-ea"/>
              <a:ea typeface="+mj-ea"/>
            </a:endParaRPr>
          </a:p>
          <a:p>
            <a:r>
              <a:rPr kumimoji="1" lang="ja-JP" altLang="en-US" sz="1200" dirty="0">
                <a:solidFill>
                  <a:schemeClr val="tx1"/>
                </a:solidFill>
                <a:latin typeface="+mj-ea"/>
                <a:ea typeface="+mj-ea"/>
              </a:rPr>
              <a:t>・まず、授業者が揺さぶりをかけたい生徒の既存の認識等ですが、「日本にとっての第二次世界大戦は被害を受けた戦争というイメージがある」ことです。これはこれまでの学習で学んだ「原爆による被害や悲惨な状況」が強く影響していると考えられます。</a:t>
            </a:r>
            <a:endParaRPr kumimoji="1" lang="en-US" altLang="ja-JP" sz="1200" dirty="0">
              <a:solidFill>
                <a:schemeClr val="tx1"/>
              </a:solidFill>
              <a:latin typeface="+mj-ea"/>
              <a:ea typeface="+mj-ea"/>
            </a:endParaRPr>
          </a:p>
          <a:p>
            <a:r>
              <a:rPr kumimoji="1" lang="ja-JP" altLang="en-US" sz="1200" dirty="0">
                <a:solidFill>
                  <a:schemeClr val="tx1"/>
                </a:solidFill>
                <a:latin typeface="+mj-ea"/>
                <a:ea typeface="+mj-ea"/>
              </a:rPr>
              <a:t>・第二次世界大戦の被害だけではなく、加害の側面</a:t>
            </a:r>
            <a:r>
              <a:rPr kumimoji="1" lang="ja-JP" altLang="en-US" sz="1200" dirty="0" smtClean="0">
                <a:solidFill>
                  <a:schemeClr val="tx1"/>
                </a:solidFill>
                <a:latin typeface="+mj-ea"/>
                <a:ea typeface="+mj-ea"/>
              </a:rPr>
              <a:t>も取り上げる</a:t>
            </a:r>
            <a:r>
              <a:rPr kumimoji="1" lang="ja-JP" altLang="en-US" sz="1200" dirty="0">
                <a:solidFill>
                  <a:schemeClr val="tx1"/>
                </a:solidFill>
                <a:latin typeface="+mj-ea"/>
                <a:ea typeface="+mj-ea"/>
              </a:rPr>
              <a:t>ことで、生徒の既存の認識等に揺さぶりをかけ、歴史的事象を広い視点から考察できるようになると考えて授業を行いました。</a:t>
            </a:r>
            <a:endParaRPr kumimoji="1" lang="en-US" altLang="ja-JP" sz="1200" dirty="0">
              <a:solidFill>
                <a:schemeClr val="tx1"/>
              </a:solidFill>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latin typeface="+mj-ea"/>
                <a:ea typeface="+mj-ea"/>
              </a:rPr>
              <a:t>・導入では、生徒が歴史を身近に考えることができるよう、生徒の在籍校の卒業生が「加害者」として戦争犯罪に問われた例を取り扱いました。裁判における罪状と争点を確認するとともに、裁判後の助命嘆願運動についても触れました</a:t>
            </a:r>
            <a:r>
              <a:rPr kumimoji="1" lang="ja-JP" altLang="en-US" dirty="0" smtClean="0">
                <a:solidFill>
                  <a:schemeClr val="tx1"/>
                </a:solidFill>
                <a:latin typeface="+mj-ea"/>
                <a:ea typeface="+mj-ea"/>
              </a:rPr>
              <a:t>。</a:t>
            </a:r>
            <a:endParaRPr kumimoji="1" lang="en-US" altLang="ja-JP" dirty="0">
              <a:solidFill>
                <a:schemeClr val="tx1"/>
              </a:solidFill>
              <a:latin typeface="+mj-ea"/>
              <a:ea typeface="+mj-ea"/>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8</a:t>
            </a:fld>
            <a:endParaRPr kumimoji="1" lang="ja-JP" altLang="en-US"/>
          </a:p>
        </p:txBody>
      </p:sp>
    </p:spTree>
    <p:extLst>
      <p:ext uri="{BB962C8B-B14F-4D97-AF65-F5344CB8AC3E}">
        <p14:creationId xmlns:p14="http://schemas.microsoft.com/office/powerpoint/2010/main" val="1851484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solidFill>
                  <a:schemeClr val="tx1"/>
                </a:solidFill>
                <a:latin typeface="+mn-ea"/>
                <a:ea typeface="+mn-ea"/>
              </a:rPr>
              <a:t>・その後、基礎知識として「</a:t>
            </a:r>
            <a:r>
              <a:rPr kumimoji="1" lang="en-US" altLang="ja-JP" dirty="0">
                <a:solidFill>
                  <a:schemeClr val="tx1"/>
                </a:solidFill>
                <a:latin typeface="+mn-ea"/>
                <a:ea typeface="+mn-ea"/>
              </a:rPr>
              <a:t>BC</a:t>
            </a:r>
            <a:r>
              <a:rPr kumimoji="1" lang="ja-JP" altLang="en-US" dirty="0">
                <a:solidFill>
                  <a:schemeClr val="tx1"/>
                </a:solidFill>
                <a:latin typeface="+mn-ea"/>
                <a:ea typeface="+mn-ea"/>
              </a:rPr>
              <a:t>級戦犯裁判」について簡単に確認し、</a:t>
            </a:r>
            <a:r>
              <a:rPr kumimoji="1" lang="ja-JP" altLang="en-US" b="0" dirty="0">
                <a:solidFill>
                  <a:schemeClr val="tx1"/>
                </a:solidFill>
                <a:latin typeface="+mn-ea"/>
                <a:ea typeface="+mn-ea"/>
              </a:rPr>
              <a:t>本時の問い①「</a:t>
            </a:r>
            <a:r>
              <a:rPr lang="ja-JP" altLang="en-US" sz="1200" b="0" dirty="0">
                <a:solidFill>
                  <a:schemeClr val="tx1"/>
                </a:solidFill>
                <a:latin typeface="+mn-ea"/>
                <a:ea typeface="+mn-ea"/>
              </a:rPr>
              <a:t>なぜ、ＢＣ級戦争犯罪が起こり、戦犯として裁かれる人が生まれたのだろうか？</a:t>
            </a:r>
            <a:r>
              <a:rPr kumimoji="1" lang="ja-JP" altLang="en-US" b="0" dirty="0">
                <a:solidFill>
                  <a:schemeClr val="tx1"/>
                </a:solidFill>
                <a:latin typeface="+mn-ea"/>
                <a:ea typeface="+mn-ea"/>
              </a:rPr>
              <a:t>」を提示し、本時の見通しを持てるようにしました。</a:t>
            </a:r>
            <a:endParaRPr kumimoji="1" lang="en-US" altLang="ja-JP" b="0" dirty="0">
              <a:solidFill>
                <a:schemeClr val="tx1"/>
              </a:solidFill>
              <a:latin typeface="+mn-ea"/>
              <a:ea typeface="+mn-ea"/>
            </a:endParaRPr>
          </a:p>
        </p:txBody>
      </p:sp>
      <p:sp>
        <p:nvSpPr>
          <p:cNvPr id="4" name="スライド番号プレースホルダー 3"/>
          <p:cNvSpPr>
            <a:spLocks noGrp="1"/>
          </p:cNvSpPr>
          <p:nvPr>
            <p:ph type="sldNum" sz="quarter" idx="5"/>
          </p:nvPr>
        </p:nvSpPr>
        <p:spPr/>
        <p:txBody>
          <a:bodyPr/>
          <a:lstStyle/>
          <a:p>
            <a:fld id="{5D2050EA-FEDD-4ACB-8F96-ADBF6C708469}" type="slidenum">
              <a:rPr kumimoji="1" lang="ja-JP" altLang="en-US" smtClean="0"/>
              <a:t>9</a:t>
            </a:fld>
            <a:endParaRPr kumimoji="1" lang="ja-JP" altLang="en-US"/>
          </a:p>
        </p:txBody>
      </p:sp>
    </p:spTree>
    <p:extLst>
      <p:ext uri="{BB962C8B-B14F-4D97-AF65-F5344CB8AC3E}">
        <p14:creationId xmlns:p14="http://schemas.microsoft.com/office/powerpoint/2010/main" val="4071605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3666AEC-204E-4BA1-92C8-584CA740255C}" type="datetimeFigureOut">
              <a:rPr kumimoji="1" lang="ja-JP" altLang="en-US" smtClean="0"/>
              <a:t>2024/3/16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FCF67E0-151F-4705-8C91-0D11347F79E7}" type="slidenum">
              <a:rPr kumimoji="1" lang="ja-JP" altLang="en-US" smtClean="0"/>
              <a:t>‹#›</a:t>
            </a:fld>
            <a:endParaRPr kumimoji="1" lang="ja-JP" altLang="en-US"/>
          </a:p>
        </p:txBody>
      </p:sp>
    </p:spTree>
    <p:extLst>
      <p:ext uri="{BB962C8B-B14F-4D97-AF65-F5344CB8AC3E}">
        <p14:creationId xmlns:p14="http://schemas.microsoft.com/office/powerpoint/2010/main" val="356225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3666AEC-204E-4BA1-92C8-584CA740255C}" type="datetimeFigureOut">
              <a:rPr kumimoji="1" lang="ja-JP" altLang="en-US" smtClean="0"/>
              <a:t>2024/3/16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FCF67E0-151F-4705-8C91-0D11347F79E7}" type="slidenum">
              <a:rPr kumimoji="1" lang="ja-JP" altLang="en-US" smtClean="0"/>
              <a:t>‹#›</a:t>
            </a:fld>
            <a:endParaRPr kumimoji="1" lang="ja-JP" altLang="en-US"/>
          </a:p>
        </p:txBody>
      </p:sp>
    </p:spTree>
    <p:extLst>
      <p:ext uri="{BB962C8B-B14F-4D97-AF65-F5344CB8AC3E}">
        <p14:creationId xmlns:p14="http://schemas.microsoft.com/office/powerpoint/2010/main" val="1516014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3666AEC-204E-4BA1-92C8-584CA740255C}" type="datetimeFigureOut">
              <a:rPr kumimoji="1" lang="ja-JP" altLang="en-US" smtClean="0"/>
              <a:t>2024/3/16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FCF67E0-151F-4705-8C91-0D11347F79E7}" type="slidenum">
              <a:rPr kumimoji="1" lang="ja-JP" altLang="en-US" smtClean="0"/>
              <a:t>‹#›</a:t>
            </a:fld>
            <a:endParaRPr kumimoji="1" lang="ja-JP"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11584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F3666AEC-204E-4BA1-92C8-584CA740255C}" type="datetimeFigureOut">
              <a:rPr kumimoji="1" lang="ja-JP" altLang="en-US" smtClean="0"/>
              <a:t>2024/3/16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FCF67E0-151F-4705-8C91-0D11347F79E7}" type="slidenum">
              <a:rPr kumimoji="1" lang="ja-JP" altLang="en-US" smtClean="0"/>
              <a:t>‹#›</a:t>
            </a:fld>
            <a:endParaRPr kumimoji="1" lang="ja-JP" altLang="en-US"/>
          </a:p>
        </p:txBody>
      </p:sp>
    </p:spTree>
    <p:extLst>
      <p:ext uri="{BB962C8B-B14F-4D97-AF65-F5344CB8AC3E}">
        <p14:creationId xmlns:p14="http://schemas.microsoft.com/office/powerpoint/2010/main" val="1885938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F3666AEC-204E-4BA1-92C8-584CA740255C}" type="datetimeFigureOut">
              <a:rPr kumimoji="1" lang="ja-JP" altLang="en-US" smtClean="0"/>
              <a:t>2024/3/16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FCF67E0-151F-4705-8C91-0D11347F79E7}" type="slidenum">
              <a:rPr kumimoji="1" lang="ja-JP" altLang="en-US" smtClean="0"/>
              <a:t>‹#›</a:t>
            </a:fld>
            <a:endParaRPr kumimoji="1" lang="ja-JP"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08475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F3666AEC-204E-4BA1-92C8-584CA740255C}" type="datetimeFigureOut">
              <a:rPr kumimoji="1" lang="ja-JP" altLang="en-US" smtClean="0"/>
              <a:t>2024/3/16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FCF67E0-151F-4705-8C91-0D11347F79E7}" type="slidenum">
              <a:rPr kumimoji="1" lang="ja-JP" altLang="en-US" smtClean="0"/>
              <a:t>‹#›</a:t>
            </a:fld>
            <a:endParaRPr kumimoji="1" lang="ja-JP" altLang="en-US"/>
          </a:p>
        </p:txBody>
      </p:sp>
    </p:spTree>
    <p:extLst>
      <p:ext uri="{BB962C8B-B14F-4D97-AF65-F5344CB8AC3E}">
        <p14:creationId xmlns:p14="http://schemas.microsoft.com/office/powerpoint/2010/main" val="4244393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3666AEC-204E-4BA1-92C8-584CA740255C}" type="datetimeFigureOut">
              <a:rPr kumimoji="1" lang="ja-JP" altLang="en-US" smtClean="0"/>
              <a:t>2024/3/16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FCF67E0-151F-4705-8C91-0D11347F79E7}" type="slidenum">
              <a:rPr kumimoji="1" lang="ja-JP" altLang="en-US" smtClean="0"/>
              <a:t>‹#›</a:t>
            </a:fld>
            <a:endParaRPr kumimoji="1" lang="ja-JP" altLang="en-US"/>
          </a:p>
        </p:txBody>
      </p:sp>
    </p:spTree>
    <p:extLst>
      <p:ext uri="{BB962C8B-B14F-4D97-AF65-F5344CB8AC3E}">
        <p14:creationId xmlns:p14="http://schemas.microsoft.com/office/powerpoint/2010/main" val="2793288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3666AEC-204E-4BA1-92C8-584CA740255C}" type="datetimeFigureOut">
              <a:rPr kumimoji="1" lang="ja-JP" altLang="en-US" smtClean="0"/>
              <a:t>2024/3/16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FCF67E0-151F-4705-8C91-0D11347F79E7}" type="slidenum">
              <a:rPr kumimoji="1" lang="ja-JP" altLang="en-US" smtClean="0"/>
              <a:t>‹#›</a:t>
            </a:fld>
            <a:endParaRPr kumimoji="1" lang="ja-JP" altLang="en-US"/>
          </a:p>
        </p:txBody>
      </p:sp>
    </p:spTree>
    <p:extLst>
      <p:ext uri="{BB962C8B-B14F-4D97-AF65-F5344CB8AC3E}">
        <p14:creationId xmlns:p14="http://schemas.microsoft.com/office/powerpoint/2010/main" val="3424161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3666AEC-204E-4BA1-92C8-584CA740255C}" type="datetimeFigureOut">
              <a:rPr kumimoji="1" lang="ja-JP" altLang="en-US" smtClean="0"/>
              <a:t>2024/3/16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FCF67E0-151F-4705-8C91-0D11347F79E7}" type="slidenum">
              <a:rPr kumimoji="1" lang="ja-JP" altLang="en-US" smtClean="0"/>
              <a:t>‹#›</a:t>
            </a:fld>
            <a:endParaRPr kumimoji="1" lang="ja-JP" altLang="en-US"/>
          </a:p>
        </p:txBody>
      </p:sp>
    </p:spTree>
    <p:extLst>
      <p:ext uri="{BB962C8B-B14F-4D97-AF65-F5344CB8AC3E}">
        <p14:creationId xmlns:p14="http://schemas.microsoft.com/office/powerpoint/2010/main" val="1433512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3666AEC-204E-4BA1-92C8-584CA740255C}" type="datetimeFigureOut">
              <a:rPr kumimoji="1" lang="ja-JP" altLang="en-US" smtClean="0"/>
              <a:t>2024/3/16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FCF67E0-151F-4705-8C91-0D11347F79E7}" type="slidenum">
              <a:rPr kumimoji="1" lang="ja-JP" altLang="en-US" smtClean="0"/>
              <a:t>‹#›</a:t>
            </a:fld>
            <a:endParaRPr kumimoji="1" lang="ja-JP" altLang="en-US"/>
          </a:p>
        </p:txBody>
      </p:sp>
    </p:spTree>
    <p:extLst>
      <p:ext uri="{BB962C8B-B14F-4D97-AF65-F5344CB8AC3E}">
        <p14:creationId xmlns:p14="http://schemas.microsoft.com/office/powerpoint/2010/main" val="402811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3666AEC-204E-4BA1-92C8-584CA740255C}" type="datetimeFigureOut">
              <a:rPr kumimoji="1" lang="ja-JP" altLang="en-US" smtClean="0"/>
              <a:t>2024/3/16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FCF67E0-151F-4705-8C91-0D11347F79E7}" type="slidenum">
              <a:rPr kumimoji="1" lang="ja-JP" altLang="en-US" smtClean="0"/>
              <a:t>‹#›</a:t>
            </a:fld>
            <a:endParaRPr kumimoji="1" lang="ja-JP" altLang="en-US"/>
          </a:p>
        </p:txBody>
      </p:sp>
    </p:spTree>
    <p:extLst>
      <p:ext uri="{BB962C8B-B14F-4D97-AF65-F5344CB8AC3E}">
        <p14:creationId xmlns:p14="http://schemas.microsoft.com/office/powerpoint/2010/main" val="2577985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3666AEC-204E-4BA1-92C8-584CA740255C}" type="datetimeFigureOut">
              <a:rPr kumimoji="1" lang="ja-JP" altLang="en-US" smtClean="0"/>
              <a:t>2024/3/16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FCF67E0-151F-4705-8C91-0D11347F79E7}" type="slidenum">
              <a:rPr kumimoji="1" lang="ja-JP" altLang="en-US" smtClean="0"/>
              <a:t>‹#›</a:t>
            </a:fld>
            <a:endParaRPr kumimoji="1" lang="ja-JP" altLang="en-US"/>
          </a:p>
        </p:txBody>
      </p:sp>
    </p:spTree>
    <p:extLst>
      <p:ext uri="{BB962C8B-B14F-4D97-AF65-F5344CB8AC3E}">
        <p14:creationId xmlns:p14="http://schemas.microsoft.com/office/powerpoint/2010/main" val="58426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3666AEC-204E-4BA1-92C8-584CA740255C}" type="datetimeFigureOut">
              <a:rPr kumimoji="1" lang="ja-JP" altLang="en-US" smtClean="0"/>
              <a:t>2024/3/16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FCF67E0-151F-4705-8C91-0D11347F79E7}" type="slidenum">
              <a:rPr kumimoji="1" lang="ja-JP" altLang="en-US" smtClean="0"/>
              <a:t>‹#›</a:t>
            </a:fld>
            <a:endParaRPr kumimoji="1" lang="ja-JP" altLang="en-US"/>
          </a:p>
        </p:txBody>
      </p:sp>
    </p:spTree>
    <p:extLst>
      <p:ext uri="{BB962C8B-B14F-4D97-AF65-F5344CB8AC3E}">
        <p14:creationId xmlns:p14="http://schemas.microsoft.com/office/powerpoint/2010/main" val="935854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666AEC-204E-4BA1-92C8-584CA740255C}" type="datetimeFigureOut">
              <a:rPr kumimoji="1" lang="ja-JP" altLang="en-US" smtClean="0"/>
              <a:t>2024/3/16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FCF67E0-151F-4705-8C91-0D11347F79E7}" type="slidenum">
              <a:rPr kumimoji="1" lang="ja-JP" altLang="en-US" smtClean="0"/>
              <a:t>‹#›</a:t>
            </a:fld>
            <a:endParaRPr kumimoji="1" lang="ja-JP" altLang="en-US"/>
          </a:p>
        </p:txBody>
      </p:sp>
    </p:spTree>
    <p:extLst>
      <p:ext uri="{BB962C8B-B14F-4D97-AF65-F5344CB8AC3E}">
        <p14:creationId xmlns:p14="http://schemas.microsoft.com/office/powerpoint/2010/main" val="1167544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3666AEC-204E-4BA1-92C8-584CA740255C}" type="datetimeFigureOut">
              <a:rPr kumimoji="1" lang="ja-JP" altLang="en-US" smtClean="0"/>
              <a:t>2024/3/16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FCF67E0-151F-4705-8C91-0D11347F79E7}" type="slidenum">
              <a:rPr kumimoji="1" lang="ja-JP" altLang="en-US" smtClean="0"/>
              <a:t>‹#›</a:t>
            </a:fld>
            <a:endParaRPr kumimoji="1" lang="ja-JP" altLang="en-US"/>
          </a:p>
        </p:txBody>
      </p:sp>
    </p:spTree>
    <p:extLst>
      <p:ext uri="{BB962C8B-B14F-4D97-AF65-F5344CB8AC3E}">
        <p14:creationId xmlns:p14="http://schemas.microsoft.com/office/powerpoint/2010/main" val="1152385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3666AEC-204E-4BA1-92C8-584CA740255C}" type="datetimeFigureOut">
              <a:rPr kumimoji="1" lang="ja-JP" altLang="en-US" smtClean="0"/>
              <a:t>2024/3/16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FCF67E0-151F-4705-8C91-0D11347F79E7}" type="slidenum">
              <a:rPr kumimoji="1" lang="ja-JP" altLang="en-US" smtClean="0"/>
              <a:t>‹#›</a:t>
            </a:fld>
            <a:endParaRPr kumimoji="1" lang="ja-JP" altLang="en-US"/>
          </a:p>
        </p:txBody>
      </p:sp>
    </p:spTree>
    <p:extLst>
      <p:ext uri="{BB962C8B-B14F-4D97-AF65-F5344CB8AC3E}">
        <p14:creationId xmlns:p14="http://schemas.microsoft.com/office/powerpoint/2010/main" val="2309700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3666AEC-204E-4BA1-92C8-584CA740255C}" type="datetimeFigureOut">
              <a:rPr kumimoji="1" lang="ja-JP" altLang="en-US" smtClean="0"/>
              <a:t>2024/3/16</a:t>
            </a:fld>
            <a:endParaRPr kumimoji="1" lang="ja-JP"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FCF67E0-151F-4705-8C91-0D11347F79E7}" type="slidenum">
              <a:rPr kumimoji="1" lang="ja-JP" altLang="en-US" smtClean="0"/>
              <a:t>‹#›</a:t>
            </a:fld>
            <a:endParaRPr kumimoji="1" lang="ja-JP" altLang="en-US"/>
          </a:p>
        </p:txBody>
      </p:sp>
    </p:spTree>
    <p:extLst>
      <p:ext uri="{BB962C8B-B14F-4D97-AF65-F5344CB8AC3E}">
        <p14:creationId xmlns:p14="http://schemas.microsoft.com/office/powerpoint/2010/main" val="12427337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5.xml"/><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6.xml"/><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17.xml"/><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05ADA4D3-FC85-41BD-A232-B9218671A581}"/>
              </a:ext>
            </a:extLst>
          </p:cNvPr>
          <p:cNvSpPr>
            <a:spLocks noGrp="1"/>
          </p:cNvSpPr>
          <p:nvPr>
            <p:ph type="ctrTitle"/>
          </p:nvPr>
        </p:nvSpPr>
        <p:spPr>
          <a:xfrm>
            <a:off x="1357164" y="1064819"/>
            <a:ext cx="8956067" cy="2364181"/>
          </a:xfrm>
        </p:spPr>
        <p:txBody>
          <a:bodyPr>
            <a:normAutofit fontScale="90000"/>
          </a:bodyPr>
          <a:lstStyle/>
          <a:p>
            <a:pPr algn="ctr"/>
            <a:r>
              <a:rPr lang="ja-JP" altLang="en-US" sz="4000" dirty="0">
                <a:solidFill>
                  <a:schemeClr val="tx1"/>
                </a:solidFill>
              </a:rPr>
              <a:t>高等学校地理歴史</a:t>
            </a:r>
            <a:r>
              <a:rPr lang="en-US" altLang="ja-JP" sz="4000" dirty="0">
                <a:solidFill>
                  <a:schemeClr val="tx1"/>
                </a:solidFill>
              </a:rPr>
              <a:t/>
            </a:r>
            <a:br>
              <a:rPr lang="en-US" altLang="ja-JP" sz="4000" dirty="0">
                <a:solidFill>
                  <a:schemeClr val="tx1"/>
                </a:solidFill>
              </a:rPr>
            </a:br>
            <a:r>
              <a:rPr lang="ja-JP" altLang="en-US" sz="4000" dirty="0">
                <a:solidFill>
                  <a:schemeClr val="tx1"/>
                </a:solidFill>
              </a:rPr>
              <a:t>「歴史総合」における</a:t>
            </a:r>
            <a:r>
              <a:rPr lang="en-US" altLang="ja-JP" sz="4000" dirty="0">
                <a:solidFill>
                  <a:schemeClr val="tx1"/>
                </a:solidFill>
              </a:rPr>
              <a:t/>
            </a:r>
            <a:br>
              <a:rPr lang="en-US" altLang="ja-JP" sz="4000" dirty="0">
                <a:solidFill>
                  <a:schemeClr val="tx1"/>
                </a:solidFill>
              </a:rPr>
            </a:br>
            <a:r>
              <a:rPr lang="ja-JP" altLang="en-US" sz="4000" dirty="0">
                <a:solidFill>
                  <a:schemeClr val="tx1"/>
                </a:solidFill>
              </a:rPr>
              <a:t>探究的な学びのための</a:t>
            </a:r>
            <a:r>
              <a:rPr lang="en-US" altLang="ja-JP" sz="4000" dirty="0">
                <a:solidFill>
                  <a:schemeClr val="tx1"/>
                </a:solidFill>
              </a:rPr>
              <a:t/>
            </a:r>
            <a:br>
              <a:rPr lang="en-US" altLang="ja-JP" sz="4000" dirty="0">
                <a:solidFill>
                  <a:schemeClr val="tx1"/>
                </a:solidFill>
              </a:rPr>
            </a:br>
            <a:r>
              <a:rPr lang="ja-JP" altLang="en-US" sz="4000" dirty="0">
                <a:solidFill>
                  <a:schemeClr val="tx1"/>
                </a:solidFill>
              </a:rPr>
              <a:t>授業づくり</a:t>
            </a:r>
          </a:p>
        </p:txBody>
      </p:sp>
      <p:sp>
        <p:nvSpPr>
          <p:cNvPr id="8" name="字幕 7">
            <a:extLst>
              <a:ext uri="{FF2B5EF4-FFF2-40B4-BE49-F238E27FC236}">
                <a16:creationId xmlns:a16="http://schemas.microsoft.com/office/drawing/2014/main" id="{1DC46986-ECAC-4C21-95CF-D02F4FA04AD5}"/>
              </a:ext>
            </a:extLst>
          </p:cNvPr>
          <p:cNvSpPr>
            <a:spLocks noGrp="1"/>
          </p:cNvSpPr>
          <p:nvPr>
            <p:ph type="subTitle" idx="1"/>
          </p:nvPr>
        </p:nvSpPr>
        <p:spPr>
          <a:xfrm>
            <a:off x="1951729" y="3631924"/>
            <a:ext cx="7766936" cy="589764"/>
          </a:xfrm>
        </p:spPr>
        <p:txBody>
          <a:bodyPr>
            <a:normAutofit lnSpcReduction="10000"/>
          </a:bodyPr>
          <a:lstStyle/>
          <a:p>
            <a:pPr algn="ctr"/>
            <a:r>
              <a:rPr lang="ja-JP" altLang="en-US" sz="3600" dirty="0">
                <a:solidFill>
                  <a:schemeClr val="tx1"/>
                </a:solidFill>
              </a:rPr>
              <a:t>～主体的な学びに向かうために～</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98505583"/>
      </p:ext>
    </p:extLst>
  </p:cSld>
  <p:clrMapOvr>
    <a:masterClrMapping/>
  </p:clrMapOvr>
  <mc:AlternateContent xmlns:mc="http://schemas.openxmlformats.org/markup-compatibility/2006">
    <mc:Choice xmlns:p14="http://schemas.microsoft.com/office/powerpoint/2010/main" Requires="p14">
      <p:transition spd="slow" p14:dur="2000" advTm="18381"/>
    </mc:Choice>
    <mc:Fallback>
      <p:transition spd="slow" advTm="18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58226" y="0"/>
            <a:ext cx="8596668" cy="1320800"/>
          </a:xfrm>
        </p:spPr>
        <p:txBody>
          <a:bodyPr/>
          <a:lstStyle/>
          <a:p>
            <a:r>
              <a:rPr lang="ja-JP" altLang="en-US" b="1" dirty="0">
                <a:solidFill>
                  <a:schemeClr val="tx1"/>
                </a:solidFill>
              </a:rPr>
              <a:t>４　研究授業の流れ</a:t>
            </a:r>
          </a:p>
        </p:txBody>
      </p:sp>
      <p:sp>
        <p:nvSpPr>
          <p:cNvPr id="10" name="テキスト ボックス 9">
            <a:extLst>
              <a:ext uri="{FF2B5EF4-FFF2-40B4-BE49-F238E27FC236}">
                <a16:creationId xmlns:a16="http://schemas.microsoft.com/office/drawing/2014/main" id="{091E6639-F11A-4FE6-AB95-00074402CE15}"/>
              </a:ext>
            </a:extLst>
          </p:cNvPr>
          <p:cNvSpPr txBox="1"/>
          <p:nvPr/>
        </p:nvSpPr>
        <p:spPr>
          <a:xfrm>
            <a:off x="2023590" y="476034"/>
            <a:ext cx="10168410" cy="3785652"/>
          </a:xfrm>
          <a:prstGeom prst="rect">
            <a:avLst/>
          </a:prstGeom>
          <a:noFill/>
        </p:spPr>
        <p:txBody>
          <a:bodyPr wrap="square" rtlCol="0">
            <a:spAutoFit/>
          </a:bodyPr>
          <a:lstStyle/>
          <a:p>
            <a:r>
              <a:rPr kumimoji="1" lang="en-US" altLang="ja-JP" sz="2400" b="1" dirty="0">
                <a:latin typeface="+mn-ea"/>
              </a:rPr>
              <a:t>(2) </a:t>
            </a:r>
            <a:r>
              <a:rPr kumimoji="1" lang="ja-JP" altLang="en-US" sz="2400" b="1" dirty="0">
                <a:latin typeface="+mn-ea"/>
              </a:rPr>
              <a:t>展開</a:t>
            </a:r>
            <a:endParaRPr kumimoji="1" lang="en-US" altLang="ja-JP" sz="2400" b="1" dirty="0">
              <a:latin typeface="+mn-ea"/>
            </a:endParaRPr>
          </a:p>
          <a:p>
            <a:r>
              <a:rPr kumimoji="1" lang="ja-JP" altLang="en-US" sz="2400" b="1" dirty="0">
                <a:latin typeface="+mn-ea"/>
              </a:rPr>
              <a:t>　①「本時の</a:t>
            </a:r>
            <a:r>
              <a:rPr lang="ja-JP" altLang="en-US" sz="2400" b="1" dirty="0">
                <a:latin typeface="+mn-ea"/>
              </a:rPr>
              <a:t>問い①」について資料を活用してグループごとに考察</a:t>
            </a:r>
            <a:endParaRPr lang="en-US" altLang="ja-JP" sz="2400" b="1" dirty="0">
              <a:latin typeface="+mn-ea"/>
            </a:endParaRPr>
          </a:p>
          <a:p>
            <a:r>
              <a:rPr lang="ja-JP" altLang="en-US" sz="2400" dirty="0">
                <a:latin typeface="+mn-ea"/>
              </a:rPr>
              <a:t>　　</a:t>
            </a:r>
            <a:r>
              <a:rPr lang="en-US" altLang="ja-JP" sz="2400" dirty="0">
                <a:latin typeface="+mn-ea"/>
              </a:rPr>
              <a:t>ⅰ</a:t>
            </a:r>
            <a:r>
              <a:rPr lang="ja-JP" altLang="en-US" sz="2400" dirty="0">
                <a:latin typeface="+mn-ea"/>
              </a:rPr>
              <a:t>）グループごとに割り当てられた資料の読み取り</a:t>
            </a:r>
            <a:endParaRPr lang="en-US" altLang="ja-JP" sz="2400" dirty="0">
              <a:latin typeface="+mn-ea"/>
            </a:endParaRPr>
          </a:p>
          <a:p>
            <a:r>
              <a:rPr lang="ja-JP" altLang="en-US" sz="2400" dirty="0">
                <a:latin typeface="+mn-ea"/>
              </a:rPr>
              <a:t>　　</a:t>
            </a:r>
            <a:r>
              <a:rPr lang="en-US" altLang="ja-JP" sz="2400" dirty="0">
                <a:latin typeface="+mn-ea"/>
              </a:rPr>
              <a:t>ⅱ</a:t>
            </a:r>
            <a:r>
              <a:rPr lang="ja-JP" altLang="en-US" sz="2400" dirty="0">
                <a:latin typeface="+mn-ea"/>
              </a:rPr>
              <a:t>）グループの意見をまとめ、ワークシートに</a:t>
            </a:r>
            <a:r>
              <a:rPr lang="ja-JP" altLang="en-US" sz="2400" dirty="0" smtClean="0">
                <a:latin typeface="+mn-ea"/>
              </a:rPr>
              <a:t>表現</a:t>
            </a:r>
            <a:endParaRPr lang="en-US" altLang="ja-JP" sz="2400" dirty="0">
              <a:latin typeface="+mn-ea"/>
            </a:endParaRPr>
          </a:p>
          <a:p>
            <a:r>
              <a:rPr lang="ja-JP" altLang="en-US" sz="2400" dirty="0">
                <a:latin typeface="+mn-ea"/>
              </a:rPr>
              <a:t>　　</a:t>
            </a:r>
            <a:r>
              <a:rPr lang="en-US" altLang="ja-JP" sz="2400" dirty="0">
                <a:latin typeface="+mn-ea"/>
              </a:rPr>
              <a:t>ⅲ</a:t>
            </a:r>
            <a:r>
              <a:rPr lang="ja-JP" altLang="en-US" sz="2400" dirty="0">
                <a:latin typeface="+mn-ea"/>
              </a:rPr>
              <a:t>）グループごとに表現した内容を発表、全体共有</a:t>
            </a:r>
            <a:endParaRPr lang="en-US" altLang="ja-JP" sz="2400" dirty="0">
              <a:latin typeface="+mn-ea"/>
            </a:endParaRPr>
          </a:p>
          <a:p>
            <a:endParaRPr lang="en-US" altLang="ja-JP" sz="2400" dirty="0">
              <a:latin typeface="+mn-ea"/>
            </a:endParaRPr>
          </a:p>
          <a:p>
            <a:r>
              <a:rPr lang="ja-JP" altLang="en-US" sz="2400" b="1" dirty="0">
                <a:solidFill>
                  <a:srgbClr val="FF0000"/>
                </a:solidFill>
                <a:latin typeface="+mn-ea"/>
              </a:rPr>
              <a:t>　</a:t>
            </a:r>
            <a:endParaRPr lang="en-US" altLang="ja-JP" sz="2400" dirty="0">
              <a:latin typeface="+mn-ea"/>
            </a:endParaRPr>
          </a:p>
          <a:p>
            <a:endParaRPr lang="en-US" altLang="ja-JP" sz="2400" dirty="0">
              <a:latin typeface="+mn-ea"/>
            </a:endParaRPr>
          </a:p>
          <a:p>
            <a:endParaRPr lang="en-US" altLang="ja-JP" sz="2400" dirty="0">
              <a:latin typeface="+mn-ea"/>
            </a:endParaRPr>
          </a:p>
          <a:p>
            <a:r>
              <a:rPr lang="ja-JP" altLang="en-US" sz="2400" dirty="0">
                <a:latin typeface="+mn-ea"/>
              </a:rPr>
              <a:t>　</a:t>
            </a:r>
            <a:endParaRPr kumimoji="1" lang="en-US" altLang="ja-JP" sz="2400" dirty="0">
              <a:latin typeface="+mn-ea"/>
            </a:endParaRPr>
          </a:p>
        </p:txBody>
      </p:sp>
      <p:sp>
        <p:nvSpPr>
          <p:cNvPr id="11" name="円形吹き出し 10"/>
          <p:cNvSpPr/>
          <p:nvPr/>
        </p:nvSpPr>
        <p:spPr>
          <a:xfrm>
            <a:off x="75348" y="1207898"/>
            <a:ext cx="2500392" cy="1177871"/>
          </a:xfrm>
          <a:prstGeom prst="wedgeEllipseCallout">
            <a:avLst>
              <a:gd name="adj1" fmla="val 57056"/>
              <a:gd name="adj2" fmla="val -2989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000" b="1" dirty="0">
                <a:solidFill>
                  <a:srgbClr val="FFFF00"/>
                </a:solidFill>
                <a:latin typeface="+mj-ea"/>
                <a:ea typeface="+mj-ea"/>
              </a:rPr>
              <a:t>授業改善の</a:t>
            </a:r>
            <a:r>
              <a:rPr kumimoji="1" lang="en-US" altLang="ja-JP" sz="2000" b="1" dirty="0" err="1">
                <a:solidFill>
                  <a:srgbClr val="FFFF00"/>
                </a:solidFill>
                <a:latin typeface="+mj-ea"/>
                <a:ea typeface="+mj-ea"/>
              </a:rPr>
              <a:t>CheckPoint</a:t>
            </a:r>
            <a:r>
              <a:rPr kumimoji="1" lang="ja-JP" altLang="en-US" sz="2000" b="1" dirty="0">
                <a:solidFill>
                  <a:srgbClr val="FFFF00"/>
                </a:solidFill>
                <a:latin typeface="+mj-ea"/>
                <a:ea typeface="+mj-ea"/>
              </a:rPr>
              <a:t>①</a:t>
            </a:r>
            <a:endParaRPr kumimoji="1" lang="en-US" altLang="ja-JP" sz="2000" b="1" dirty="0">
              <a:solidFill>
                <a:srgbClr val="FFFF00"/>
              </a:solidFill>
              <a:latin typeface="+mj-ea"/>
              <a:ea typeface="+mj-ea"/>
            </a:endParaRPr>
          </a:p>
          <a:p>
            <a:pPr algn="ctr"/>
            <a:endParaRPr kumimoji="1" lang="ja-JP" altLang="en-US" sz="2000" b="1" dirty="0">
              <a:solidFill>
                <a:srgbClr val="FFFF00"/>
              </a:solidFill>
              <a:latin typeface="+mj-ea"/>
              <a:ea typeface="+mj-ea"/>
            </a:endParaRPr>
          </a:p>
        </p:txBody>
      </p:sp>
      <p:sp>
        <p:nvSpPr>
          <p:cNvPr id="12" name="テキスト ボックス 11">
            <a:extLst>
              <a:ext uri="{FF2B5EF4-FFF2-40B4-BE49-F238E27FC236}">
                <a16:creationId xmlns:a16="http://schemas.microsoft.com/office/drawing/2014/main" id="{091E6639-F11A-4FE6-AB95-00074402CE15}"/>
              </a:ext>
            </a:extLst>
          </p:cNvPr>
          <p:cNvSpPr txBox="1"/>
          <p:nvPr/>
        </p:nvSpPr>
        <p:spPr>
          <a:xfrm>
            <a:off x="1325544" y="2645099"/>
            <a:ext cx="10544589" cy="2554545"/>
          </a:xfrm>
          <a:prstGeom prst="rect">
            <a:avLst/>
          </a:prstGeom>
          <a:solidFill>
            <a:srgbClr val="002060"/>
          </a:solidFill>
        </p:spPr>
        <p:txBody>
          <a:bodyPr wrap="square" rtlCol="0">
            <a:spAutoFit/>
          </a:bodyPr>
          <a:lstStyle/>
          <a:p>
            <a:r>
              <a:rPr lang="ja-JP" altLang="en-US" sz="3200" b="1" dirty="0">
                <a:solidFill>
                  <a:srgbClr val="FFFF00"/>
                </a:solidFill>
              </a:rPr>
              <a:t>生徒の読み取る資料が、</a:t>
            </a:r>
            <a:endParaRPr lang="en-US" altLang="ja-JP" sz="3200" b="1" dirty="0">
              <a:solidFill>
                <a:srgbClr val="FFFF00"/>
              </a:solidFill>
            </a:endParaRPr>
          </a:p>
          <a:p>
            <a:r>
              <a:rPr kumimoji="1" lang="ja-JP" altLang="en-US" sz="3200" b="1" dirty="0">
                <a:solidFill>
                  <a:srgbClr val="FFFF00"/>
                </a:solidFill>
              </a:rPr>
              <a:t>「歴史的事象に対する既存の認識や固定概念に揺さぶり</a:t>
            </a:r>
            <a:endParaRPr kumimoji="1" lang="en-US" altLang="ja-JP" sz="3200" b="1" dirty="0">
              <a:solidFill>
                <a:srgbClr val="FFFF00"/>
              </a:solidFill>
            </a:endParaRPr>
          </a:p>
          <a:p>
            <a:r>
              <a:rPr kumimoji="1" lang="ja-JP" altLang="en-US" sz="3200" b="1" dirty="0">
                <a:solidFill>
                  <a:srgbClr val="FFFF00"/>
                </a:solidFill>
              </a:rPr>
              <a:t>　をかけるものであるか」</a:t>
            </a:r>
            <a:endParaRPr kumimoji="1" lang="en-US" altLang="ja-JP" sz="3200" b="1" dirty="0">
              <a:solidFill>
                <a:srgbClr val="FFFF00"/>
              </a:solidFill>
            </a:endParaRPr>
          </a:p>
          <a:p>
            <a:r>
              <a:rPr kumimoji="1" lang="ja-JP" altLang="en-US" sz="3200" b="1" dirty="0">
                <a:solidFill>
                  <a:srgbClr val="FFFF00"/>
                </a:solidFill>
              </a:rPr>
              <a:t>「歴史的事象を広い視点から考察するものとなっている</a:t>
            </a:r>
            <a:endParaRPr kumimoji="1" lang="en-US" altLang="ja-JP" sz="3200" b="1" dirty="0">
              <a:solidFill>
                <a:srgbClr val="FFFF00"/>
              </a:solidFill>
            </a:endParaRPr>
          </a:p>
          <a:p>
            <a:r>
              <a:rPr kumimoji="1" lang="ja-JP" altLang="en-US" sz="3200" b="1" dirty="0">
                <a:solidFill>
                  <a:srgbClr val="FFFF00"/>
                </a:solidFill>
              </a:rPr>
              <a:t>　か」</a:t>
            </a:r>
            <a:endParaRPr kumimoji="1" lang="en-US" altLang="ja-JP" sz="3200" b="1" dirty="0">
              <a:solidFill>
                <a:srgbClr val="FFFF00"/>
              </a:solidFill>
            </a:endParaRPr>
          </a:p>
        </p:txBody>
      </p:sp>
      <p:sp>
        <p:nvSpPr>
          <p:cNvPr id="13" name="正方形/長方形 12"/>
          <p:cNvSpPr/>
          <p:nvPr/>
        </p:nvSpPr>
        <p:spPr>
          <a:xfrm>
            <a:off x="2769030" y="1207899"/>
            <a:ext cx="7199724" cy="3722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80484482"/>
      </p:ext>
    </p:extLst>
  </p:cSld>
  <p:clrMapOvr>
    <a:masterClrMapping/>
  </p:clrMapOvr>
  <mc:AlternateContent xmlns:mc="http://schemas.openxmlformats.org/markup-compatibility/2006">
    <mc:Choice xmlns:p14="http://schemas.microsoft.com/office/powerpoint/2010/main" Requires="p14">
      <p:transition spd="slow" p14:dur="2000" advTm="48685"/>
    </mc:Choice>
    <mc:Fallback>
      <p:transition spd="slow" advTm="48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58226" y="0"/>
            <a:ext cx="8596668" cy="1320800"/>
          </a:xfrm>
        </p:spPr>
        <p:txBody>
          <a:bodyPr/>
          <a:lstStyle/>
          <a:p>
            <a:r>
              <a:rPr lang="ja-JP" altLang="en-US" b="1" dirty="0">
                <a:solidFill>
                  <a:schemeClr val="tx1"/>
                </a:solidFill>
              </a:rPr>
              <a:t>４　研究授業の流れ</a:t>
            </a:r>
          </a:p>
        </p:txBody>
      </p:sp>
      <p:sp>
        <p:nvSpPr>
          <p:cNvPr id="10" name="テキスト ボックス 9">
            <a:extLst>
              <a:ext uri="{FF2B5EF4-FFF2-40B4-BE49-F238E27FC236}">
                <a16:creationId xmlns:a16="http://schemas.microsoft.com/office/drawing/2014/main" id="{091E6639-F11A-4FE6-AB95-00074402CE15}"/>
              </a:ext>
            </a:extLst>
          </p:cNvPr>
          <p:cNvSpPr txBox="1"/>
          <p:nvPr/>
        </p:nvSpPr>
        <p:spPr>
          <a:xfrm>
            <a:off x="2023590" y="476034"/>
            <a:ext cx="10168410" cy="6001643"/>
          </a:xfrm>
          <a:prstGeom prst="rect">
            <a:avLst/>
          </a:prstGeom>
          <a:noFill/>
        </p:spPr>
        <p:txBody>
          <a:bodyPr wrap="square" rtlCol="0">
            <a:spAutoFit/>
          </a:bodyPr>
          <a:lstStyle/>
          <a:p>
            <a:r>
              <a:rPr kumimoji="1" lang="en-US" altLang="ja-JP" sz="2400" b="1" dirty="0">
                <a:latin typeface="+mn-ea"/>
              </a:rPr>
              <a:t>(2) </a:t>
            </a:r>
            <a:r>
              <a:rPr kumimoji="1" lang="ja-JP" altLang="en-US" sz="2400" b="1" dirty="0">
                <a:latin typeface="+mn-ea"/>
              </a:rPr>
              <a:t>展開</a:t>
            </a:r>
            <a:endParaRPr kumimoji="1" lang="en-US" altLang="ja-JP" sz="2400" b="1" dirty="0">
              <a:latin typeface="+mn-ea"/>
            </a:endParaRPr>
          </a:p>
          <a:p>
            <a:r>
              <a:rPr kumimoji="1" lang="ja-JP" altLang="en-US" sz="2400" b="1" dirty="0">
                <a:latin typeface="+mn-ea"/>
              </a:rPr>
              <a:t>　</a:t>
            </a:r>
            <a:r>
              <a:rPr lang="ja-JP" altLang="en-US" sz="2400" b="1" dirty="0">
                <a:solidFill>
                  <a:srgbClr val="FF0000"/>
                </a:solidFill>
                <a:latin typeface="+mn-ea"/>
              </a:rPr>
              <a:t>②「本時の問い②」の提示</a:t>
            </a:r>
            <a:endParaRPr lang="en-US" altLang="ja-JP" sz="2400" b="1" dirty="0">
              <a:solidFill>
                <a:srgbClr val="FF0000"/>
              </a:solidFill>
              <a:latin typeface="+mn-ea"/>
            </a:endParaRPr>
          </a:p>
          <a:p>
            <a:r>
              <a:rPr lang="ja-JP" altLang="en-US" sz="2400" dirty="0">
                <a:latin typeface="+mn-ea"/>
              </a:rPr>
              <a:t>　　</a:t>
            </a:r>
            <a:r>
              <a:rPr lang="ja-JP" altLang="en-US" sz="2400" b="1" dirty="0">
                <a:solidFill>
                  <a:srgbClr val="FF0000"/>
                </a:solidFill>
                <a:latin typeface="+mn-ea"/>
              </a:rPr>
              <a:t>「</a:t>
            </a:r>
            <a:r>
              <a:rPr lang="ja-JP" altLang="en-US" sz="2400" b="1" dirty="0">
                <a:solidFill>
                  <a:srgbClr val="FF0000"/>
                </a:solidFill>
                <a:latin typeface="+mj-ea"/>
              </a:rPr>
              <a:t>戦争犯罪や戦犯を再び生み出さないためには、どのような仕組み</a:t>
            </a:r>
            <a:endParaRPr lang="en-US" altLang="ja-JP" sz="2400" b="1" dirty="0">
              <a:solidFill>
                <a:srgbClr val="FF0000"/>
              </a:solidFill>
              <a:latin typeface="+mj-ea"/>
            </a:endParaRPr>
          </a:p>
          <a:p>
            <a:r>
              <a:rPr lang="ja-JP" altLang="en-US" sz="2400" b="1" dirty="0">
                <a:solidFill>
                  <a:srgbClr val="FF0000"/>
                </a:solidFill>
                <a:latin typeface="+mj-ea"/>
              </a:rPr>
              <a:t>　　　や考え方が必要なのだろうか？</a:t>
            </a:r>
            <a:r>
              <a:rPr lang="ja-JP" altLang="en-US" sz="2400" b="1" dirty="0">
                <a:solidFill>
                  <a:srgbClr val="FF0000"/>
                </a:solidFill>
                <a:latin typeface="+mn-ea"/>
              </a:rPr>
              <a:t>」</a:t>
            </a:r>
            <a:endParaRPr lang="en-US" altLang="ja-JP" sz="2400" b="1" dirty="0">
              <a:solidFill>
                <a:srgbClr val="FF0000"/>
              </a:solidFill>
              <a:latin typeface="+mn-ea"/>
            </a:endParaRPr>
          </a:p>
          <a:p>
            <a:endParaRPr lang="en-US" altLang="ja-JP" sz="2400" dirty="0">
              <a:latin typeface="+mn-ea"/>
            </a:endParaRPr>
          </a:p>
          <a:p>
            <a:r>
              <a:rPr lang="ja-JP" altLang="en-US" sz="2400" dirty="0">
                <a:latin typeface="+mn-ea"/>
              </a:rPr>
              <a:t>　③「本時の問い②」について、これまでの活動を踏まえ、個人で考察</a:t>
            </a:r>
            <a:endParaRPr lang="en-US" altLang="ja-JP" sz="2400" dirty="0">
              <a:latin typeface="+mn-ea"/>
            </a:endParaRPr>
          </a:p>
          <a:p>
            <a:r>
              <a:rPr lang="ja-JP" altLang="en-US" sz="2400" dirty="0">
                <a:latin typeface="+mn-ea"/>
              </a:rPr>
              <a:t>　　</a:t>
            </a:r>
            <a:r>
              <a:rPr lang="en-US" altLang="ja-JP" sz="2400" dirty="0">
                <a:latin typeface="+mn-ea"/>
              </a:rPr>
              <a:t>ⅰ</a:t>
            </a:r>
            <a:r>
              <a:rPr lang="ja-JP" altLang="en-US" sz="2400" dirty="0">
                <a:latin typeface="+mn-ea"/>
              </a:rPr>
              <a:t>）グループ活動をもとに、本時の問い②について自分の考えを</a:t>
            </a:r>
            <a:endParaRPr lang="en-US" altLang="ja-JP" sz="2400" dirty="0">
              <a:latin typeface="+mn-ea"/>
            </a:endParaRPr>
          </a:p>
          <a:p>
            <a:r>
              <a:rPr lang="ja-JP" altLang="en-US" sz="2400" dirty="0">
                <a:latin typeface="+mn-ea"/>
              </a:rPr>
              <a:t>　　　　表現する</a:t>
            </a:r>
            <a:endParaRPr lang="en-US" altLang="ja-JP" sz="2400" dirty="0">
              <a:latin typeface="+mn-ea"/>
            </a:endParaRPr>
          </a:p>
          <a:p>
            <a:r>
              <a:rPr lang="ja-JP" altLang="en-US" sz="2400" dirty="0">
                <a:latin typeface="+mn-ea"/>
              </a:rPr>
              <a:t>　　</a:t>
            </a:r>
            <a:endParaRPr lang="en-US" altLang="ja-JP" sz="2400" dirty="0">
              <a:latin typeface="+mn-ea"/>
            </a:endParaRPr>
          </a:p>
          <a:p>
            <a:endParaRPr lang="en-US" altLang="ja-JP" sz="2400" dirty="0">
              <a:latin typeface="+mn-ea"/>
            </a:endParaRPr>
          </a:p>
          <a:p>
            <a:r>
              <a:rPr lang="ja-JP" altLang="en-US" sz="2400" dirty="0">
                <a:latin typeface="+mn-ea"/>
              </a:rPr>
              <a:t>　　</a:t>
            </a:r>
            <a:r>
              <a:rPr lang="en-US" altLang="ja-JP" sz="2400" dirty="0">
                <a:latin typeface="+mn-ea"/>
              </a:rPr>
              <a:t>ⅱ</a:t>
            </a:r>
            <a:r>
              <a:rPr lang="ja-JP" altLang="en-US" sz="2400" dirty="0">
                <a:latin typeface="+mn-ea"/>
              </a:rPr>
              <a:t>）表現した内容について発表する</a:t>
            </a:r>
            <a:endParaRPr lang="en-US" altLang="ja-JP" sz="2400" dirty="0">
              <a:latin typeface="+mn-ea"/>
            </a:endParaRPr>
          </a:p>
          <a:p>
            <a:endParaRPr lang="en-US" altLang="ja-JP" sz="2400" dirty="0">
              <a:latin typeface="+mn-ea"/>
            </a:endParaRPr>
          </a:p>
          <a:p>
            <a:endParaRPr lang="en-US" altLang="ja-JP" sz="2400" dirty="0">
              <a:latin typeface="+mn-ea"/>
            </a:endParaRPr>
          </a:p>
          <a:p>
            <a:endParaRPr lang="en-US" altLang="ja-JP" sz="2400" dirty="0">
              <a:latin typeface="+mn-ea"/>
            </a:endParaRPr>
          </a:p>
          <a:p>
            <a:endParaRPr lang="en-US" altLang="ja-JP" sz="2400" dirty="0">
              <a:latin typeface="+mn-ea"/>
            </a:endParaRPr>
          </a:p>
          <a:p>
            <a:r>
              <a:rPr lang="ja-JP" altLang="en-US" sz="2400" dirty="0">
                <a:latin typeface="+mn-ea"/>
              </a:rPr>
              <a:t>　</a:t>
            </a:r>
            <a:endParaRPr kumimoji="1" lang="en-US" altLang="ja-JP" sz="2400" dirty="0">
              <a:latin typeface="+mn-ea"/>
            </a:endParaRPr>
          </a:p>
        </p:txBody>
      </p:sp>
      <p:sp>
        <p:nvSpPr>
          <p:cNvPr id="7" name="円形吹き出し 6"/>
          <p:cNvSpPr/>
          <p:nvPr/>
        </p:nvSpPr>
        <p:spPr>
          <a:xfrm>
            <a:off x="161365" y="2536701"/>
            <a:ext cx="2500392" cy="1177871"/>
          </a:xfrm>
          <a:prstGeom prst="wedgeEllipseCallout">
            <a:avLst>
              <a:gd name="adj1" fmla="val 54425"/>
              <a:gd name="adj2" fmla="val -168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000" b="1" dirty="0">
                <a:solidFill>
                  <a:srgbClr val="FFFF00"/>
                </a:solidFill>
                <a:latin typeface="+mj-ea"/>
                <a:ea typeface="+mj-ea"/>
              </a:rPr>
              <a:t>授業改善の</a:t>
            </a:r>
            <a:r>
              <a:rPr kumimoji="1" lang="en-US" altLang="ja-JP" sz="2000" b="1" dirty="0" err="1">
                <a:solidFill>
                  <a:srgbClr val="FFFF00"/>
                </a:solidFill>
                <a:latin typeface="+mj-ea"/>
                <a:ea typeface="+mj-ea"/>
              </a:rPr>
              <a:t>CheckPoint</a:t>
            </a:r>
            <a:r>
              <a:rPr kumimoji="1" lang="ja-JP" altLang="en-US" sz="2000" b="1" dirty="0">
                <a:solidFill>
                  <a:srgbClr val="FFFF00"/>
                </a:solidFill>
                <a:latin typeface="+mj-ea"/>
                <a:ea typeface="+mj-ea"/>
              </a:rPr>
              <a:t>②</a:t>
            </a:r>
            <a:endParaRPr kumimoji="1" lang="en-US" altLang="ja-JP" sz="2000" b="1" dirty="0">
              <a:solidFill>
                <a:srgbClr val="FFFF00"/>
              </a:solidFill>
              <a:latin typeface="+mj-ea"/>
              <a:ea typeface="+mj-ea"/>
            </a:endParaRPr>
          </a:p>
          <a:p>
            <a:pPr algn="ctr"/>
            <a:endParaRPr kumimoji="1" lang="ja-JP" altLang="en-US" sz="2000" b="1" dirty="0">
              <a:solidFill>
                <a:srgbClr val="FFFF00"/>
              </a:solidFill>
              <a:latin typeface="+mj-ea"/>
              <a:ea typeface="+mj-ea"/>
            </a:endParaRPr>
          </a:p>
        </p:txBody>
      </p:sp>
      <p:sp>
        <p:nvSpPr>
          <p:cNvPr id="6" name="テキスト ボックス 5">
            <a:extLst>
              <a:ext uri="{FF2B5EF4-FFF2-40B4-BE49-F238E27FC236}">
                <a16:creationId xmlns:a16="http://schemas.microsoft.com/office/drawing/2014/main" id="{091E6639-F11A-4FE6-AB95-00074402CE15}"/>
              </a:ext>
            </a:extLst>
          </p:cNvPr>
          <p:cNvSpPr txBox="1"/>
          <p:nvPr/>
        </p:nvSpPr>
        <p:spPr>
          <a:xfrm>
            <a:off x="2500005" y="3470516"/>
            <a:ext cx="9638360" cy="461665"/>
          </a:xfrm>
          <a:prstGeom prst="rect">
            <a:avLst/>
          </a:prstGeom>
          <a:solidFill>
            <a:srgbClr val="002060"/>
          </a:solidFill>
        </p:spPr>
        <p:txBody>
          <a:bodyPr wrap="square" rtlCol="0">
            <a:spAutoFit/>
          </a:bodyPr>
          <a:lstStyle/>
          <a:p>
            <a:r>
              <a:rPr kumimoji="1" lang="ja-JP" altLang="en-US" sz="2400" b="1" dirty="0">
                <a:solidFill>
                  <a:srgbClr val="FFFF00"/>
                </a:solidFill>
              </a:rPr>
              <a:t>過去と現在との繋がりを認識して、自分事として表現できているか</a:t>
            </a:r>
            <a:endParaRPr kumimoji="1" lang="en-US" altLang="ja-JP" sz="2400" b="1" dirty="0">
              <a:solidFill>
                <a:srgbClr val="FFFF00"/>
              </a:solidFill>
            </a:endParaRPr>
          </a:p>
        </p:txBody>
      </p:sp>
      <p:sp>
        <p:nvSpPr>
          <p:cNvPr id="9" name="正方形/長方形 8"/>
          <p:cNvSpPr/>
          <p:nvPr/>
        </p:nvSpPr>
        <p:spPr>
          <a:xfrm>
            <a:off x="2715393" y="2652889"/>
            <a:ext cx="9422971" cy="7303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57806640"/>
      </p:ext>
    </p:extLst>
  </p:cSld>
  <p:clrMapOvr>
    <a:masterClrMapping/>
  </p:clrMapOvr>
  <mc:AlternateContent xmlns:mc="http://schemas.openxmlformats.org/markup-compatibility/2006">
    <mc:Choice xmlns:p14="http://schemas.microsoft.com/office/powerpoint/2010/main" Requires="p14">
      <p:transition spd="slow" p14:dur="2000" advTm="40389"/>
    </mc:Choice>
    <mc:Fallback>
      <p:transition spd="slow" advTm="4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58226" y="0"/>
            <a:ext cx="8596668" cy="1320800"/>
          </a:xfrm>
        </p:spPr>
        <p:txBody>
          <a:bodyPr/>
          <a:lstStyle/>
          <a:p>
            <a:r>
              <a:rPr lang="ja-JP" altLang="en-US" b="1" dirty="0">
                <a:solidFill>
                  <a:schemeClr val="tx1"/>
                </a:solidFill>
              </a:rPr>
              <a:t>４　研究授業の流れ</a:t>
            </a:r>
          </a:p>
        </p:txBody>
      </p:sp>
      <p:sp>
        <p:nvSpPr>
          <p:cNvPr id="10" name="テキスト ボックス 9">
            <a:extLst>
              <a:ext uri="{FF2B5EF4-FFF2-40B4-BE49-F238E27FC236}">
                <a16:creationId xmlns:a16="http://schemas.microsoft.com/office/drawing/2014/main" id="{091E6639-F11A-4FE6-AB95-00074402CE15}"/>
              </a:ext>
            </a:extLst>
          </p:cNvPr>
          <p:cNvSpPr txBox="1"/>
          <p:nvPr/>
        </p:nvSpPr>
        <p:spPr>
          <a:xfrm>
            <a:off x="2023590" y="476034"/>
            <a:ext cx="10168410" cy="1200329"/>
          </a:xfrm>
          <a:prstGeom prst="rect">
            <a:avLst/>
          </a:prstGeom>
          <a:noFill/>
        </p:spPr>
        <p:txBody>
          <a:bodyPr wrap="square" rtlCol="0">
            <a:spAutoFit/>
          </a:bodyPr>
          <a:lstStyle/>
          <a:p>
            <a:r>
              <a:rPr kumimoji="1" lang="en-US" altLang="ja-JP" sz="2400" b="1" dirty="0">
                <a:latin typeface="+mn-ea"/>
              </a:rPr>
              <a:t>(3) </a:t>
            </a:r>
            <a:r>
              <a:rPr kumimoji="1" lang="ja-JP" altLang="en-US" sz="2400" b="1" dirty="0">
                <a:latin typeface="+mn-ea"/>
              </a:rPr>
              <a:t>まとめ</a:t>
            </a:r>
            <a:endParaRPr kumimoji="1" lang="en-US" altLang="ja-JP" sz="2400" b="1" dirty="0">
              <a:latin typeface="+mn-ea"/>
            </a:endParaRPr>
          </a:p>
          <a:p>
            <a:r>
              <a:rPr kumimoji="1" lang="ja-JP" altLang="en-US" sz="2400" dirty="0">
                <a:latin typeface="+mn-ea"/>
              </a:rPr>
              <a:t>　・</a:t>
            </a:r>
            <a:r>
              <a:rPr kumimoji="1" lang="en-US" altLang="ja-JP" sz="2400" dirty="0">
                <a:latin typeface="+mn-ea"/>
              </a:rPr>
              <a:t>BC</a:t>
            </a:r>
            <a:r>
              <a:rPr kumimoji="1" lang="ja-JP" altLang="en-US" sz="2400" dirty="0">
                <a:latin typeface="+mn-ea"/>
              </a:rPr>
              <a:t>級戦犯裁判から何を学ぶことができたかについて確認</a:t>
            </a:r>
            <a:endParaRPr kumimoji="1" lang="en-US" altLang="ja-JP" sz="2400" dirty="0">
              <a:latin typeface="+mn-ea"/>
            </a:endParaRPr>
          </a:p>
          <a:p>
            <a:r>
              <a:rPr kumimoji="1" lang="ja-JP" altLang="en-US" sz="2400" dirty="0">
                <a:latin typeface="+mn-ea"/>
              </a:rPr>
              <a:t>　・社会的な事象の歴史的な見方・考え方について確認</a:t>
            </a:r>
            <a:endParaRPr kumimoji="1" lang="en-US" altLang="ja-JP" sz="2400" dirty="0">
              <a:latin typeface="+mn-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7945259"/>
      </p:ext>
    </p:extLst>
  </p:cSld>
  <p:clrMapOvr>
    <a:masterClrMapping/>
  </p:clrMapOvr>
  <mc:AlternateContent xmlns:mc="http://schemas.openxmlformats.org/markup-compatibility/2006">
    <mc:Choice xmlns:p14="http://schemas.microsoft.com/office/powerpoint/2010/main" Requires="p14">
      <p:transition spd="slow" p14:dur="2000" advTm="5733"/>
    </mc:Choice>
    <mc:Fallback>
      <p:transition spd="slow" advTm="5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58226" y="681924"/>
            <a:ext cx="8596668" cy="759417"/>
          </a:xfrm>
        </p:spPr>
        <p:txBody>
          <a:bodyPr>
            <a:normAutofit/>
          </a:bodyPr>
          <a:lstStyle/>
          <a:p>
            <a:r>
              <a:rPr lang="ja-JP" altLang="en-US" b="1" dirty="0">
                <a:solidFill>
                  <a:schemeClr val="tx1"/>
                </a:solidFill>
              </a:rPr>
              <a:t>５　研究授業の考察</a:t>
            </a:r>
          </a:p>
        </p:txBody>
      </p:sp>
      <p:sp>
        <p:nvSpPr>
          <p:cNvPr id="6" name="テキスト ボックス 5">
            <a:extLst>
              <a:ext uri="{FF2B5EF4-FFF2-40B4-BE49-F238E27FC236}">
                <a16:creationId xmlns:a16="http://schemas.microsoft.com/office/drawing/2014/main" id="{091E6639-F11A-4FE6-AB95-00074402CE15}"/>
              </a:ext>
            </a:extLst>
          </p:cNvPr>
          <p:cNvSpPr txBox="1"/>
          <p:nvPr/>
        </p:nvSpPr>
        <p:spPr>
          <a:xfrm>
            <a:off x="1558226" y="4668202"/>
            <a:ext cx="10168410" cy="2308324"/>
          </a:xfrm>
          <a:prstGeom prst="rect">
            <a:avLst/>
          </a:prstGeom>
          <a:noFill/>
        </p:spPr>
        <p:txBody>
          <a:bodyPr wrap="square" rtlCol="0">
            <a:spAutoFit/>
          </a:bodyPr>
          <a:lstStyle/>
          <a:p>
            <a:r>
              <a:rPr kumimoji="1" lang="ja-JP" altLang="en-US" sz="2400" b="1" dirty="0">
                <a:latin typeface="+mj-ea"/>
                <a:ea typeface="+mj-ea"/>
              </a:rPr>
              <a:t>○　</a:t>
            </a:r>
            <a:r>
              <a:rPr lang="ja-JP" altLang="en-US" sz="2400" b="1" dirty="0">
                <a:latin typeface="+mj-ea"/>
                <a:ea typeface="+mj-ea"/>
              </a:rPr>
              <a:t>授業改善の</a:t>
            </a:r>
            <a:r>
              <a:rPr lang="en-US" altLang="ja-JP" sz="2400" b="1" dirty="0">
                <a:latin typeface="+mj-ea"/>
                <a:ea typeface="+mj-ea"/>
              </a:rPr>
              <a:t>Check Point</a:t>
            </a:r>
            <a:r>
              <a:rPr lang="ja-JP" altLang="en-US" sz="2400" b="1" dirty="0">
                <a:latin typeface="+mj-ea"/>
                <a:ea typeface="+mj-ea"/>
              </a:rPr>
              <a:t>①</a:t>
            </a:r>
            <a:endParaRPr lang="en-US" altLang="ja-JP" sz="2400" b="1" dirty="0">
              <a:latin typeface="+mj-ea"/>
              <a:ea typeface="+mj-ea"/>
            </a:endParaRPr>
          </a:p>
          <a:p>
            <a:r>
              <a:rPr lang="ja-JP" altLang="en-US" sz="2400" dirty="0">
                <a:latin typeface="+mj-ea"/>
                <a:ea typeface="+mj-ea"/>
              </a:rPr>
              <a:t>　・生徒の読み取る資料が、「歴史的事象に対する既存の認識や固定概</a:t>
            </a:r>
            <a:endParaRPr lang="en-US" altLang="ja-JP" sz="2400" dirty="0">
              <a:latin typeface="+mj-ea"/>
              <a:ea typeface="+mj-ea"/>
            </a:endParaRPr>
          </a:p>
          <a:p>
            <a:r>
              <a:rPr lang="ja-JP" altLang="en-US" sz="2400" dirty="0">
                <a:latin typeface="+mj-ea"/>
                <a:ea typeface="+mj-ea"/>
              </a:rPr>
              <a:t>　　念に揺さぶりをかけるものであるか」、「歴史的事象を広い視点か</a:t>
            </a:r>
            <a:endParaRPr lang="en-US" altLang="ja-JP" sz="2400" dirty="0">
              <a:latin typeface="+mj-ea"/>
              <a:ea typeface="+mj-ea"/>
            </a:endParaRPr>
          </a:p>
          <a:p>
            <a:r>
              <a:rPr lang="ja-JP" altLang="en-US" sz="2400" dirty="0">
                <a:latin typeface="+mj-ea"/>
                <a:ea typeface="+mj-ea"/>
              </a:rPr>
              <a:t>　　ら考察するものとなっているか」</a:t>
            </a:r>
            <a:endParaRPr lang="en-US" altLang="ja-JP" sz="2400" dirty="0">
              <a:latin typeface="+mj-ea"/>
              <a:ea typeface="+mj-ea"/>
            </a:endParaRPr>
          </a:p>
          <a:p>
            <a:r>
              <a:rPr lang="ja-JP" altLang="en-US" sz="2400" b="1" dirty="0">
                <a:latin typeface="+mj-ea"/>
                <a:ea typeface="+mj-ea"/>
              </a:rPr>
              <a:t>○　授業改善の</a:t>
            </a:r>
            <a:r>
              <a:rPr lang="en-US" altLang="ja-JP" sz="2400" b="1" dirty="0">
                <a:latin typeface="+mj-ea"/>
                <a:ea typeface="+mj-ea"/>
              </a:rPr>
              <a:t>Check Point</a:t>
            </a:r>
            <a:r>
              <a:rPr lang="ja-JP" altLang="en-US" sz="2400" b="1" dirty="0">
                <a:latin typeface="+mj-ea"/>
                <a:ea typeface="+mj-ea"/>
              </a:rPr>
              <a:t>②</a:t>
            </a:r>
            <a:endParaRPr lang="en-US" altLang="ja-JP" sz="2400" b="1" dirty="0">
              <a:latin typeface="+mj-ea"/>
              <a:ea typeface="+mj-ea"/>
            </a:endParaRPr>
          </a:p>
          <a:p>
            <a:r>
              <a:rPr lang="ja-JP" altLang="en-US" sz="2400" dirty="0">
                <a:latin typeface="+mj-ea"/>
                <a:ea typeface="+mj-ea"/>
              </a:rPr>
              <a:t>　・</a:t>
            </a:r>
            <a:r>
              <a:rPr lang="ja-JP" altLang="en-US" sz="2400" dirty="0"/>
              <a:t>過去と現在との繋がりを認識して、自分事として表現できているか</a:t>
            </a:r>
            <a:endParaRPr lang="en-US" altLang="ja-JP" sz="2400" dirty="0"/>
          </a:p>
        </p:txBody>
      </p:sp>
      <p:sp>
        <p:nvSpPr>
          <p:cNvPr id="9" name="テキスト ボックス 8">
            <a:extLst>
              <a:ext uri="{FF2B5EF4-FFF2-40B4-BE49-F238E27FC236}">
                <a16:creationId xmlns:a16="http://schemas.microsoft.com/office/drawing/2014/main" id="{091E6639-F11A-4FE6-AB95-00074402CE15}"/>
              </a:ext>
            </a:extLst>
          </p:cNvPr>
          <p:cNvSpPr txBox="1"/>
          <p:nvPr/>
        </p:nvSpPr>
        <p:spPr>
          <a:xfrm>
            <a:off x="1618525" y="1251882"/>
            <a:ext cx="10544589" cy="3416320"/>
          </a:xfrm>
          <a:prstGeom prst="rect">
            <a:avLst/>
          </a:prstGeom>
          <a:solidFill>
            <a:srgbClr val="002060"/>
          </a:solidFill>
        </p:spPr>
        <p:txBody>
          <a:bodyPr wrap="square" rtlCol="0">
            <a:spAutoFit/>
          </a:bodyPr>
          <a:lstStyle/>
          <a:p>
            <a:r>
              <a:rPr kumimoji="1" lang="ja-JP" altLang="en-US" sz="2400" b="1" dirty="0">
                <a:solidFill>
                  <a:srgbClr val="FFFF00"/>
                </a:solidFill>
                <a:latin typeface="+mn-ea"/>
              </a:rPr>
              <a:t>●　本研修のねらい（再掲）</a:t>
            </a:r>
            <a:endParaRPr kumimoji="1" lang="en-US" altLang="ja-JP" sz="2400" b="1" dirty="0">
              <a:solidFill>
                <a:srgbClr val="FFFF00"/>
              </a:solidFill>
              <a:latin typeface="+mn-ea"/>
            </a:endParaRPr>
          </a:p>
          <a:p>
            <a:r>
              <a:rPr kumimoji="1" lang="ja-JP" altLang="en-US" sz="2400" b="1" dirty="0">
                <a:solidFill>
                  <a:srgbClr val="FFFF00"/>
                </a:solidFill>
                <a:latin typeface="+mn-ea"/>
              </a:rPr>
              <a:t>　　</a:t>
            </a:r>
            <a:r>
              <a:rPr lang="ja-JP" altLang="en-US" sz="2400" b="1" dirty="0">
                <a:solidFill>
                  <a:srgbClr val="FFFF00"/>
                </a:solidFill>
              </a:rPr>
              <a:t>歴史学習を過去の学習（現実と切り離された学習）とせず、過去を対　</a:t>
            </a:r>
            <a:endParaRPr lang="en-US" altLang="ja-JP" sz="2400" b="1" dirty="0">
              <a:solidFill>
                <a:srgbClr val="FFFF00"/>
              </a:solidFill>
            </a:endParaRPr>
          </a:p>
          <a:p>
            <a:r>
              <a:rPr lang="ja-JP" altLang="en-US" sz="2400" b="1" dirty="0">
                <a:solidFill>
                  <a:srgbClr val="FFFF00"/>
                </a:solidFill>
              </a:rPr>
              <a:t>　象として現実について考察し、生徒が歴史学習を「自分事」として捉え</a:t>
            </a:r>
            <a:endParaRPr lang="en-US" altLang="ja-JP" sz="2400" b="1" dirty="0">
              <a:solidFill>
                <a:srgbClr val="FFFF00"/>
              </a:solidFill>
            </a:endParaRPr>
          </a:p>
          <a:p>
            <a:r>
              <a:rPr lang="ja-JP" altLang="en-US" sz="2400" b="1" dirty="0">
                <a:solidFill>
                  <a:srgbClr val="FFFF00"/>
                </a:solidFill>
              </a:rPr>
              <a:t>　ら</a:t>
            </a:r>
            <a:r>
              <a:rPr lang="ja-JP" altLang="en-US" sz="2400" b="1" dirty="0" err="1">
                <a:solidFill>
                  <a:srgbClr val="FFFF00"/>
                </a:solidFill>
              </a:rPr>
              <a:t>れるように</a:t>
            </a:r>
            <a:r>
              <a:rPr lang="ja-JP" altLang="en-US" sz="2400" b="1" dirty="0">
                <a:solidFill>
                  <a:srgbClr val="FFFF00"/>
                </a:solidFill>
              </a:rPr>
              <a:t>するための授業改善の推進</a:t>
            </a:r>
            <a:endParaRPr lang="en-US" altLang="ja-JP" sz="2400" b="1" dirty="0">
              <a:solidFill>
                <a:srgbClr val="FFFF00"/>
              </a:solidFill>
            </a:endParaRPr>
          </a:p>
          <a:p>
            <a:r>
              <a:rPr lang="ja-JP" altLang="en-US" sz="2400" b="1" dirty="0">
                <a:solidFill>
                  <a:srgbClr val="FFFF00"/>
                </a:solidFill>
                <a:latin typeface="+mn-ea"/>
              </a:rPr>
              <a:t>●　本時のねらい（再掲）</a:t>
            </a:r>
            <a:endParaRPr lang="en-US" altLang="ja-JP" sz="2400" b="1" dirty="0">
              <a:solidFill>
                <a:srgbClr val="FFFF00"/>
              </a:solidFill>
              <a:latin typeface="+mn-ea"/>
            </a:endParaRPr>
          </a:p>
          <a:p>
            <a:r>
              <a:rPr lang="ja-JP" altLang="en-US" sz="2400" b="1" dirty="0">
                <a:solidFill>
                  <a:srgbClr val="FFFF00"/>
                </a:solidFill>
              </a:rPr>
              <a:t>　　</a:t>
            </a:r>
            <a:r>
              <a:rPr lang="ja-JP" altLang="ja-JP" sz="2400" b="1" dirty="0">
                <a:solidFill>
                  <a:srgbClr val="FFFF00"/>
                </a:solidFill>
              </a:rPr>
              <a:t>第二次世界大戦について、戦争の「被害」のイメージを既存の認識と</a:t>
            </a:r>
            <a:endParaRPr lang="en-US" altLang="ja-JP" sz="2400" b="1" dirty="0">
              <a:solidFill>
                <a:srgbClr val="FFFF00"/>
              </a:solidFill>
            </a:endParaRPr>
          </a:p>
          <a:p>
            <a:r>
              <a:rPr lang="ja-JP" altLang="en-US" sz="2400" b="1" dirty="0">
                <a:solidFill>
                  <a:srgbClr val="FFFF00"/>
                </a:solidFill>
              </a:rPr>
              <a:t>　</a:t>
            </a:r>
            <a:r>
              <a:rPr lang="ja-JP" altLang="ja-JP" sz="2400" b="1" dirty="0">
                <a:solidFill>
                  <a:srgbClr val="FFFF00"/>
                </a:solidFill>
              </a:rPr>
              <a:t>して有する生徒が、一般民衆も加害者とならざるを得ないなど、戦争</a:t>
            </a:r>
            <a:r>
              <a:rPr lang="ja-JP" altLang="en-US" sz="2400" b="1" dirty="0">
                <a:solidFill>
                  <a:srgbClr val="FFFF00"/>
                </a:solidFill>
              </a:rPr>
              <a:t>を</a:t>
            </a:r>
            <a:endParaRPr lang="en-US" altLang="ja-JP" sz="2400" b="1" dirty="0">
              <a:solidFill>
                <a:srgbClr val="FFFF00"/>
              </a:solidFill>
            </a:endParaRPr>
          </a:p>
          <a:p>
            <a:r>
              <a:rPr lang="ja-JP" altLang="en-US" sz="2400" b="1" dirty="0">
                <a:solidFill>
                  <a:srgbClr val="FFFF00"/>
                </a:solidFill>
              </a:rPr>
              <a:t>　</a:t>
            </a:r>
            <a:r>
              <a:rPr lang="ja-JP" altLang="ja-JP" sz="2400" b="1" dirty="0">
                <a:solidFill>
                  <a:srgbClr val="FFFF00"/>
                </a:solidFill>
              </a:rPr>
              <a:t>「加害」と「被害」の両面から考察し、戦争や平和についてより具体的</a:t>
            </a:r>
            <a:endParaRPr lang="en-US" altLang="ja-JP" sz="2400" b="1" dirty="0">
              <a:solidFill>
                <a:srgbClr val="FFFF00"/>
              </a:solidFill>
            </a:endParaRPr>
          </a:p>
          <a:p>
            <a:r>
              <a:rPr lang="ja-JP" altLang="en-US" sz="2400" b="1" dirty="0">
                <a:solidFill>
                  <a:srgbClr val="FFFF00"/>
                </a:solidFill>
              </a:rPr>
              <a:t>　</a:t>
            </a:r>
            <a:r>
              <a:rPr lang="ja-JP" altLang="ja-JP" sz="2400" b="1" dirty="0">
                <a:solidFill>
                  <a:srgbClr val="FFFF00"/>
                </a:solidFill>
              </a:rPr>
              <a:t>な考えを表現できる。 </a:t>
            </a:r>
            <a:endParaRPr lang="en-US" altLang="ja-JP" sz="2400" b="1" dirty="0">
              <a:solidFill>
                <a:srgbClr val="FFFF00"/>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63095133"/>
      </p:ext>
    </p:extLst>
  </p:cSld>
  <p:clrMapOvr>
    <a:masterClrMapping/>
  </p:clrMapOvr>
  <mc:AlternateContent xmlns:mc="http://schemas.openxmlformats.org/markup-compatibility/2006">
    <mc:Choice xmlns:p14="http://schemas.microsoft.com/office/powerpoint/2010/main" Requires="p14">
      <p:transition spd="slow" p14:dur="2000" advTm="9690"/>
    </mc:Choice>
    <mc:Fallback>
      <p:transition spd="slow" advTm="9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58226" y="681924"/>
            <a:ext cx="8596668" cy="759417"/>
          </a:xfrm>
        </p:spPr>
        <p:txBody>
          <a:bodyPr>
            <a:normAutofit/>
          </a:bodyPr>
          <a:lstStyle/>
          <a:p>
            <a:r>
              <a:rPr lang="ja-JP" altLang="en-US" b="1" dirty="0">
                <a:solidFill>
                  <a:schemeClr val="tx1"/>
                </a:solidFill>
              </a:rPr>
              <a:t>５　研究授業の考察</a:t>
            </a:r>
          </a:p>
        </p:txBody>
      </p:sp>
      <p:sp>
        <p:nvSpPr>
          <p:cNvPr id="6" name="テキスト ボックス 5">
            <a:extLst>
              <a:ext uri="{FF2B5EF4-FFF2-40B4-BE49-F238E27FC236}">
                <a16:creationId xmlns:a16="http://schemas.microsoft.com/office/drawing/2014/main" id="{091E6639-F11A-4FE6-AB95-00074402CE15}"/>
              </a:ext>
            </a:extLst>
          </p:cNvPr>
          <p:cNvSpPr txBox="1"/>
          <p:nvPr/>
        </p:nvSpPr>
        <p:spPr>
          <a:xfrm>
            <a:off x="1898625" y="1256675"/>
            <a:ext cx="10168410" cy="1569660"/>
          </a:xfrm>
          <a:prstGeom prst="rect">
            <a:avLst/>
          </a:prstGeom>
          <a:noFill/>
        </p:spPr>
        <p:txBody>
          <a:bodyPr wrap="square" rtlCol="0">
            <a:spAutoFit/>
          </a:bodyPr>
          <a:lstStyle/>
          <a:p>
            <a:r>
              <a:rPr kumimoji="1" lang="en-US" altLang="ja-JP" sz="2400" b="1" dirty="0">
                <a:latin typeface="+mn-ea"/>
              </a:rPr>
              <a:t>(1)</a:t>
            </a:r>
            <a:r>
              <a:rPr lang="ja-JP" altLang="en-US" sz="2400" b="1" dirty="0">
                <a:latin typeface="+mn-ea"/>
              </a:rPr>
              <a:t> 授業改善の</a:t>
            </a:r>
            <a:r>
              <a:rPr lang="en-US" altLang="ja-JP" sz="2400" b="1" dirty="0">
                <a:latin typeface="+mn-ea"/>
              </a:rPr>
              <a:t>Check Point</a:t>
            </a:r>
            <a:r>
              <a:rPr lang="ja-JP" altLang="en-US" sz="2400" b="1" dirty="0">
                <a:latin typeface="+mn-ea"/>
              </a:rPr>
              <a:t>①</a:t>
            </a:r>
            <a:endParaRPr lang="en-US" altLang="ja-JP" sz="2400" b="1" dirty="0">
              <a:latin typeface="+mn-ea"/>
            </a:endParaRPr>
          </a:p>
          <a:p>
            <a:r>
              <a:rPr lang="ja-JP" altLang="en-US" sz="2400" dirty="0">
                <a:latin typeface="+mn-ea"/>
              </a:rPr>
              <a:t>　</a:t>
            </a:r>
            <a:r>
              <a:rPr lang="ja-JP" altLang="en-US" sz="2400" dirty="0">
                <a:latin typeface="+mj-ea"/>
              </a:rPr>
              <a:t>・生徒の読み取る資料が、「歴史的事象に対する既存の認識や固定概</a:t>
            </a:r>
            <a:endParaRPr lang="en-US" altLang="ja-JP" sz="2400" dirty="0">
              <a:latin typeface="+mj-ea"/>
            </a:endParaRPr>
          </a:p>
          <a:p>
            <a:r>
              <a:rPr lang="ja-JP" altLang="en-US" sz="2400" dirty="0">
                <a:latin typeface="+mj-ea"/>
              </a:rPr>
              <a:t>　　念に揺さぶりをかけるものであるか」、「歴史的事象を広い視点か</a:t>
            </a:r>
            <a:endParaRPr lang="en-US" altLang="ja-JP" sz="2400" dirty="0">
              <a:latin typeface="+mj-ea"/>
            </a:endParaRPr>
          </a:p>
          <a:p>
            <a:r>
              <a:rPr lang="ja-JP" altLang="en-US" sz="2400" dirty="0">
                <a:latin typeface="+mj-ea"/>
              </a:rPr>
              <a:t>　　ら考察するものとなっているか」</a:t>
            </a:r>
            <a:endParaRPr lang="en-US" altLang="ja-JP" sz="2400" dirty="0">
              <a:latin typeface="+mj-ea"/>
            </a:endParaRPr>
          </a:p>
        </p:txBody>
      </p:sp>
      <p:sp>
        <p:nvSpPr>
          <p:cNvPr id="10" name="テキスト ボックス 9">
            <a:extLst>
              <a:ext uri="{FF2B5EF4-FFF2-40B4-BE49-F238E27FC236}">
                <a16:creationId xmlns:a16="http://schemas.microsoft.com/office/drawing/2014/main" id="{091E6639-F11A-4FE6-AB95-00074402CE15}"/>
              </a:ext>
            </a:extLst>
          </p:cNvPr>
          <p:cNvSpPr txBox="1"/>
          <p:nvPr/>
        </p:nvSpPr>
        <p:spPr>
          <a:xfrm>
            <a:off x="1866900" y="2894326"/>
            <a:ext cx="10325100" cy="1569660"/>
          </a:xfrm>
          <a:prstGeom prst="rect">
            <a:avLst/>
          </a:prstGeom>
          <a:noFill/>
        </p:spPr>
        <p:txBody>
          <a:bodyPr wrap="square" rtlCol="0">
            <a:spAutoFit/>
          </a:bodyPr>
          <a:lstStyle/>
          <a:p>
            <a:r>
              <a:rPr kumimoji="1" lang="en-US" altLang="ja-JP" sz="2400" b="1" dirty="0">
                <a:latin typeface="+mn-ea"/>
              </a:rPr>
              <a:t>【</a:t>
            </a:r>
            <a:r>
              <a:rPr kumimoji="1" lang="ja-JP" altLang="en-US" sz="2400" b="1" dirty="0">
                <a:latin typeface="+mn-ea"/>
              </a:rPr>
              <a:t>授業者が用意した３つの資料の概要</a:t>
            </a:r>
            <a:r>
              <a:rPr kumimoji="1" lang="en-US" altLang="ja-JP" sz="2400" b="1" dirty="0">
                <a:latin typeface="+mn-ea"/>
              </a:rPr>
              <a:t>】</a:t>
            </a:r>
          </a:p>
          <a:p>
            <a:r>
              <a:rPr kumimoji="1" lang="ja-JP" altLang="en-US" sz="2400" dirty="0">
                <a:latin typeface="+mn-ea"/>
              </a:rPr>
              <a:t>○資料</a:t>
            </a:r>
            <a:r>
              <a:rPr kumimoji="1" lang="en-US" altLang="ja-JP" sz="2400" dirty="0">
                <a:latin typeface="+mn-ea"/>
              </a:rPr>
              <a:t>A</a:t>
            </a:r>
            <a:r>
              <a:rPr kumimoji="1" lang="ja-JP" altLang="en-US" sz="2400" dirty="0">
                <a:latin typeface="+mn-ea"/>
              </a:rPr>
              <a:t>（資料１～３）　「日本軍の捕虜虐待に関する資料」</a:t>
            </a:r>
            <a:endParaRPr kumimoji="1" lang="en-US" altLang="ja-JP" sz="2400" dirty="0">
              <a:latin typeface="+mn-ea"/>
            </a:endParaRPr>
          </a:p>
          <a:p>
            <a:r>
              <a:rPr lang="ja-JP" altLang="en-US" sz="2400" dirty="0">
                <a:latin typeface="+mn-ea"/>
              </a:rPr>
              <a:t>○資料</a:t>
            </a:r>
            <a:r>
              <a:rPr lang="en-US" altLang="ja-JP" sz="2400" dirty="0">
                <a:latin typeface="+mn-ea"/>
              </a:rPr>
              <a:t>B</a:t>
            </a:r>
            <a:r>
              <a:rPr lang="ja-JP" altLang="en-US" sz="2400" dirty="0">
                <a:latin typeface="+mn-ea"/>
              </a:rPr>
              <a:t>（資料４～７）　「上官の命令と戦争犯罪に関わる資料」</a:t>
            </a:r>
            <a:endParaRPr lang="en-US" altLang="ja-JP" sz="2400" dirty="0">
              <a:latin typeface="+mn-ea"/>
            </a:endParaRPr>
          </a:p>
          <a:p>
            <a:r>
              <a:rPr lang="ja-JP" altLang="en-US" sz="2400" dirty="0">
                <a:latin typeface="+mn-ea"/>
              </a:rPr>
              <a:t>○資料</a:t>
            </a:r>
            <a:r>
              <a:rPr lang="en-US" altLang="ja-JP" sz="2400" dirty="0">
                <a:latin typeface="+mn-ea"/>
              </a:rPr>
              <a:t>C</a:t>
            </a:r>
            <a:r>
              <a:rPr lang="ja-JP" altLang="en-US" sz="2400" dirty="0">
                <a:latin typeface="+mn-ea"/>
              </a:rPr>
              <a:t>（資料８、９）　「朝鮮人</a:t>
            </a:r>
            <a:r>
              <a:rPr lang="en-US" altLang="ja-JP" sz="2400" dirty="0">
                <a:latin typeface="+mn-ea"/>
              </a:rPr>
              <a:t>BC</a:t>
            </a:r>
            <a:r>
              <a:rPr lang="ja-JP" altLang="en-US" sz="2400" dirty="0">
                <a:latin typeface="+mn-ea"/>
              </a:rPr>
              <a:t>級戦犯に関する資料」</a:t>
            </a:r>
            <a:endParaRPr lang="en-US" altLang="ja-JP" sz="2400" dirty="0">
              <a:latin typeface="+mn-ea"/>
            </a:endParaRPr>
          </a:p>
        </p:txBody>
      </p:sp>
      <p:sp>
        <p:nvSpPr>
          <p:cNvPr id="9" name="テキスト ボックス 8">
            <a:extLst>
              <a:ext uri="{FF2B5EF4-FFF2-40B4-BE49-F238E27FC236}">
                <a16:creationId xmlns:a16="http://schemas.microsoft.com/office/drawing/2014/main" id="{091E6639-F11A-4FE6-AB95-00074402CE15}"/>
              </a:ext>
            </a:extLst>
          </p:cNvPr>
          <p:cNvSpPr txBox="1"/>
          <p:nvPr/>
        </p:nvSpPr>
        <p:spPr>
          <a:xfrm>
            <a:off x="1558226" y="4716642"/>
            <a:ext cx="8596668" cy="1200329"/>
          </a:xfrm>
          <a:prstGeom prst="rect">
            <a:avLst/>
          </a:prstGeom>
          <a:noFill/>
        </p:spPr>
        <p:txBody>
          <a:bodyPr wrap="square" rtlCol="0">
            <a:spAutoFit/>
          </a:bodyPr>
          <a:lstStyle/>
          <a:p>
            <a:r>
              <a:rPr kumimoji="1" lang="ja-JP" altLang="en-US" sz="2400" b="1" dirty="0">
                <a:latin typeface="+mn-ea"/>
              </a:rPr>
              <a:t>●</a:t>
            </a:r>
            <a:r>
              <a:rPr lang="ja-JP" altLang="en-US" sz="2400" b="1" dirty="0">
                <a:latin typeface="+mn-ea"/>
              </a:rPr>
              <a:t>本時の問い①</a:t>
            </a:r>
            <a:r>
              <a:rPr lang="ja-JP" altLang="en-US" sz="2400" b="1" dirty="0">
                <a:solidFill>
                  <a:srgbClr val="FF0000"/>
                </a:solidFill>
                <a:latin typeface="+mn-ea"/>
              </a:rPr>
              <a:t>「</a:t>
            </a:r>
            <a:r>
              <a:rPr lang="ja-JP" altLang="en-US" sz="2400" b="1" dirty="0">
                <a:solidFill>
                  <a:srgbClr val="FF0000"/>
                </a:solidFill>
                <a:latin typeface="+mj-ea"/>
              </a:rPr>
              <a:t>なぜ、ＢＣ級戦争犯罪が起こり、戦犯とし</a:t>
            </a:r>
            <a:endParaRPr lang="en-US" altLang="ja-JP" sz="2400" b="1" dirty="0">
              <a:solidFill>
                <a:srgbClr val="FF0000"/>
              </a:solidFill>
              <a:latin typeface="+mj-ea"/>
            </a:endParaRPr>
          </a:p>
          <a:p>
            <a:r>
              <a:rPr lang="ja-JP" altLang="en-US" sz="2400" b="1" dirty="0">
                <a:solidFill>
                  <a:srgbClr val="FF0000"/>
                </a:solidFill>
                <a:latin typeface="+mj-ea"/>
              </a:rPr>
              <a:t>　</a:t>
            </a:r>
            <a:r>
              <a:rPr lang="ja-JP" altLang="en-US" sz="2400" b="1" dirty="0" err="1">
                <a:solidFill>
                  <a:srgbClr val="FF0000"/>
                </a:solidFill>
                <a:latin typeface="+mj-ea"/>
              </a:rPr>
              <a:t>て</a:t>
            </a:r>
            <a:r>
              <a:rPr lang="ja-JP" altLang="en-US" sz="2400" b="1" dirty="0">
                <a:solidFill>
                  <a:srgbClr val="FF0000"/>
                </a:solidFill>
                <a:latin typeface="+mj-ea"/>
              </a:rPr>
              <a:t>裁かれる人が生まれたのだろうか？</a:t>
            </a:r>
            <a:r>
              <a:rPr lang="ja-JP" altLang="en-US" sz="2400" b="1" dirty="0">
                <a:solidFill>
                  <a:srgbClr val="FF0000"/>
                </a:solidFill>
                <a:latin typeface="+mn-ea"/>
              </a:rPr>
              <a:t>」</a:t>
            </a:r>
            <a:r>
              <a:rPr lang="ja-JP" altLang="en-US" sz="2400" b="1" dirty="0">
                <a:latin typeface="+mn-ea"/>
              </a:rPr>
              <a:t>について</a:t>
            </a:r>
            <a:r>
              <a:rPr kumimoji="1" lang="ja-JP" altLang="en-US" sz="2400" b="1" dirty="0">
                <a:latin typeface="+mn-ea"/>
              </a:rPr>
              <a:t>生徒はど</a:t>
            </a:r>
            <a:endParaRPr kumimoji="1" lang="en-US" altLang="ja-JP" sz="2400" b="1" dirty="0">
              <a:latin typeface="+mn-ea"/>
            </a:endParaRPr>
          </a:p>
          <a:p>
            <a:r>
              <a:rPr kumimoji="1" lang="ja-JP" altLang="en-US" sz="2400" b="1" dirty="0">
                <a:latin typeface="+mn-ea"/>
              </a:rPr>
              <a:t>　のように表現するだろうか？</a:t>
            </a:r>
            <a:endParaRPr lang="en-US" altLang="ja-JP" sz="2400" dirty="0">
              <a:latin typeface="+mn-ea"/>
            </a:endParaRPr>
          </a:p>
        </p:txBody>
      </p:sp>
      <p:sp>
        <p:nvSpPr>
          <p:cNvPr id="11" name="角丸四角形吹き出し 10"/>
          <p:cNvSpPr/>
          <p:nvPr/>
        </p:nvSpPr>
        <p:spPr>
          <a:xfrm>
            <a:off x="3594075" y="6067238"/>
            <a:ext cx="5753100" cy="734095"/>
          </a:xfrm>
          <a:prstGeom prst="wedgeRoundRectCallout">
            <a:avLst>
              <a:gd name="adj1" fmla="val -60822"/>
              <a:gd name="adj2" fmla="val -58220"/>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FF00"/>
                </a:solidFill>
              </a:rPr>
              <a:t>資料の読み取りと生徒の表現を想定　</a:t>
            </a:r>
            <a:r>
              <a:rPr kumimoji="1" lang="en-US" altLang="ja-JP" b="1" dirty="0">
                <a:solidFill>
                  <a:srgbClr val="FFFF00"/>
                </a:solidFill>
              </a:rPr>
              <a:t>10</a:t>
            </a:r>
            <a:r>
              <a:rPr kumimoji="1" lang="ja-JP" altLang="en-US" b="1" dirty="0">
                <a:solidFill>
                  <a:srgbClr val="FFFF00"/>
                </a:solidFill>
              </a:rPr>
              <a:t>分</a:t>
            </a:r>
          </a:p>
        </p:txBody>
      </p:sp>
      <p:sp>
        <p:nvSpPr>
          <p:cNvPr id="12" name="円/楕円 11"/>
          <p:cNvSpPr/>
          <p:nvPr/>
        </p:nvSpPr>
        <p:spPr>
          <a:xfrm>
            <a:off x="10236991" y="4873108"/>
            <a:ext cx="1830044" cy="17335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mj-ea"/>
                <a:ea typeface="+mj-ea"/>
              </a:rPr>
              <a:t>ここで</a:t>
            </a:r>
            <a:endParaRPr kumimoji="1" lang="en-US" altLang="ja-JP" sz="2000" b="1" dirty="0">
              <a:latin typeface="+mj-ea"/>
              <a:ea typeface="+mj-ea"/>
            </a:endParaRPr>
          </a:p>
          <a:p>
            <a:pPr algn="ctr"/>
            <a:r>
              <a:rPr kumimoji="1" lang="en-US" altLang="ja-JP" sz="2000" b="1" dirty="0">
                <a:latin typeface="+mj-ea"/>
                <a:ea typeface="+mj-ea"/>
              </a:rPr>
              <a:t>10</a:t>
            </a:r>
            <a:r>
              <a:rPr kumimoji="1" lang="ja-JP" altLang="en-US" sz="2000" b="1" dirty="0">
                <a:latin typeface="+mj-ea"/>
                <a:ea typeface="+mj-ea"/>
              </a:rPr>
              <a:t>分間</a:t>
            </a:r>
            <a:endParaRPr kumimoji="1" lang="en-US" altLang="ja-JP" sz="2000" b="1" dirty="0">
              <a:latin typeface="+mj-ea"/>
              <a:ea typeface="+mj-ea"/>
            </a:endParaRPr>
          </a:p>
          <a:p>
            <a:pPr algn="ctr"/>
            <a:r>
              <a:rPr kumimoji="1" lang="ja-JP" altLang="en-US" sz="2000" b="1" dirty="0">
                <a:latin typeface="+mj-ea"/>
                <a:ea typeface="+mj-ea"/>
              </a:rPr>
              <a:t>動画を</a:t>
            </a:r>
            <a:endParaRPr lang="en-US" altLang="ja-JP" sz="2000" b="1" dirty="0">
              <a:latin typeface="+mj-ea"/>
              <a:ea typeface="+mj-ea"/>
            </a:endParaRPr>
          </a:p>
          <a:p>
            <a:pPr algn="ctr"/>
            <a:r>
              <a:rPr kumimoji="1" lang="ja-JP" altLang="en-US" sz="2000" b="1" dirty="0">
                <a:latin typeface="+mj-ea"/>
                <a:ea typeface="+mj-ea"/>
              </a:rPr>
              <a:t>ｓｔｏｐ</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92195246"/>
      </p:ext>
    </p:extLst>
  </p:cSld>
  <p:clrMapOvr>
    <a:masterClrMapping/>
  </p:clrMapOvr>
  <mc:AlternateContent xmlns:mc="http://schemas.openxmlformats.org/markup-compatibility/2006">
    <mc:Choice xmlns:p14="http://schemas.microsoft.com/office/powerpoint/2010/main" Requires="p14">
      <p:transition spd="slow" p14:dur="2000" advTm="43744"/>
    </mc:Choice>
    <mc:Fallback>
      <p:transition spd="slow" advTm="43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58226" y="681924"/>
            <a:ext cx="8596668" cy="759417"/>
          </a:xfrm>
        </p:spPr>
        <p:txBody>
          <a:bodyPr>
            <a:normAutofit/>
          </a:bodyPr>
          <a:lstStyle/>
          <a:p>
            <a:r>
              <a:rPr lang="ja-JP" altLang="en-US" b="1" dirty="0">
                <a:solidFill>
                  <a:schemeClr val="tx1"/>
                </a:solidFill>
              </a:rPr>
              <a:t>５　研究授業の考察</a:t>
            </a:r>
          </a:p>
        </p:txBody>
      </p:sp>
      <p:sp>
        <p:nvSpPr>
          <p:cNvPr id="10" name="テキスト ボックス 9">
            <a:extLst>
              <a:ext uri="{FF2B5EF4-FFF2-40B4-BE49-F238E27FC236}">
                <a16:creationId xmlns:a16="http://schemas.microsoft.com/office/drawing/2014/main" id="{091E6639-F11A-4FE6-AB95-00074402CE15}"/>
              </a:ext>
            </a:extLst>
          </p:cNvPr>
          <p:cNvSpPr txBox="1"/>
          <p:nvPr/>
        </p:nvSpPr>
        <p:spPr>
          <a:xfrm>
            <a:off x="1854537" y="1701780"/>
            <a:ext cx="10325100" cy="2677656"/>
          </a:xfrm>
          <a:prstGeom prst="rect">
            <a:avLst/>
          </a:prstGeom>
          <a:noFill/>
        </p:spPr>
        <p:txBody>
          <a:bodyPr wrap="square" rtlCol="0">
            <a:spAutoFit/>
          </a:bodyPr>
          <a:lstStyle/>
          <a:p>
            <a:r>
              <a:rPr kumimoji="1" lang="en-US" altLang="ja-JP" sz="2400" dirty="0">
                <a:latin typeface="+mn-ea"/>
              </a:rPr>
              <a:t>【</a:t>
            </a:r>
            <a:r>
              <a:rPr kumimoji="1" lang="ja-JP" altLang="en-US" sz="2400" dirty="0">
                <a:latin typeface="+mn-ea"/>
              </a:rPr>
              <a:t>生徒が表現した内容</a:t>
            </a:r>
            <a:r>
              <a:rPr kumimoji="1" lang="en-US" altLang="ja-JP" sz="2400" dirty="0">
                <a:latin typeface="+mn-ea"/>
              </a:rPr>
              <a:t>】</a:t>
            </a:r>
          </a:p>
          <a:p>
            <a:r>
              <a:rPr kumimoji="1" lang="ja-JP" altLang="en-US" sz="2400" dirty="0">
                <a:latin typeface="+mn-ea"/>
              </a:rPr>
              <a:t>○資料</a:t>
            </a:r>
            <a:r>
              <a:rPr kumimoji="1" lang="en-US" altLang="ja-JP" sz="2400" dirty="0">
                <a:latin typeface="+mn-ea"/>
              </a:rPr>
              <a:t>A</a:t>
            </a:r>
            <a:r>
              <a:rPr kumimoji="1" lang="ja-JP" altLang="en-US" sz="2400" dirty="0">
                <a:latin typeface="+mn-ea"/>
              </a:rPr>
              <a:t>　「日本軍の捕虜虐待に関する資料」</a:t>
            </a:r>
            <a:endParaRPr kumimoji="1" lang="en-US" altLang="ja-JP" sz="2400" dirty="0">
              <a:latin typeface="+mn-ea"/>
            </a:endParaRPr>
          </a:p>
          <a:p>
            <a:r>
              <a:rPr kumimoji="1" lang="ja-JP" altLang="en-US" sz="2400" dirty="0">
                <a:latin typeface="+mn-ea"/>
              </a:rPr>
              <a:t>　・捕虜に対する考え方が国によって異なり、戦争犯罪が生まれた。</a:t>
            </a:r>
            <a:endParaRPr kumimoji="1" lang="en-US" altLang="ja-JP" sz="2400" dirty="0">
              <a:latin typeface="+mn-ea"/>
            </a:endParaRPr>
          </a:p>
          <a:p>
            <a:r>
              <a:rPr kumimoji="1" lang="ja-JP" altLang="en-US" sz="2400" dirty="0">
                <a:latin typeface="+mn-ea"/>
              </a:rPr>
              <a:t>　・戦争犯罪は日本軍の捕虜に対する残虐な行為などを中心に行われたが、</a:t>
            </a:r>
            <a:endParaRPr kumimoji="1" lang="en-US" altLang="ja-JP" sz="2400" dirty="0">
              <a:latin typeface="+mn-ea"/>
            </a:endParaRPr>
          </a:p>
          <a:p>
            <a:r>
              <a:rPr kumimoji="1" lang="ja-JP" altLang="en-US" sz="2400" dirty="0">
                <a:latin typeface="+mn-ea"/>
              </a:rPr>
              <a:t>　　戦犯として裁かれた人は連合国側の都合で選ばれたのではないか。</a:t>
            </a:r>
            <a:endParaRPr kumimoji="1" lang="en-US" altLang="ja-JP" sz="2400" dirty="0">
              <a:latin typeface="+mn-ea"/>
            </a:endParaRPr>
          </a:p>
          <a:p>
            <a:r>
              <a:rPr kumimoji="1" lang="ja-JP" altLang="en-US" sz="2400" dirty="0">
                <a:latin typeface="+mn-ea"/>
              </a:rPr>
              <a:t>　・日本では国際法の教育が行き届かず、捕虜に対するイメージがよく</a:t>
            </a:r>
            <a:r>
              <a:rPr kumimoji="1" lang="ja-JP" altLang="en-US" sz="2400" dirty="0" err="1">
                <a:latin typeface="+mn-ea"/>
              </a:rPr>
              <a:t>な</a:t>
            </a:r>
            <a:endParaRPr kumimoji="1" lang="en-US" altLang="ja-JP" sz="2400" dirty="0">
              <a:latin typeface="+mn-ea"/>
            </a:endParaRPr>
          </a:p>
          <a:p>
            <a:r>
              <a:rPr kumimoji="1" lang="ja-JP" altLang="en-US" sz="2400" dirty="0">
                <a:latin typeface="+mn-ea"/>
              </a:rPr>
              <a:t>　　かったため、欧米の捕虜に対して暴力を振るった。</a:t>
            </a:r>
            <a:endParaRPr kumimoji="1" lang="en-US" altLang="ja-JP" sz="2400" dirty="0">
              <a:latin typeface="+mn-ea"/>
            </a:endParaRPr>
          </a:p>
        </p:txBody>
      </p:sp>
      <p:sp>
        <p:nvSpPr>
          <p:cNvPr id="13" name="テキスト ボックス 12">
            <a:extLst>
              <a:ext uri="{FF2B5EF4-FFF2-40B4-BE49-F238E27FC236}">
                <a16:creationId xmlns:a16="http://schemas.microsoft.com/office/drawing/2014/main" id="{091E6639-F11A-4FE6-AB95-00074402CE15}"/>
              </a:ext>
            </a:extLst>
          </p:cNvPr>
          <p:cNvSpPr txBox="1"/>
          <p:nvPr/>
        </p:nvSpPr>
        <p:spPr>
          <a:xfrm>
            <a:off x="6224340" y="106211"/>
            <a:ext cx="5955297" cy="954107"/>
          </a:xfrm>
          <a:prstGeom prst="rect">
            <a:avLst/>
          </a:prstGeom>
          <a:solidFill>
            <a:schemeClr val="bg1"/>
          </a:solidFill>
          <a:ln>
            <a:solidFill>
              <a:schemeClr val="accent1">
                <a:shade val="50000"/>
              </a:schemeClr>
            </a:solidFill>
          </a:ln>
        </p:spPr>
        <p:txBody>
          <a:bodyPr wrap="square" rtlCol="0">
            <a:spAutoFit/>
          </a:bodyPr>
          <a:lstStyle/>
          <a:p>
            <a:r>
              <a:rPr lang="en-US" altLang="ja-JP" sz="1400" b="1" dirty="0">
                <a:latin typeface="+mn-ea"/>
              </a:rPr>
              <a:t>【</a:t>
            </a:r>
            <a:r>
              <a:rPr lang="ja-JP" altLang="en-US" sz="1400" b="1" dirty="0">
                <a:latin typeface="+mn-ea"/>
              </a:rPr>
              <a:t>授業改善の</a:t>
            </a:r>
            <a:r>
              <a:rPr lang="en-US" altLang="ja-JP" sz="1400" b="1" dirty="0">
                <a:latin typeface="+mn-ea"/>
              </a:rPr>
              <a:t>Check Point</a:t>
            </a:r>
            <a:r>
              <a:rPr lang="ja-JP" altLang="en-US" sz="1400" b="1" dirty="0">
                <a:latin typeface="+mn-ea"/>
              </a:rPr>
              <a:t>①</a:t>
            </a:r>
            <a:r>
              <a:rPr lang="en-US" altLang="ja-JP" sz="1400" b="1" dirty="0">
                <a:latin typeface="+mn-ea"/>
              </a:rPr>
              <a:t>】</a:t>
            </a:r>
          </a:p>
          <a:p>
            <a:r>
              <a:rPr lang="ja-JP" altLang="en-US" sz="1400" dirty="0">
                <a:latin typeface="+mn-ea"/>
              </a:rPr>
              <a:t>　</a:t>
            </a:r>
            <a:r>
              <a:rPr lang="ja-JP" altLang="en-US" sz="1400" dirty="0">
                <a:latin typeface="+mj-ea"/>
              </a:rPr>
              <a:t>・生徒の読み取る資料が、「歴史的事象に対する既存の認識や固定概</a:t>
            </a:r>
            <a:endParaRPr lang="en-US" altLang="ja-JP" sz="1400" dirty="0">
              <a:latin typeface="+mj-ea"/>
            </a:endParaRPr>
          </a:p>
          <a:p>
            <a:r>
              <a:rPr lang="ja-JP" altLang="en-US" sz="1400" dirty="0">
                <a:latin typeface="+mj-ea"/>
              </a:rPr>
              <a:t>　　念に揺さぶりをかけるものであるか」、「歴史的事象を広い視点か</a:t>
            </a:r>
            <a:endParaRPr lang="en-US" altLang="ja-JP" sz="1400" dirty="0">
              <a:latin typeface="+mj-ea"/>
            </a:endParaRPr>
          </a:p>
          <a:p>
            <a:r>
              <a:rPr lang="ja-JP" altLang="en-US" sz="1400" dirty="0">
                <a:latin typeface="+mj-ea"/>
              </a:rPr>
              <a:t>　　ら考察するものとなっているか」</a:t>
            </a:r>
            <a:endParaRPr lang="en-US" altLang="ja-JP" sz="1400" dirty="0">
              <a:latin typeface="+mj-ea"/>
            </a:endParaRPr>
          </a:p>
        </p:txBody>
      </p:sp>
      <p:sp>
        <p:nvSpPr>
          <p:cNvPr id="2" name="正方形/長方形 1"/>
          <p:cNvSpPr/>
          <p:nvPr/>
        </p:nvSpPr>
        <p:spPr>
          <a:xfrm>
            <a:off x="2216846" y="1320757"/>
            <a:ext cx="9962791" cy="369332"/>
          </a:xfrm>
          <a:prstGeom prst="rect">
            <a:avLst/>
          </a:prstGeom>
        </p:spPr>
        <p:txBody>
          <a:bodyPr wrap="square">
            <a:spAutoFit/>
          </a:bodyPr>
          <a:lstStyle/>
          <a:p>
            <a:r>
              <a:rPr lang="ja-JP" altLang="en-US" b="1" dirty="0">
                <a:solidFill>
                  <a:srgbClr val="FF0000"/>
                </a:solidFill>
                <a:latin typeface="+mn-ea"/>
              </a:rPr>
              <a:t>問い①「</a:t>
            </a:r>
            <a:r>
              <a:rPr lang="ja-JP" altLang="en-US" b="1" dirty="0">
                <a:solidFill>
                  <a:srgbClr val="FF0000"/>
                </a:solidFill>
                <a:latin typeface="+mj-ea"/>
              </a:rPr>
              <a:t>なぜ、ＢＣ級戦争犯罪が起こり、戦犯として裁かれる人が生まれたのだろうか？</a:t>
            </a:r>
            <a:r>
              <a:rPr lang="ja-JP" altLang="en-US" b="1" dirty="0">
                <a:solidFill>
                  <a:srgbClr val="FF0000"/>
                </a:solidFill>
                <a:latin typeface="+mn-ea"/>
              </a:rPr>
              <a:t>」</a:t>
            </a:r>
            <a:endParaRPr lang="ja-JP" altLang="en-US" dirty="0"/>
          </a:p>
        </p:txBody>
      </p:sp>
      <p:sp>
        <p:nvSpPr>
          <p:cNvPr id="14" name="テキスト ボックス 13">
            <a:extLst>
              <a:ext uri="{FF2B5EF4-FFF2-40B4-BE49-F238E27FC236}">
                <a16:creationId xmlns:a16="http://schemas.microsoft.com/office/drawing/2014/main" id="{091E6639-F11A-4FE6-AB95-00074402CE15}"/>
              </a:ext>
            </a:extLst>
          </p:cNvPr>
          <p:cNvSpPr txBox="1"/>
          <p:nvPr/>
        </p:nvSpPr>
        <p:spPr>
          <a:xfrm>
            <a:off x="1854537" y="4265472"/>
            <a:ext cx="10325100" cy="2308324"/>
          </a:xfrm>
          <a:prstGeom prst="rect">
            <a:avLst/>
          </a:prstGeom>
          <a:noFill/>
        </p:spPr>
        <p:txBody>
          <a:bodyPr wrap="square" rtlCol="0">
            <a:spAutoFit/>
          </a:bodyPr>
          <a:lstStyle/>
          <a:p>
            <a:r>
              <a:rPr kumimoji="1" lang="en-US" altLang="ja-JP" sz="2400" dirty="0">
                <a:latin typeface="+mn-ea"/>
              </a:rPr>
              <a:t>【</a:t>
            </a:r>
            <a:r>
              <a:rPr kumimoji="1" lang="ja-JP" altLang="en-US" sz="2400" dirty="0">
                <a:latin typeface="+mn-ea"/>
              </a:rPr>
              <a:t>授業者の想定</a:t>
            </a:r>
            <a:r>
              <a:rPr kumimoji="1" lang="en-US" altLang="ja-JP" sz="2400" dirty="0">
                <a:latin typeface="+mn-ea"/>
              </a:rPr>
              <a:t>】</a:t>
            </a:r>
          </a:p>
          <a:p>
            <a:r>
              <a:rPr kumimoji="1" lang="ja-JP" altLang="en-US" sz="2400" dirty="0">
                <a:latin typeface="+mn-ea"/>
              </a:rPr>
              <a:t>　</a:t>
            </a:r>
            <a:r>
              <a:rPr lang="ja-JP" altLang="en-US" sz="2400" dirty="0"/>
              <a:t>・国際法では戦争中の捕虜は人道的に待遇しなければならず、虐待など</a:t>
            </a:r>
            <a:endParaRPr lang="en-US" altLang="ja-JP" sz="2400" dirty="0"/>
          </a:p>
          <a:p>
            <a:r>
              <a:rPr lang="ja-JP" altLang="en-US" sz="2400" dirty="0"/>
              <a:t>　　を行ってはならない。</a:t>
            </a:r>
            <a:endParaRPr lang="en-US" altLang="ja-JP" sz="2400" dirty="0"/>
          </a:p>
          <a:p>
            <a:r>
              <a:rPr lang="ja-JP" altLang="en-US" sz="2400" dirty="0"/>
              <a:t>　 ・「戦陣訓」の「生きて虜囚の辱めを受けず」という教えが、捕虜を</a:t>
            </a:r>
            <a:endParaRPr lang="en-US" altLang="ja-JP" sz="2400" dirty="0"/>
          </a:p>
          <a:p>
            <a:r>
              <a:rPr lang="ja-JP" altLang="en-US" sz="2400" dirty="0"/>
              <a:t>　　人道的に扱うという国際法よりも重んじられたのではないか。</a:t>
            </a:r>
            <a:endParaRPr lang="en-US" altLang="ja-JP" sz="2400" dirty="0"/>
          </a:p>
          <a:p>
            <a:r>
              <a:rPr lang="ja-JP" altLang="en-US" sz="2400" dirty="0"/>
              <a:t>　 ・日本と欧米では、捕虜に対する考え方が異なっている。　　など</a:t>
            </a:r>
            <a:endParaRPr lang="en-US" altLang="ja-JP" sz="2400" dirty="0"/>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514274550"/>
      </p:ext>
    </p:extLst>
  </p:cSld>
  <p:clrMapOvr>
    <a:masterClrMapping/>
  </p:clrMapOvr>
  <mc:AlternateContent xmlns:mc="http://schemas.openxmlformats.org/markup-compatibility/2006">
    <mc:Choice xmlns:p14="http://schemas.microsoft.com/office/powerpoint/2010/main" Requires="p14">
      <p:transition spd="slow" p14:dur="2000" advTm="24510"/>
    </mc:Choice>
    <mc:Fallback>
      <p:transition spd="slow" advTm="24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58226" y="681924"/>
            <a:ext cx="8596668" cy="759417"/>
          </a:xfrm>
        </p:spPr>
        <p:txBody>
          <a:bodyPr>
            <a:normAutofit/>
          </a:bodyPr>
          <a:lstStyle/>
          <a:p>
            <a:r>
              <a:rPr lang="ja-JP" altLang="en-US" b="1" dirty="0">
                <a:solidFill>
                  <a:schemeClr val="tx1"/>
                </a:solidFill>
              </a:rPr>
              <a:t>５　研究授業の考察</a:t>
            </a:r>
          </a:p>
        </p:txBody>
      </p:sp>
      <p:sp>
        <p:nvSpPr>
          <p:cNvPr id="10" name="テキスト ボックス 9">
            <a:extLst>
              <a:ext uri="{FF2B5EF4-FFF2-40B4-BE49-F238E27FC236}">
                <a16:creationId xmlns:a16="http://schemas.microsoft.com/office/drawing/2014/main" id="{091E6639-F11A-4FE6-AB95-00074402CE15}"/>
              </a:ext>
            </a:extLst>
          </p:cNvPr>
          <p:cNvSpPr txBox="1"/>
          <p:nvPr/>
        </p:nvSpPr>
        <p:spPr>
          <a:xfrm>
            <a:off x="1854537" y="1701780"/>
            <a:ext cx="10325100" cy="3046988"/>
          </a:xfrm>
          <a:prstGeom prst="rect">
            <a:avLst/>
          </a:prstGeom>
          <a:noFill/>
        </p:spPr>
        <p:txBody>
          <a:bodyPr wrap="square" rtlCol="0">
            <a:spAutoFit/>
          </a:bodyPr>
          <a:lstStyle/>
          <a:p>
            <a:r>
              <a:rPr kumimoji="1" lang="en-US" altLang="ja-JP" sz="2400" dirty="0">
                <a:latin typeface="+mn-ea"/>
              </a:rPr>
              <a:t>【</a:t>
            </a:r>
            <a:r>
              <a:rPr kumimoji="1" lang="ja-JP" altLang="en-US" sz="2400" dirty="0">
                <a:latin typeface="+mn-ea"/>
              </a:rPr>
              <a:t>生徒が表現した内容</a:t>
            </a:r>
            <a:r>
              <a:rPr kumimoji="1" lang="en-US" altLang="ja-JP" sz="2400" dirty="0">
                <a:latin typeface="+mn-ea"/>
              </a:rPr>
              <a:t>】</a:t>
            </a:r>
          </a:p>
          <a:p>
            <a:r>
              <a:rPr kumimoji="1" lang="ja-JP" altLang="en-US" sz="2400" dirty="0">
                <a:latin typeface="+mn-ea"/>
              </a:rPr>
              <a:t>○資料</a:t>
            </a:r>
            <a:r>
              <a:rPr kumimoji="1" lang="en-US" altLang="ja-JP" sz="2400" dirty="0">
                <a:latin typeface="+mn-ea"/>
              </a:rPr>
              <a:t>B</a:t>
            </a:r>
            <a:r>
              <a:rPr kumimoji="1" lang="ja-JP" altLang="en-US" sz="2400" dirty="0">
                <a:latin typeface="+mn-ea"/>
              </a:rPr>
              <a:t>　「</a:t>
            </a:r>
            <a:r>
              <a:rPr lang="ja-JP" altLang="en-US" sz="2400" dirty="0">
                <a:latin typeface="+mn-ea"/>
              </a:rPr>
              <a:t>上官の命令と戦争犯罪に関わる資料</a:t>
            </a:r>
            <a:r>
              <a:rPr kumimoji="1" lang="ja-JP" altLang="en-US" sz="2400" dirty="0">
                <a:latin typeface="+mn-ea"/>
              </a:rPr>
              <a:t>」</a:t>
            </a:r>
            <a:endParaRPr kumimoji="1" lang="en-US" altLang="ja-JP" sz="2400" dirty="0">
              <a:latin typeface="+mn-ea"/>
            </a:endParaRPr>
          </a:p>
          <a:p>
            <a:r>
              <a:rPr kumimoji="1" lang="ja-JP" altLang="en-US" sz="2400" dirty="0">
                <a:latin typeface="+mn-ea"/>
              </a:rPr>
              <a:t>　・自分の意思ではやってはいけないと分かっていても、上官の圧力に</a:t>
            </a:r>
            <a:r>
              <a:rPr kumimoji="1" lang="ja-JP" altLang="en-US" sz="2400" dirty="0" err="1">
                <a:latin typeface="+mn-ea"/>
              </a:rPr>
              <a:t>よ</a:t>
            </a:r>
            <a:endParaRPr kumimoji="1" lang="en-US" altLang="ja-JP" sz="2400" dirty="0">
              <a:latin typeface="+mn-ea"/>
            </a:endParaRPr>
          </a:p>
          <a:p>
            <a:r>
              <a:rPr kumimoji="1" lang="ja-JP" altLang="en-US" sz="2400" dirty="0">
                <a:latin typeface="+mn-ea"/>
              </a:rPr>
              <a:t>　　</a:t>
            </a:r>
            <a:r>
              <a:rPr kumimoji="1" lang="ja-JP" altLang="en-US" sz="2400" dirty="0" err="1">
                <a:latin typeface="+mn-ea"/>
              </a:rPr>
              <a:t>り</a:t>
            </a:r>
            <a:r>
              <a:rPr kumimoji="1" lang="ja-JP" altLang="en-US" sz="2400" dirty="0">
                <a:latin typeface="+mn-ea"/>
              </a:rPr>
              <a:t>やらざるを得なかった。</a:t>
            </a:r>
            <a:endParaRPr kumimoji="1" lang="en-US" altLang="ja-JP" sz="2400" dirty="0">
              <a:latin typeface="+mn-ea"/>
            </a:endParaRPr>
          </a:p>
          <a:p>
            <a:r>
              <a:rPr kumimoji="1" lang="ja-JP" altLang="en-US" sz="2400" dirty="0">
                <a:latin typeface="+mn-ea"/>
              </a:rPr>
              <a:t>　・戦勝国側の考えが強く、見せしめの意味も含まれていたのではないか。</a:t>
            </a:r>
            <a:endParaRPr kumimoji="1" lang="en-US" altLang="ja-JP" sz="2400" dirty="0">
              <a:latin typeface="+mn-ea"/>
            </a:endParaRPr>
          </a:p>
          <a:p>
            <a:r>
              <a:rPr kumimoji="1" lang="ja-JP" altLang="en-US" sz="2400" dirty="0">
                <a:latin typeface="+mn-ea"/>
              </a:rPr>
              <a:t>　・上官の命令が絶対的</a:t>
            </a:r>
            <a:r>
              <a:rPr kumimoji="1" lang="ja-JP" altLang="en-US" sz="2400" dirty="0" smtClean="0">
                <a:latin typeface="+mn-ea"/>
              </a:rPr>
              <a:t>で、</a:t>
            </a:r>
            <a:r>
              <a:rPr kumimoji="1" lang="ja-JP" altLang="en-US" sz="2400" dirty="0">
                <a:latin typeface="+mn-ea"/>
              </a:rPr>
              <a:t>下の者は従う</a:t>
            </a:r>
            <a:r>
              <a:rPr kumimoji="1" lang="ja-JP" altLang="en-US" sz="2400" dirty="0" smtClean="0">
                <a:latin typeface="+mn-ea"/>
              </a:rPr>
              <a:t>しかなかったが</a:t>
            </a:r>
            <a:r>
              <a:rPr kumimoji="1" lang="ja-JP" altLang="en-US" sz="2400" dirty="0">
                <a:latin typeface="+mn-ea"/>
              </a:rPr>
              <a:t>、</a:t>
            </a:r>
            <a:r>
              <a:rPr kumimoji="1" lang="ja-JP" altLang="en-US" sz="2400" dirty="0" smtClean="0">
                <a:latin typeface="+mn-ea"/>
              </a:rPr>
              <a:t>個人の意見な</a:t>
            </a:r>
            <a:endParaRPr kumimoji="1" lang="en-US" altLang="ja-JP" sz="2400" dirty="0" smtClean="0">
              <a:latin typeface="+mn-ea"/>
            </a:endParaRPr>
          </a:p>
          <a:p>
            <a:r>
              <a:rPr kumimoji="1" lang="ja-JP" altLang="en-US" sz="2400" dirty="0" smtClean="0">
                <a:latin typeface="+mn-ea"/>
              </a:rPr>
              <a:t>　　</a:t>
            </a:r>
            <a:r>
              <a:rPr kumimoji="1" lang="ja-JP" altLang="en-US" sz="2400" dirty="0" err="1" smtClean="0">
                <a:latin typeface="+mn-ea"/>
              </a:rPr>
              <a:t>どを</a:t>
            </a:r>
            <a:r>
              <a:rPr kumimoji="1" lang="ja-JP" altLang="en-US" sz="2400" dirty="0">
                <a:latin typeface="+mn-ea"/>
              </a:rPr>
              <a:t>詳しく調べれば、死刑などにはならなかったのでは</a:t>
            </a:r>
            <a:r>
              <a:rPr kumimoji="1" lang="ja-JP" altLang="en-US" sz="2400" dirty="0" smtClean="0">
                <a:latin typeface="+mn-ea"/>
              </a:rPr>
              <a:t>ないか</a:t>
            </a:r>
            <a:r>
              <a:rPr kumimoji="1" lang="ja-JP" altLang="en-US" sz="2400" dirty="0">
                <a:latin typeface="+mn-ea"/>
              </a:rPr>
              <a:t>。</a:t>
            </a:r>
            <a:endParaRPr kumimoji="1" lang="en-US" altLang="ja-JP" sz="2400" dirty="0">
              <a:latin typeface="+mn-ea"/>
            </a:endParaRPr>
          </a:p>
          <a:p>
            <a:r>
              <a:rPr kumimoji="1" lang="ja-JP" altLang="en-US" sz="2400" dirty="0">
                <a:latin typeface="+mn-ea"/>
              </a:rPr>
              <a:t>　・真面目な人ほど上官の命令に忠実に従っていたのではないか。</a:t>
            </a:r>
            <a:endParaRPr kumimoji="1" lang="en-US" altLang="ja-JP" sz="2400" dirty="0">
              <a:latin typeface="+mn-ea"/>
            </a:endParaRPr>
          </a:p>
        </p:txBody>
      </p:sp>
      <p:sp>
        <p:nvSpPr>
          <p:cNvPr id="13" name="テキスト ボックス 12">
            <a:extLst>
              <a:ext uri="{FF2B5EF4-FFF2-40B4-BE49-F238E27FC236}">
                <a16:creationId xmlns:a16="http://schemas.microsoft.com/office/drawing/2014/main" id="{091E6639-F11A-4FE6-AB95-00074402CE15}"/>
              </a:ext>
            </a:extLst>
          </p:cNvPr>
          <p:cNvSpPr txBox="1"/>
          <p:nvPr/>
        </p:nvSpPr>
        <p:spPr>
          <a:xfrm>
            <a:off x="6224340" y="106211"/>
            <a:ext cx="5955297" cy="954107"/>
          </a:xfrm>
          <a:prstGeom prst="rect">
            <a:avLst/>
          </a:prstGeom>
          <a:solidFill>
            <a:schemeClr val="bg1"/>
          </a:solidFill>
          <a:ln>
            <a:solidFill>
              <a:schemeClr val="accent1">
                <a:shade val="50000"/>
              </a:schemeClr>
            </a:solidFill>
          </a:ln>
        </p:spPr>
        <p:txBody>
          <a:bodyPr wrap="square" rtlCol="0">
            <a:spAutoFit/>
          </a:bodyPr>
          <a:lstStyle/>
          <a:p>
            <a:r>
              <a:rPr lang="en-US" altLang="ja-JP" sz="1400" b="1" dirty="0">
                <a:latin typeface="+mn-ea"/>
              </a:rPr>
              <a:t>【</a:t>
            </a:r>
            <a:r>
              <a:rPr lang="ja-JP" altLang="en-US" sz="1400" b="1" dirty="0">
                <a:latin typeface="+mn-ea"/>
              </a:rPr>
              <a:t>授業改善の</a:t>
            </a:r>
            <a:r>
              <a:rPr lang="en-US" altLang="ja-JP" sz="1400" b="1" dirty="0">
                <a:latin typeface="+mn-ea"/>
              </a:rPr>
              <a:t>Check Point</a:t>
            </a:r>
            <a:r>
              <a:rPr lang="ja-JP" altLang="en-US" sz="1400" b="1" dirty="0">
                <a:latin typeface="+mn-ea"/>
              </a:rPr>
              <a:t>①</a:t>
            </a:r>
            <a:r>
              <a:rPr lang="en-US" altLang="ja-JP" sz="1400" b="1" dirty="0">
                <a:latin typeface="+mn-ea"/>
              </a:rPr>
              <a:t>】</a:t>
            </a:r>
          </a:p>
          <a:p>
            <a:r>
              <a:rPr lang="ja-JP" altLang="en-US" sz="1400" dirty="0">
                <a:latin typeface="+mn-ea"/>
              </a:rPr>
              <a:t>　</a:t>
            </a:r>
            <a:r>
              <a:rPr lang="ja-JP" altLang="en-US" sz="1400" dirty="0">
                <a:latin typeface="+mj-ea"/>
              </a:rPr>
              <a:t>・生徒の読み取る資料が、「歴史的事象に対する既存の認識や固定概</a:t>
            </a:r>
            <a:endParaRPr lang="en-US" altLang="ja-JP" sz="1400" dirty="0">
              <a:latin typeface="+mj-ea"/>
            </a:endParaRPr>
          </a:p>
          <a:p>
            <a:r>
              <a:rPr lang="ja-JP" altLang="en-US" sz="1400" dirty="0">
                <a:latin typeface="+mj-ea"/>
              </a:rPr>
              <a:t>　　念に揺さぶりをかけるものであるか」、「歴史的事象を広い視点か</a:t>
            </a:r>
            <a:endParaRPr lang="en-US" altLang="ja-JP" sz="1400" dirty="0">
              <a:latin typeface="+mj-ea"/>
            </a:endParaRPr>
          </a:p>
          <a:p>
            <a:r>
              <a:rPr lang="ja-JP" altLang="en-US" sz="1400" dirty="0">
                <a:latin typeface="+mj-ea"/>
              </a:rPr>
              <a:t>　　ら考察するものとなっているか」</a:t>
            </a:r>
            <a:endParaRPr lang="en-US" altLang="ja-JP" sz="1400" dirty="0">
              <a:latin typeface="+mj-ea"/>
            </a:endParaRPr>
          </a:p>
        </p:txBody>
      </p:sp>
      <p:sp>
        <p:nvSpPr>
          <p:cNvPr id="2" name="正方形/長方形 1"/>
          <p:cNvSpPr/>
          <p:nvPr/>
        </p:nvSpPr>
        <p:spPr>
          <a:xfrm>
            <a:off x="2216846" y="1320757"/>
            <a:ext cx="9962791" cy="369332"/>
          </a:xfrm>
          <a:prstGeom prst="rect">
            <a:avLst/>
          </a:prstGeom>
        </p:spPr>
        <p:txBody>
          <a:bodyPr wrap="square">
            <a:spAutoFit/>
          </a:bodyPr>
          <a:lstStyle/>
          <a:p>
            <a:r>
              <a:rPr lang="ja-JP" altLang="en-US" b="1" dirty="0">
                <a:solidFill>
                  <a:srgbClr val="FF0000"/>
                </a:solidFill>
                <a:latin typeface="+mn-ea"/>
              </a:rPr>
              <a:t>問い①「</a:t>
            </a:r>
            <a:r>
              <a:rPr lang="ja-JP" altLang="en-US" b="1" dirty="0">
                <a:solidFill>
                  <a:srgbClr val="FF0000"/>
                </a:solidFill>
                <a:latin typeface="+mj-ea"/>
              </a:rPr>
              <a:t>なぜ、ＢＣ級戦争犯罪が起こり、戦犯として裁かれる人が生まれたのだろうか？</a:t>
            </a:r>
            <a:r>
              <a:rPr lang="ja-JP" altLang="en-US" b="1" dirty="0">
                <a:solidFill>
                  <a:srgbClr val="FF0000"/>
                </a:solidFill>
                <a:latin typeface="+mn-ea"/>
              </a:rPr>
              <a:t>」</a:t>
            </a:r>
            <a:endParaRPr lang="ja-JP" altLang="en-US" dirty="0"/>
          </a:p>
        </p:txBody>
      </p:sp>
      <p:sp>
        <p:nvSpPr>
          <p:cNvPr id="14" name="テキスト ボックス 13">
            <a:extLst>
              <a:ext uri="{FF2B5EF4-FFF2-40B4-BE49-F238E27FC236}">
                <a16:creationId xmlns:a16="http://schemas.microsoft.com/office/drawing/2014/main" id="{091E6639-F11A-4FE6-AB95-00074402CE15}"/>
              </a:ext>
            </a:extLst>
          </p:cNvPr>
          <p:cNvSpPr txBox="1"/>
          <p:nvPr/>
        </p:nvSpPr>
        <p:spPr>
          <a:xfrm>
            <a:off x="1854537" y="4919008"/>
            <a:ext cx="10325100" cy="1938992"/>
          </a:xfrm>
          <a:prstGeom prst="rect">
            <a:avLst/>
          </a:prstGeom>
          <a:noFill/>
        </p:spPr>
        <p:txBody>
          <a:bodyPr wrap="square" rtlCol="0">
            <a:spAutoFit/>
          </a:bodyPr>
          <a:lstStyle/>
          <a:p>
            <a:r>
              <a:rPr kumimoji="1" lang="en-US" altLang="ja-JP" sz="2400" dirty="0">
                <a:latin typeface="+mn-ea"/>
              </a:rPr>
              <a:t>【</a:t>
            </a:r>
            <a:r>
              <a:rPr kumimoji="1" lang="ja-JP" altLang="en-US" sz="2400" dirty="0">
                <a:latin typeface="+mn-ea"/>
              </a:rPr>
              <a:t>授業者の想定</a:t>
            </a:r>
            <a:r>
              <a:rPr kumimoji="1" lang="en-US" altLang="ja-JP" sz="2400" dirty="0">
                <a:latin typeface="+mn-ea"/>
              </a:rPr>
              <a:t>】</a:t>
            </a:r>
          </a:p>
          <a:p>
            <a:r>
              <a:rPr kumimoji="1" lang="ja-JP" altLang="en-US" sz="2400" dirty="0">
                <a:latin typeface="+mn-ea"/>
              </a:rPr>
              <a:t>　</a:t>
            </a:r>
            <a:r>
              <a:rPr lang="ja-JP" altLang="en-US" sz="2400" dirty="0"/>
              <a:t>・上官の命令が絶対的であるため、自分の良心に反してまで罪を犯した</a:t>
            </a:r>
            <a:endParaRPr lang="en-US" altLang="ja-JP" sz="2400" dirty="0"/>
          </a:p>
          <a:p>
            <a:r>
              <a:rPr lang="ja-JP" altLang="en-US" sz="2400" dirty="0"/>
              <a:t>　　者も</a:t>
            </a:r>
            <a:r>
              <a:rPr lang="ja-JP" altLang="en-US" sz="2400" dirty="0" smtClean="0"/>
              <a:t>いる。その中</a:t>
            </a:r>
            <a:r>
              <a:rPr lang="ja-JP" altLang="en-US" sz="2400" dirty="0"/>
              <a:t>には、死刑宣告をされた者もいた。</a:t>
            </a:r>
            <a:endParaRPr lang="en-US" altLang="ja-JP" sz="2400" dirty="0"/>
          </a:p>
          <a:p>
            <a:r>
              <a:rPr lang="ja-JP" altLang="en-US" sz="2400" dirty="0"/>
              <a:t>　・上官の命令は絶対とされていたにもかかわらず</a:t>
            </a:r>
            <a:r>
              <a:rPr lang="ja-JP" altLang="en-US" sz="2400" dirty="0" smtClean="0"/>
              <a:t>、ＢＣ</a:t>
            </a:r>
            <a:r>
              <a:rPr lang="en-US" altLang="ja-JP" sz="2400" dirty="0" smtClean="0"/>
              <a:t> </a:t>
            </a:r>
            <a:r>
              <a:rPr lang="ja-JP" altLang="en-US" sz="2400" dirty="0"/>
              <a:t>級戦犯裁判</a:t>
            </a:r>
            <a:r>
              <a:rPr lang="ja-JP" altLang="en-US" sz="2400" dirty="0" smtClean="0"/>
              <a:t>で</a:t>
            </a:r>
            <a:endParaRPr lang="en-US" altLang="ja-JP" sz="2400" dirty="0" smtClean="0"/>
          </a:p>
          <a:p>
            <a:r>
              <a:rPr lang="ja-JP" altLang="en-US" sz="2400" dirty="0" smtClean="0"/>
              <a:t>　　実際</a:t>
            </a:r>
            <a:r>
              <a:rPr lang="ja-JP" altLang="en-US" sz="2400" dirty="0"/>
              <a:t>に裁かれたのは、現場にいた者が多い。 　　　　　　　　など</a:t>
            </a:r>
            <a:endParaRPr lang="en-US" altLang="ja-JP" sz="2400" dirty="0"/>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158066386"/>
      </p:ext>
    </p:extLst>
  </p:cSld>
  <p:clrMapOvr>
    <a:masterClrMapping/>
  </p:clrMapOvr>
  <mc:AlternateContent xmlns:mc="http://schemas.openxmlformats.org/markup-compatibility/2006">
    <mc:Choice xmlns:p14="http://schemas.microsoft.com/office/powerpoint/2010/main" Requires="p14">
      <p:transition spd="slow" p14:dur="2000" advTm="15544"/>
    </mc:Choice>
    <mc:Fallback>
      <p:transition spd="slow" advTm="15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58226" y="681924"/>
            <a:ext cx="8596668" cy="759417"/>
          </a:xfrm>
        </p:spPr>
        <p:txBody>
          <a:bodyPr>
            <a:normAutofit/>
          </a:bodyPr>
          <a:lstStyle/>
          <a:p>
            <a:r>
              <a:rPr lang="ja-JP" altLang="en-US" b="1" dirty="0">
                <a:solidFill>
                  <a:schemeClr val="tx1"/>
                </a:solidFill>
              </a:rPr>
              <a:t>５　研究授業の考察</a:t>
            </a:r>
          </a:p>
        </p:txBody>
      </p:sp>
      <p:sp>
        <p:nvSpPr>
          <p:cNvPr id="10" name="テキスト ボックス 9">
            <a:extLst>
              <a:ext uri="{FF2B5EF4-FFF2-40B4-BE49-F238E27FC236}">
                <a16:creationId xmlns:a16="http://schemas.microsoft.com/office/drawing/2014/main" id="{091E6639-F11A-4FE6-AB95-00074402CE15}"/>
              </a:ext>
            </a:extLst>
          </p:cNvPr>
          <p:cNvSpPr txBox="1"/>
          <p:nvPr/>
        </p:nvSpPr>
        <p:spPr>
          <a:xfrm>
            <a:off x="1854537" y="1701780"/>
            <a:ext cx="10325100" cy="2677656"/>
          </a:xfrm>
          <a:prstGeom prst="rect">
            <a:avLst/>
          </a:prstGeom>
          <a:noFill/>
        </p:spPr>
        <p:txBody>
          <a:bodyPr wrap="square" rtlCol="0">
            <a:spAutoFit/>
          </a:bodyPr>
          <a:lstStyle/>
          <a:p>
            <a:r>
              <a:rPr kumimoji="1" lang="en-US" altLang="ja-JP" sz="2400" dirty="0">
                <a:latin typeface="+mn-ea"/>
              </a:rPr>
              <a:t>【</a:t>
            </a:r>
            <a:r>
              <a:rPr kumimoji="1" lang="ja-JP" altLang="en-US" sz="2400" dirty="0">
                <a:latin typeface="+mn-ea"/>
              </a:rPr>
              <a:t>生徒が表現した内容</a:t>
            </a:r>
            <a:r>
              <a:rPr kumimoji="1" lang="en-US" altLang="ja-JP" sz="2400" dirty="0">
                <a:latin typeface="+mn-ea"/>
              </a:rPr>
              <a:t>】</a:t>
            </a:r>
          </a:p>
          <a:p>
            <a:r>
              <a:rPr kumimoji="1" lang="ja-JP" altLang="en-US" sz="2400" dirty="0">
                <a:latin typeface="+mn-ea"/>
              </a:rPr>
              <a:t>○資料</a:t>
            </a:r>
            <a:r>
              <a:rPr kumimoji="1" lang="en-US" altLang="ja-JP" sz="2400" dirty="0">
                <a:latin typeface="+mn-ea"/>
              </a:rPr>
              <a:t>C</a:t>
            </a:r>
            <a:r>
              <a:rPr kumimoji="1" lang="ja-JP" altLang="en-US" sz="2400" dirty="0">
                <a:latin typeface="+mn-ea"/>
              </a:rPr>
              <a:t>　「</a:t>
            </a:r>
            <a:r>
              <a:rPr lang="ja-JP" altLang="en-US" sz="2400" dirty="0">
                <a:latin typeface="+mn-ea"/>
              </a:rPr>
              <a:t>朝鮮人</a:t>
            </a:r>
            <a:r>
              <a:rPr lang="en-US" altLang="ja-JP" sz="2400" dirty="0">
                <a:latin typeface="+mn-ea"/>
              </a:rPr>
              <a:t>BC</a:t>
            </a:r>
            <a:r>
              <a:rPr lang="ja-JP" altLang="en-US" sz="2400" dirty="0">
                <a:latin typeface="+mn-ea"/>
              </a:rPr>
              <a:t>級戦犯に関する資料</a:t>
            </a:r>
            <a:r>
              <a:rPr kumimoji="1" lang="ja-JP" altLang="en-US" sz="2400" dirty="0">
                <a:latin typeface="+mn-ea"/>
              </a:rPr>
              <a:t>」</a:t>
            </a:r>
            <a:endParaRPr kumimoji="1" lang="en-US" altLang="ja-JP" sz="2400" dirty="0">
              <a:latin typeface="+mn-ea"/>
            </a:endParaRPr>
          </a:p>
          <a:p>
            <a:r>
              <a:rPr kumimoji="1" lang="ja-JP" altLang="en-US" sz="2400" dirty="0">
                <a:latin typeface="+mn-ea"/>
              </a:rPr>
              <a:t>　・なぜ捕虜監視員を植民地であった朝鮮人がやっているのか。</a:t>
            </a:r>
            <a:endParaRPr kumimoji="1" lang="en-US" altLang="ja-JP" sz="2400" dirty="0">
              <a:latin typeface="+mn-ea"/>
            </a:endParaRPr>
          </a:p>
          <a:p>
            <a:r>
              <a:rPr kumimoji="1" lang="ja-JP" altLang="en-US" sz="2400" dirty="0">
                <a:latin typeface="+mn-ea"/>
              </a:rPr>
              <a:t>　・朝鮮人や台湾人の死刑の人数が少ないのは、彼らを残して</a:t>
            </a:r>
            <a:r>
              <a:rPr kumimoji="1" lang="ja-JP" altLang="en-US" sz="2400" dirty="0" err="1">
                <a:latin typeface="+mn-ea"/>
              </a:rPr>
              <a:t>働かせるた</a:t>
            </a:r>
            <a:endParaRPr kumimoji="1" lang="en-US" altLang="ja-JP" sz="2400" dirty="0">
              <a:latin typeface="+mn-ea"/>
            </a:endParaRPr>
          </a:p>
          <a:p>
            <a:r>
              <a:rPr kumimoji="1" lang="ja-JP" altLang="en-US" sz="2400" dirty="0">
                <a:latin typeface="+mn-ea"/>
              </a:rPr>
              <a:t>　　めではないか。</a:t>
            </a:r>
            <a:endParaRPr kumimoji="1" lang="en-US" altLang="ja-JP" sz="2400" dirty="0">
              <a:latin typeface="+mn-ea"/>
            </a:endParaRPr>
          </a:p>
          <a:p>
            <a:r>
              <a:rPr kumimoji="1" lang="ja-JP" altLang="en-US" sz="2400" dirty="0">
                <a:latin typeface="+mn-ea"/>
              </a:rPr>
              <a:t>　・朝鮮人や台湾人の死刑が少ないのは、ヨーロッパの人から見ると、扱</a:t>
            </a:r>
            <a:endParaRPr kumimoji="1" lang="en-US" altLang="ja-JP" sz="2400" dirty="0">
              <a:latin typeface="+mn-ea"/>
            </a:endParaRPr>
          </a:p>
          <a:p>
            <a:r>
              <a:rPr kumimoji="1" lang="ja-JP" altLang="en-US" sz="2400" dirty="0">
                <a:latin typeface="+mn-ea"/>
              </a:rPr>
              <a:t>　　いやすいからではないだろうか。</a:t>
            </a:r>
            <a:endParaRPr kumimoji="1" lang="en-US" altLang="ja-JP" sz="2400" dirty="0">
              <a:latin typeface="+mn-ea"/>
            </a:endParaRPr>
          </a:p>
        </p:txBody>
      </p:sp>
      <p:sp>
        <p:nvSpPr>
          <p:cNvPr id="13" name="テキスト ボックス 12">
            <a:extLst>
              <a:ext uri="{FF2B5EF4-FFF2-40B4-BE49-F238E27FC236}">
                <a16:creationId xmlns:a16="http://schemas.microsoft.com/office/drawing/2014/main" id="{091E6639-F11A-4FE6-AB95-00074402CE15}"/>
              </a:ext>
            </a:extLst>
          </p:cNvPr>
          <p:cNvSpPr txBox="1"/>
          <p:nvPr/>
        </p:nvSpPr>
        <p:spPr>
          <a:xfrm>
            <a:off x="6224340" y="106211"/>
            <a:ext cx="5955297" cy="954107"/>
          </a:xfrm>
          <a:prstGeom prst="rect">
            <a:avLst/>
          </a:prstGeom>
          <a:solidFill>
            <a:schemeClr val="bg1"/>
          </a:solidFill>
          <a:ln>
            <a:solidFill>
              <a:schemeClr val="accent1">
                <a:shade val="50000"/>
              </a:schemeClr>
            </a:solidFill>
          </a:ln>
        </p:spPr>
        <p:txBody>
          <a:bodyPr wrap="square" rtlCol="0">
            <a:spAutoFit/>
          </a:bodyPr>
          <a:lstStyle/>
          <a:p>
            <a:r>
              <a:rPr lang="en-US" altLang="ja-JP" sz="1400" b="1" dirty="0">
                <a:latin typeface="+mn-ea"/>
              </a:rPr>
              <a:t>【</a:t>
            </a:r>
            <a:r>
              <a:rPr lang="ja-JP" altLang="en-US" sz="1400" b="1" dirty="0">
                <a:latin typeface="+mn-ea"/>
              </a:rPr>
              <a:t>授業改善の</a:t>
            </a:r>
            <a:r>
              <a:rPr lang="en-US" altLang="ja-JP" sz="1400" b="1" dirty="0">
                <a:latin typeface="+mn-ea"/>
              </a:rPr>
              <a:t>Check Point</a:t>
            </a:r>
            <a:r>
              <a:rPr lang="ja-JP" altLang="en-US" sz="1400" b="1" dirty="0">
                <a:latin typeface="+mn-ea"/>
              </a:rPr>
              <a:t>①</a:t>
            </a:r>
            <a:r>
              <a:rPr lang="en-US" altLang="ja-JP" sz="1400" b="1" dirty="0">
                <a:latin typeface="+mn-ea"/>
              </a:rPr>
              <a:t>】</a:t>
            </a:r>
          </a:p>
          <a:p>
            <a:r>
              <a:rPr lang="ja-JP" altLang="en-US" sz="1400" dirty="0">
                <a:latin typeface="+mn-ea"/>
              </a:rPr>
              <a:t>　</a:t>
            </a:r>
            <a:r>
              <a:rPr lang="ja-JP" altLang="en-US" sz="1400" dirty="0">
                <a:latin typeface="+mj-ea"/>
              </a:rPr>
              <a:t>・生徒の読み取る資料が、「歴史的事象に対する既存の認識や固定概</a:t>
            </a:r>
            <a:endParaRPr lang="en-US" altLang="ja-JP" sz="1400" dirty="0">
              <a:latin typeface="+mj-ea"/>
            </a:endParaRPr>
          </a:p>
          <a:p>
            <a:r>
              <a:rPr lang="ja-JP" altLang="en-US" sz="1400" dirty="0">
                <a:latin typeface="+mj-ea"/>
              </a:rPr>
              <a:t>　　念に揺さぶりをかけるものであるか」、「歴史的事象を広い視点か</a:t>
            </a:r>
            <a:endParaRPr lang="en-US" altLang="ja-JP" sz="1400" dirty="0">
              <a:latin typeface="+mj-ea"/>
            </a:endParaRPr>
          </a:p>
          <a:p>
            <a:r>
              <a:rPr lang="ja-JP" altLang="en-US" sz="1400" dirty="0">
                <a:latin typeface="+mj-ea"/>
              </a:rPr>
              <a:t>　　ら考察するものとなっているか」</a:t>
            </a:r>
            <a:endParaRPr lang="en-US" altLang="ja-JP" sz="1400" dirty="0">
              <a:latin typeface="+mj-ea"/>
            </a:endParaRPr>
          </a:p>
        </p:txBody>
      </p:sp>
      <p:sp>
        <p:nvSpPr>
          <p:cNvPr id="2" name="正方形/長方形 1"/>
          <p:cNvSpPr/>
          <p:nvPr/>
        </p:nvSpPr>
        <p:spPr>
          <a:xfrm>
            <a:off x="2216846" y="1320757"/>
            <a:ext cx="9962791" cy="369332"/>
          </a:xfrm>
          <a:prstGeom prst="rect">
            <a:avLst/>
          </a:prstGeom>
        </p:spPr>
        <p:txBody>
          <a:bodyPr wrap="square">
            <a:spAutoFit/>
          </a:bodyPr>
          <a:lstStyle/>
          <a:p>
            <a:r>
              <a:rPr lang="ja-JP" altLang="en-US" b="1" dirty="0">
                <a:solidFill>
                  <a:srgbClr val="FF0000"/>
                </a:solidFill>
                <a:latin typeface="+mn-ea"/>
              </a:rPr>
              <a:t>問い①「</a:t>
            </a:r>
            <a:r>
              <a:rPr lang="ja-JP" altLang="en-US" b="1" dirty="0">
                <a:solidFill>
                  <a:srgbClr val="FF0000"/>
                </a:solidFill>
                <a:latin typeface="+mj-ea"/>
              </a:rPr>
              <a:t>なぜ、ＢＣ級戦争犯罪が起こり、戦犯として裁かれる人が生まれたのだろうか？</a:t>
            </a:r>
            <a:r>
              <a:rPr lang="ja-JP" altLang="en-US" b="1" dirty="0">
                <a:solidFill>
                  <a:srgbClr val="FF0000"/>
                </a:solidFill>
                <a:latin typeface="+mn-ea"/>
              </a:rPr>
              <a:t>」</a:t>
            </a:r>
            <a:endParaRPr lang="ja-JP" altLang="en-US" dirty="0"/>
          </a:p>
        </p:txBody>
      </p:sp>
      <p:sp>
        <p:nvSpPr>
          <p:cNvPr id="14" name="テキスト ボックス 13">
            <a:extLst>
              <a:ext uri="{FF2B5EF4-FFF2-40B4-BE49-F238E27FC236}">
                <a16:creationId xmlns:a16="http://schemas.microsoft.com/office/drawing/2014/main" id="{091E6639-F11A-4FE6-AB95-00074402CE15}"/>
              </a:ext>
            </a:extLst>
          </p:cNvPr>
          <p:cNvSpPr txBox="1"/>
          <p:nvPr/>
        </p:nvSpPr>
        <p:spPr>
          <a:xfrm>
            <a:off x="1854537" y="4265472"/>
            <a:ext cx="10325100" cy="2677656"/>
          </a:xfrm>
          <a:prstGeom prst="rect">
            <a:avLst/>
          </a:prstGeom>
          <a:noFill/>
        </p:spPr>
        <p:txBody>
          <a:bodyPr wrap="square" rtlCol="0">
            <a:spAutoFit/>
          </a:bodyPr>
          <a:lstStyle/>
          <a:p>
            <a:r>
              <a:rPr kumimoji="1" lang="en-US" altLang="ja-JP" sz="2400" dirty="0">
                <a:latin typeface="+mn-ea"/>
              </a:rPr>
              <a:t>【</a:t>
            </a:r>
            <a:r>
              <a:rPr kumimoji="1" lang="ja-JP" altLang="en-US" sz="2400" dirty="0">
                <a:latin typeface="+mn-ea"/>
              </a:rPr>
              <a:t>授業者の想定</a:t>
            </a:r>
            <a:r>
              <a:rPr kumimoji="1" lang="en-US" altLang="ja-JP" sz="2400" dirty="0">
                <a:latin typeface="+mn-ea"/>
              </a:rPr>
              <a:t>】</a:t>
            </a:r>
          </a:p>
          <a:p>
            <a:r>
              <a:rPr kumimoji="1" lang="ja-JP" altLang="en-US" sz="2400" dirty="0">
                <a:latin typeface="+mn-ea"/>
              </a:rPr>
              <a:t>　</a:t>
            </a:r>
            <a:r>
              <a:rPr lang="ja-JP" altLang="en-US" sz="2400" dirty="0" smtClean="0"/>
              <a:t>・日本</a:t>
            </a:r>
            <a:r>
              <a:rPr lang="ja-JP" altLang="en-US" sz="2400" dirty="0"/>
              <a:t>が植民地支配していた朝鮮や台湾の人々も</a:t>
            </a:r>
            <a:r>
              <a:rPr lang="ja-JP" altLang="en-US" sz="2400" dirty="0" smtClean="0"/>
              <a:t>、ＢＣ級</a:t>
            </a:r>
            <a:r>
              <a:rPr lang="ja-JP" altLang="en-US" sz="2400" dirty="0"/>
              <a:t>戦犯と</a:t>
            </a:r>
            <a:r>
              <a:rPr lang="ja-JP" altLang="en-US" sz="2400" dirty="0" smtClean="0"/>
              <a:t>して</a:t>
            </a:r>
            <a:endParaRPr lang="en-US" altLang="ja-JP" sz="2400" dirty="0" smtClean="0"/>
          </a:p>
          <a:p>
            <a:r>
              <a:rPr lang="ja-JP" altLang="en-US" sz="2400" dirty="0" smtClean="0"/>
              <a:t>　　裁かれて</a:t>
            </a:r>
            <a:r>
              <a:rPr lang="ja-JP" altLang="en-US" sz="2400" dirty="0"/>
              <a:t>おり、死刑になった人もいる。</a:t>
            </a:r>
            <a:endParaRPr lang="en-US" altLang="ja-JP" sz="2400" dirty="0"/>
          </a:p>
          <a:p>
            <a:r>
              <a:rPr lang="ja-JP" altLang="en-US" sz="2400" dirty="0"/>
              <a:t>　・朝鮮や台湾の人で、捕虜監視員として働かされていた人の中には、自</a:t>
            </a:r>
            <a:endParaRPr lang="en-US" altLang="ja-JP" sz="2400" dirty="0"/>
          </a:p>
          <a:p>
            <a:r>
              <a:rPr lang="ja-JP" altLang="en-US" sz="2400" dirty="0"/>
              <a:t>　　分の境遇と重ね、ヨーロッパ人に対して自ら暴力を振るう者もいた。 </a:t>
            </a:r>
            <a:endParaRPr lang="en-US" altLang="ja-JP" sz="2400" dirty="0"/>
          </a:p>
          <a:p>
            <a:r>
              <a:rPr lang="ja-JP" altLang="en-US" sz="2400" dirty="0"/>
              <a:t>　・朝鮮や台湾の人たちが加害者になった背景には、帝国主義による支</a:t>
            </a:r>
            <a:endParaRPr lang="en-US" altLang="ja-JP" sz="2400" dirty="0"/>
          </a:p>
          <a:p>
            <a:r>
              <a:rPr lang="ja-JP" altLang="en-US" sz="2400" dirty="0"/>
              <a:t>　　配・被支配の関係性</a:t>
            </a:r>
            <a:r>
              <a:rPr lang="ja-JP" altLang="en-US" sz="2400" dirty="0" smtClean="0"/>
              <a:t>が影響して</a:t>
            </a:r>
            <a:r>
              <a:rPr lang="ja-JP" altLang="en-US" sz="2400" dirty="0"/>
              <a:t>いるのではないか。　　など</a:t>
            </a:r>
            <a:endParaRPr lang="en-US" altLang="ja-JP" sz="2400" dirty="0"/>
          </a:p>
        </p:txBody>
      </p:sp>
      <p:sp>
        <p:nvSpPr>
          <p:cNvPr id="9" name="角丸四角形吹き出し 8"/>
          <p:cNvSpPr/>
          <p:nvPr/>
        </p:nvSpPr>
        <p:spPr>
          <a:xfrm>
            <a:off x="415698" y="5406738"/>
            <a:ext cx="1801148" cy="1146874"/>
          </a:xfrm>
          <a:prstGeom prst="wedgeRoundRectCallout">
            <a:avLst>
              <a:gd name="adj1" fmla="val -59076"/>
              <a:gd name="adj2" fmla="val -46593"/>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FF00"/>
                </a:solidFill>
              </a:rPr>
              <a:t>個人思考５分</a:t>
            </a:r>
            <a:endParaRPr kumimoji="1" lang="en-US" altLang="ja-JP" b="1" dirty="0">
              <a:solidFill>
                <a:srgbClr val="FFFF00"/>
              </a:solidFill>
            </a:endParaRPr>
          </a:p>
          <a:p>
            <a:pPr algn="ctr"/>
            <a:r>
              <a:rPr kumimoji="1" lang="ja-JP" altLang="en-US" b="1" dirty="0">
                <a:solidFill>
                  <a:srgbClr val="FFFF00"/>
                </a:solidFill>
              </a:rPr>
              <a:t>協議５分</a:t>
            </a:r>
          </a:p>
        </p:txBody>
      </p:sp>
      <p:sp>
        <p:nvSpPr>
          <p:cNvPr id="11" name="円/楕円 10"/>
          <p:cNvSpPr/>
          <p:nvPr/>
        </p:nvSpPr>
        <p:spPr>
          <a:xfrm>
            <a:off x="228057" y="3875956"/>
            <a:ext cx="1656106" cy="14287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j-ea"/>
                <a:ea typeface="+mj-ea"/>
              </a:rPr>
              <a:t>ここで</a:t>
            </a:r>
            <a:endParaRPr kumimoji="1" lang="en-US" altLang="ja-JP" b="1" dirty="0">
              <a:latin typeface="+mj-ea"/>
              <a:ea typeface="+mj-ea"/>
            </a:endParaRPr>
          </a:p>
          <a:p>
            <a:pPr algn="ctr"/>
            <a:r>
              <a:rPr kumimoji="1" lang="en-US" altLang="ja-JP" b="1" dirty="0">
                <a:latin typeface="+mj-ea"/>
                <a:ea typeface="+mj-ea"/>
              </a:rPr>
              <a:t>10</a:t>
            </a:r>
            <a:r>
              <a:rPr kumimoji="1" lang="ja-JP" altLang="en-US" b="1" dirty="0">
                <a:latin typeface="+mj-ea"/>
                <a:ea typeface="+mj-ea"/>
              </a:rPr>
              <a:t>分間</a:t>
            </a:r>
            <a:endParaRPr kumimoji="1" lang="en-US" altLang="ja-JP" b="1" dirty="0">
              <a:latin typeface="+mj-ea"/>
              <a:ea typeface="+mj-ea"/>
            </a:endParaRPr>
          </a:p>
          <a:p>
            <a:pPr algn="ctr"/>
            <a:r>
              <a:rPr kumimoji="1" lang="ja-JP" altLang="en-US" b="1" dirty="0">
                <a:latin typeface="+mj-ea"/>
                <a:ea typeface="+mj-ea"/>
              </a:rPr>
              <a:t>動画を</a:t>
            </a:r>
            <a:endParaRPr lang="en-US" altLang="ja-JP" b="1" dirty="0">
              <a:latin typeface="+mj-ea"/>
              <a:ea typeface="+mj-ea"/>
            </a:endParaRPr>
          </a:p>
          <a:p>
            <a:pPr algn="ctr"/>
            <a:r>
              <a:rPr kumimoji="1" lang="ja-JP" altLang="en-US" b="1" dirty="0">
                <a:latin typeface="+mj-ea"/>
                <a:ea typeface="+mj-ea"/>
              </a:rPr>
              <a:t>ｓｔｏｐ</a:t>
            </a: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57669544"/>
      </p:ext>
    </p:extLst>
  </p:cSld>
  <p:clrMapOvr>
    <a:masterClrMapping/>
  </p:clrMapOvr>
  <mc:AlternateContent xmlns:mc="http://schemas.openxmlformats.org/markup-compatibility/2006">
    <mc:Choice xmlns:p14="http://schemas.microsoft.com/office/powerpoint/2010/main" Requires="p14">
      <p:transition spd="slow" p14:dur="2000" advTm="107973"/>
    </mc:Choice>
    <mc:Fallback>
      <p:transition spd="slow" advTm="107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14" grpId="0"/>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58226" y="681924"/>
            <a:ext cx="8596668" cy="759417"/>
          </a:xfrm>
        </p:spPr>
        <p:txBody>
          <a:bodyPr>
            <a:normAutofit/>
          </a:bodyPr>
          <a:lstStyle/>
          <a:p>
            <a:r>
              <a:rPr lang="ja-JP" altLang="en-US" b="1" dirty="0">
                <a:solidFill>
                  <a:schemeClr val="tx1"/>
                </a:solidFill>
              </a:rPr>
              <a:t>５　研究授業の考察</a:t>
            </a:r>
          </a:p>
        </p:txBody>
      </p:sp>
      <p:sp>
        <p:nvSpPr>
          <p:cNvPr id="14" name="テキスト ボックス 13">
            <a:extLst>
              <a:ext uri="{FF2B5EF4-FFF2-40B4-BE49-F238E27FC236}">
                <a16:creationId xmlns:a16="http://schemas.microsoft.com/office/drawing/2014/main" id="{091E6639-F11A-4FE6-AB95-00074402CE15}"/>
              </a:ext>
            </a:extLst>
          </p:cNvPr>
          <p:cNvSpPr txBox="1"/>
          <p:nvPr/>
        </p:nvSpPr>
        <p:spPr>
          <a:xfrm>
            <a:off x="6224340" y="106211"/>
            <a:ext cx="5955297" cy="523220"/>
          </a:xfrm>
          <a:prstGeom prst="rect">
            <a:avLst/>
          </a:prstGeom>
          <a:solidFill>
            <a:schemeClr val="bg1"/>
          </a:solidFill>
          <a:ln>
            <a:solidFill>
              <a:schemeClr val="accent1">
                <a:shade val="50000"/>
              </a:schemeClr>
            </a:solidFill>
          </a:ln>
        </p:spPr>
        <p:txBody>
          <a:bodyPr wrap="square" rtlCol="0">
            <a:spAutoFit/>
          </a:bodyPr>
          <a:lstStyle/>
          <a:p>
            <a:r>
              <a:rPr lang="en-US" altLang="ja-JP" sz="1400" b="1" dirty="0">
                <a:latin typeface="+mn-ea"/>
              </a:rPr>
              <a:t>【</a:t>
            </a:r>
            <a:r>
              <a:rPr lang="ja-JP" altLang="en-US" sz="1400" b="1" dirty="0">
                <a:latin typeface="+mn-ea"/>
              </a:rPr>
              <a:t>授業改善の</a:t>
            </a:r>
            <a:r>
              <a:rPr lang="en-US" altLang="ja-JP" sz="1400" b="1" dirty="0">
                <a:latin typeface="+mn-ea"/>
              </a:rPr>
              <a:t>Check Point</a:t>
            </a:r>
            <a:r>
              <a:rPr lang="ja-JP" altLang="en-US" sz="1400" b="1" dirty="0">
                <a:latin typeface="+mn-ea"/>
              </a:rPr>
              <a:t>②</a:t>
            </a:r>
            <a:r>
              <a:rPr lang="en-US" altLang="ja-JP" sz="1400" b="1" dirty="0">
                <a:latin typeface="+mn-ea"/>
              </a:rPr>
              <a:t>】</a:t>
            </a:r>
          </a:p>
          <a:p>
            <a:r>
              <a:rPr lang="ja-JP" altLang="en-US" sz="1400" dirty="0">
                <a:latin typeface="+mn-ea"/>
              </a:rPr>
              <a:t>　</a:t>
            </a:r>
            <a:r>
              <a:rPr lang="ja-JP" altLang="en-US" sz="1400" dirty="0">
                <a:latin typeface="+mj-ea"/>
              </a:rPr>
              <a:t>・</a:t>
            </a:r>
            <a:r>
              <a:rPr lang="ja-JP" altLang="en-US" sz="1400" dirty="0"/>
              <a:t>過去と現在との繋がりを認識して、自分事として表現できているか</a:t>
            </a:r>
            <a:endParaRPr lang="en-US" altLang="ja-JP" sz="1400" dirty="0"/>
          </a:p>
        </p:txBody>
      </p:sp>
      <p:sp>
        <p:nvSpPr>
          <p:cNvPr id="11" name="正方形/長方形 10"/>
          <p:cNvSpPr/>
          <p:nvPr/>
        </p:nvSpPr>
        <p:spPr>
          <a:xfrm>
            <a:off x="2104244" y="1309168"/>
            <a:ext cx="9962791" cy="646331"/>
          </a:xfrm>
          <a:prstGeom prst="rect">
            <a:avLst/>
          </a:prstGeom>
        </p:spPr>
        <p:txBody>
          <a:bodyPr wrap="square">
            <a:spAutoFit/>
          </a:bodyPr>
          <a:lstStyle/>
          <a:p>
            <a:r>
              <a:rPr lang="ja-JP" altLang="en-US" b="1" dirty="0">
                <a:solidFill>
                  <a:srgbClr val="FF0000"/>
                </a:solidFill>
                <a:latin typeface="+mn-ea"/>
              </a:rPr>
              <a:t>問い②「</a:t>
            </a:r>
            <a:r>
              <a:rPr lang="ja-JP" altLang="en-US" b="1" dirty="0">
                <a:solidFill>
                  <a:srgbClr val="FF0000"/>
                </a:solidFill>
                <a:latin typeface="+mj-ea"/>
              </a:rPr>
              <a:t>戦争</a:t>
            </a:r>
            <a:r>
              <a:rPr lang="ja-JP" altLang="en-US" b="1" dirty="0" smtClean="0">
                <a:solidFill>
                  <a:srgbClr val="FF0000"/>
                </a:solidFill>
                <a:latin typeface="+mj-ea"/>
              </a:rPr>
              <a:t>犯罪を</a:t>
            </a:r>
            <a:r>
              <a:rPr lang="ja-JP" altLang="en-US" b="1" dirty="0">
                <a:solidFill>
                  <a:srgbClr val="FF0000"/>
                </a:solidFill>
                <a:latin typeface="+mj-ea"/>
              </a:rPr>
              <a:t>再び生み出さないためには、どのような仕組みや考え方が必要な</a:t>
            </a:r>
            <a:r>
              <a:rPr lang="ja-JP" altLang="en-US" b="1" dirty="0" smtClean="0">
                <a:solidFill>
                  <a:srgbClr val="FF0000"/>
                </a:solidFill>
                <a:latin typeface="+mj-ea"/>
              </a:rPr>
              <a:t>のだろう　</a:t>
            </a:r>
            <a:endParaRPr lang="en-US" altLang="ja-JP" b="1" dirty="0" smtClean="0">
              <a:solidFill>
                <a:srgbClr val="FF0000"/>
              </a:solidFill>
              <a:latin typeface="+mj-ea"/>
            </a:endParaRPr>
          </a:p>
          <a:p>
            <a:r>
              <a:rPr lang="ja-JP" altLang="en-US" b="1" dirty="0" smtClean="0">
                <a:solidFill>
                  <a:srgbClr val="FF0000"/>
                </a:solidFill>
                <a:latin typeface="+mj-ea"/>
              </a:rPr>
              <a:t>　　　　か</a:t>
            </a:r>
            <a:r>
              <a:rPr lang="ja-JP" altLang="en-US" b="1" dirty="0">
                <a:solidFill>
                  <a:srgbClr val="FF0000"/>
                </a:solidFill>
                <a:latin typeface="+mj-ea"/>
              </a:rPr>
              <a:t>？ </a:t>
            </a:r>
            <a:r>
              <a:rPr lang="ja-JP" altLang="en-US" b="1" dirty="0">
                <a:solidFill>
                  <a:srgbClr val="FF0000"/>
                </a:solidFill>
                <a:latin typeface="+mn-ea"/>
              </a:rPr>
              <a:t>」</a:t>
            </a:r>
            <a:endParaRPr lang="ja-JP" altLang="en-US" dirty="0"/>
          </a:p>
        </p:txBody>
      </p:sp>
      <p:sp>
        <p:nvSpPr>
          <p:cNvPr id="15" name="テキスト ボックス 14">
            <a:extLst>
              <a:ext uri="{FF2B5EF4-FFF2-40B4-BE49-F238E27FC236}">
                <a16:creationId xmlns:a16="http://schemas.microsoft.com/office/drawing/2014/main" id="{091E6639-F11A-4FE6-AB95-00074402CE15}"/>
              </a:ext>
            </a:extLst>
          </p:cNvPr>
          <p:cNvSpPr txBox="1"/>
          <p:nvPr/>
        </p:nvSpPr>
        <p:spPr>
          <a:xfrm>
            <a:off x="1558226" y="1955499"/>
            <a:ext cx="10325100" cy="4893647"/>
          </a:xfrm>
          <a:prstGeom prst="rect">
            <a:avLst/>
          </a:prstGeom>
          <a:noFill/>
        </p:spPr>
        <p:txBody>
          <a:bodyPr wrap="square" rtlCol="0">
            <a:spAutoFit/>
          </a:bodyPr>
          <a:lstStyle/>
          <a:p>
            <a:r>
              <a:rPr kumimoji="1" lang="en-US" altLang="ja-JP" sz="2400" dirty="0">
                <a:latin typeface="+mn-ea"/>
              </a:rPr>
              <a:t>【</a:t>
            </a:r>
            <a:r>
              <a:rPr kumimoji="1" lang="ja-JP" altLang="en-US" sz="2400" dirty="0">
                <a:latin typeface="+mn-ea"/>
              </a:rPr>
              <a:t>生徒が表現した内容</a:t>
            </a:r>
            <a:r>
              <a:rPr kumimoji="1" lang="en-US" altLang="ja-JP" sz="2400" dirty="0">
                <a:latin typeface="+mn-ea"/>
              </a:rPr>
              <a:t>】</a:t>
            </a:r>
          </a:p>
          <a:p>
            <a:r>
              <a:rPr kumimoji="1" lang="ja-JP" altLang="en-US" sz="2400" dirty="0">
                <a:latin typeface="+mn-ea"/>
              </a:rPr>
              <a:t>・自国と他国の考え方の違いを知った上で、他国とコミュニケーションを　</a:t>
            </a:r>
            <a:endParaRPr kumimoji="1" lang="en-US" altLang="ja-JP" sz="2400" dirty="0">
              <a:latin typeface="+mn-ea"/>
            </a:endParaRPr>
          </a:p>
          <a:p>
            <a:r>
              <a:rPr kumimoji="1" lang="ja-JP" altLang="en-US" sz="2400" dirty="0">
                <a:latin typeface="+mn-ea"/>
              </a:rPr>
              <a:t>　</a:t>
            </a:r>
            <a:r>
              <a:rPr kumimoji="1" lang="ja-JP" altLang="en-US" sz="2400" dirty="0" smtClean="0">
                <a:latin typeface="+mn-ea"/>
              </a:rPr>
              <a:t>とる</a:t>
            </a:r>
            <a:r>
              <a:rPr kumimoji="1" lang="ja-JP" altLang="en-US" sz="2400" dirty="0">
                <a:latin typeface="+mn-ea"/>
              </a:rPr>
              <a:t>ことが大切である。他国を支配しない、奴隷のように人を扱わない。</a:t>
            </a:r>
            <a:endParaRPr kumimoji="1" lang="en-US" altLang="ja-JP" sz="2400" dirty="0">
              <a:latin typeface="+mn-ea"/>
            </a:endParaRPr>
          </a:p>
          <a:p>
            <a:r>
              <a:rPr kumimoji="1" lang="ja-JP" altLang="en-US" sz="2400" dirty="0">
                <a:latin typeface="+mn-ea"/>
              </a:rPr>
              <a:t>・戦争や法など、自分から遠いと考えている存在を自分で学び考え交流す</a:t>
            </a:r>
            <a:endParaRPr kumimoji="1" lang="en-US" altLang="ja-JP" sz="2400" dirty="0">
              <a:latin typeface="+mn-ea"/>
            </a:endParaRPr>
          </a:p>
          <a:p>
            <a:r>
              <a:rPr kumimoji="1" lang="ja-JP" altLang="en-US" sz="2400" dirty="0">
                <a:latin typeface="+mn-ea"/>
              </a:rPr>
              <a:t>　ることで、自分が当事者になっても正しい行動を取ることができるので</a:t>
            </a:r>
            <a:endParaRPr kumimoji="1" lang="en-US" altLang="ja-JP" sz="2400" dirty="0">
              <a:latin typeface="+mn-ea"/>
            </a:endParaRPr>
          </a:p>
          <a:p>
            <a:r>
              <a:rPr kumimoji="1" lang="ja-JP" altLang="en-US" sz="2400" dirty="0">
                <a:latin typeface="+mn-ea"/>
              </a:rPr>
              <a:t>　はないか。</a:t>
            </a:r>
            <a:endParaRPr kumimoji="1" lang="en-US" altLang="ja-JP" sz="2400" dirty="0">
              <a:latin typeface="+mn-ea"/>
            </a:endParaRPr>
          </a:p>
          <a:p>
            <a:r>
              <a:rPr kumimoji="1" lang="ja-JP" altLang="en-US" sz="2400" dirty="0">
                <a:latin typeface="+mn-ea"/>
              </a:rPr>
              <a:t>・絶対的なリーダーによる支配を止め、多様な考え方を共有することで戦</a:t>
            </a:r>
            <a:endParaRPr kumimoji="1" lang="en-US" altLang="ja-JP" sz="2400" dirty="0">
              <a:latin typeface="+mn-ea"/>
            </a:endParaRPr>
          </a:p>
          <a:p>
            <a:r>
              <a:rPr kumimoji="1" lang="ja-JP" altLang="en-US" sz="2400" dirty="0">
                <a:latin typeface="+mn-ea"/>
              </a:rPr>
              <a:t>　争犯罪を防ぐことができるのではないか。また、グローバル化が</a:t>
            </a:r>
            <a:r>
              <a:rPr kumimoji="1" lang="ja-JP" altLang="en-US" sz="2400" dirty="0" err="1">
                <a:latin typeface="+mn-ea"/>
              </a:rPr>
              <a:t>進展す</a:t>
            </a:r>
            <a:endParaRPr kumimoji="1" lang="en-US" altLang="ja-JP" sz="2400" dirty="0">
              <a:latin typeface="+mn-ea"/>
            </a:endParaRPr>
          </a:p>
          <a:p>
            <a:r>
              <a:rPr kumimoji="1" lang="ja-JP" altLang="en-US" sz="2400" dirty="0">
                <a:latin typeface="+mn-ea"/>
              </a:rPr>
              <a:t>　</a:t>
            </a:r>
            <a:r>
              <a:rPr kumimoji="1" lang="ja-JP" altLang="en-US" sz="2400" dirty="0" err="1">
                <a:latin typeface="+mn-ea"/>
              </a:rPr>
              <a:t>る</a:t>
            </a:r>
            <a:r>
              <a:rPr kumimoji="1" lang="ja-JP" altLang="en-US" sz="2400" dirty="0">
                <a:latin typeface="+mn-ea"/>
              </a:rPr>
              <a:t>中で、コミュニケーションの幅を広げていくことが必要だと思った。</a:t>
            </a:r>
            <a:endParaRPr kumimoji="1" lang="en-US" altLang="ja-JP" sz="2400" dirty="0">
              <a:latin typeface="+mn-ea"/>
            </a:endParaRPr>
          </a:p>
          <a:p>
            <a:r>
              <a:rPr kumimoji="1" lang="ja-JP" altLang="en-US" sz="2400" dirty="0">
                <a:latin typeface="+mn-ea"/>
              </a:rPr>
              <a:t>・強すぎる上下関係をなくし、上からの命令に対して「それは違う」と言</a:t>
            </a:r>
            <a:endParaRPr kumimoji="1" lang="en-US" altLang="ja-JP" sz="2400" dirty="0">
              <a:latin typeface="+mn-ea"/>
            </a:endParaRPr>
          </a:p>
          <a:p>
            <a:r>
              <a:rPr kumimoji="1" lang="ja-JP" altLang="en-US" sz="2400" dirty="0">
                <a:latin typeface="+mn-ea"/>
              </a:rPr>
              <a:t>　</a:t>
            </a:r>
            <a:r>
              <a:rPr kumimoji="1" lang="ja-JP" altLang="en-US" sz="2400" dirty="0" err="1">
                <a:latin typeface="+mn-ea"/>
              </a:rPr>
              <a:t>う</a:t>
            </a:r>
            <a:r>
              <a:rPr kumimoji="1" lang="ja-JP" altLang="en-US" sz="2400" dirty="0">
                <a:latin typeface="+mn-ea"/>
              </a:rPr>
              <a:t>ことができる状態にすることがよいと思う。</a:t>
            </a:r>
            <a:endParaRPr kumimoji="1" lang="en-US" altLang="ja-JP" sz="2400" dirty="0">
              <a:latin typeface="+mn-ea"/>
            </a:endParaRPr>
          </a:p>
          <a:p>
            <a:r>
              <a:rPr kumimoji="1" lang="ja-JP" altLang="en-US" sz="2400" dirty="0">
                <a:latin typeface="+mn-ea"/>
              </a:rPr>
              <a:t>・上からの指示を拒否したり、意見を述べたりできる関係を築くことが必</a:t>
            </a:r>
            <a:endParaRPr kumimoji="1" lang="en-US" altLang="ja-JP" sz="2400" dirty="0">
              <a:latin typeface="+mn-ea"/>
            </a:endParaRPr>
          </a:p>
          <a:p>
            <a:r>
              <a:rPr kumimoji="1" lang="ja-JP" altLang="en-US" sz="2400" dirty="0">
                <a:latin typeface="+mn-ea"/>
              </a:rPr>
              <a:t>　要だが、自分が部下だったら、命令を拒否することはできないのでは。</a:t>
            </a:r>
            <a:endParaRPr kumimoji="1" lang="en-US" altLang="ja-JP" sz="2400" dirty="0">
              <a:latin typeface="+mn-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01805998"/>
      </p:ext>
    </p:extLst>
  </p:cSld>
  <p:clrMapOvr>
    <a:masterClrMapping/>
  </p:clrMapOvr>
  <mc:AlternateContent xmlns:mc="http://schemas.openxmlformats.org/markup-compatibility/2006">
    <mc:Choice xmlns:p14="http://schemas.microsoft.com/office/powerpoint/2010/main" Requires="p14">
      <p:transition spd="slow" p14:dur="2000" advTm="18585"/>
    </mc:Choice>
    <mc:Fallback>
      <p:transition spd="slow" advTm="18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58226" y="681924"/>
            <a:ext cx="8596668" cy="759417"/>
          </a:xfrm>
        </p:spPr>
        <p:txBody>
          <a:bodyPr>
            <a:normAutofit/>
          </a:bodyPr>
          <a:lstStyle/>
          <a:p>
            <a:r>
              <a:rPr lang="ja-JP" altLang="en-US" b="1" dirty="0">
                <a:solidFill>
                  <a:schemeClr val="tx1"/>
                </a:solidFill>
              </a:rPr>
              <a:t>５　研究授業の考察</a:t>
            </a:r>
          </a:p>
        </p:txBody>
      </p:sp>
      <p:sp>
        <p:nvSpPr>
          <p:cNvPr id="14" name="テキスト ボックス 13">
            <a:extLst>
              <a:ext uri="{FF2B5EF4-FFF2-40B4-BE49-F238E27FC236}">
                <a16:creationId xmlns:a16="http://schemas.microsoft.com/office/drawing/2014/main" id="{091E6639-F11A-4FE6-AB95-00074402CE15}"/>
              </a:ext>
            </a:extLst>
          </p:cNvPr>
          <p:cNvSpPr txBox="1"/>
          <p:nvPr/>
        </p:nvSpPr>
        <p:spPr>
          <a:xfrm>
            <a:off x="6224340" y="106211"/>
            <a:ext cx="5955297" cy="523220"/>
          </a:xfrm>
          <a:prstGeom prst="rect">
            <a:avLst/>
          </a:prstGeom>
          <a:solidFill>
            <a:schemeClr val="bg1"/>
          </a:solidFill>
          <a:ln>
            <a:solidFill>
              <a:schemeClr val="accent1">
                <a:shade val="50000"/>
              </a:schemeClr>
            </a:solidFill>
          </a:ln>
        </p:spPr>
        <p:txBody>
          <a:bodyPr wrap="square" rtlCol="0">
            <a:spAutoFit/>
          </a:bodyPr>
          <a:lstStyle/>
          <a:p>
            <a:r>
              <a:rPr lang="en-US" altLang="ja-JP" sz="1400" b="1" dirty="0">
                <a:latin typeface="+mn-ea"/>
              </a:rPr>
              <a:t>【</a:t>
            </a:r>
            <a:r>
              <a:rPr lang="ja-JP" altLang="en-US" sz="1400" b="1" dirty="0">
                <a:latin typeface="+mn-ea"/>
              </a:rPr>
              <a:t>授業改善の</a:t>
            </a:r>
            <a:r>
              <a:rPr lang="en-US" altLang="ja-JP" sz="1400" b="1" dirty="0">
                <a:latin typeface="+mn-ea"/>
              </a:rPr>
              <a:t>Check Point</a:t>
            </a:r>
            <a:r>
              <a:rPr lang="ja-JP" altLang="en-US" sz="1400" b="1" dirty="0">
                <a:latin typeface="+mn-ea"/>
              </a:rPr>
              <a:t>②</a:t>
            </a:r>
            <a:r>
              <a:rPr lang="en-US" altLang="ja-JP" sz="1400" b="1" dirty="0">
                <a:latin typeface="+mn-ea"/>
              </a:rPr>
              <a:t>】</a:t>
            </a:r>
          </a:p>
          <a:p>
            <a:r>
              <a:rPr lang="ja-JP" altLang="en-US" sz="1400" dirty="0">
                <a:latin typeface="+mn-ea"/>
              </a:rPr>
              <a:t>　</a:t>
            </a:r>
            <a:r>
              <a:rPr lang="ja-JP" altLang="en-US" sz="1400" dirty="0">
                <a:latin typeface="+mj-ea"/>
              </a:rPr>
              <a:t>・</a:t>
            </a:r>
            <a:r>
              <a:rPr lang="ja-JP" altLang="en-US" sz="1400" dirty="0"/>
              <a:t>過去と現在との繋がりを認識して、自分事として表現できているか</a:t>
            </a:r>
            <a:endParaRPr lang="en-US" altLang="ja-JP" sz="1400" dirty="0"/>
          </a:p>
        </p:txBody>
      </p:sp>
      <p:sp>
        <p:nvSpPr>
          <p:cNvPr id="15" name="テキスト ボックス 14">
            <a:extLst>
              <a:ext uri="{FF2B5EF4-FFF2-40B4-BE49-F238E27FC236}">
                <a16:creationId xmlns:a16="http://schemas.microsoft.com/office/drawing/2014/main" id="{091E6639-F11A-4FE6-AB95-00074402CE15}"/>
              </a:ext>
            </a:extLst>
          </p:cNvPr>
          <p:cNvSpPr txBox="1"/>
          <p:nvPr/>
        </p:nvSpPr>
        <p:spPr>
          <a:xfrm>
            <a:off x="1558226" y="1955499"/>
            <a:ext cx="10325100" cy="4154984"/>
          </a:xfrm>
          <a:prstGeom prst="rect">
            <a:avLst/>
          </a:prstGeom>
          <a:noFill/>
        </p:spPr>
        <p:txBody>
          <a:bodyPr wrap="square" rtlCol="0">
            <a:spAutoFit/>
          </a:bodyPr>
          <a:lstStyle/>
          <a:p>
            <a:r>
              <a:rPr kumimoji="1" lang="en-US" altLang="ja-JP" sz="2400" dirty="0">
                <a:latin typeface="+mn-ea"/>
              </a:rPr>
              <a:t>【</a:t>
            </a:r>
            <a:r>
              <a:rPr kumimoji="1" lang="ja-JP" altLang="en-US" sz="2400" dirty="0">
                <a:latin typeface="+mn-ea"/>
              </a:rPr>
              <a:t>生徒が表現した内容</a:t>
            </a:r>
            <a:r>
              <a:rPr kumimoji="1" lang="en-US" altLang="ja-JP" sz="2400" dirty="0">
                <a:latin typeface="+mn-ea"/>
              </a:rPr>
              <a:t>】</a:t>
            </a:r>
          </a:p>
          <a:p>
            <a:r>
              <a:rPr kumimoji="1" lang="ja-JP" altLang="en-US" sz="2400" dirty="0">
                <a:latin typeface="+mn-ea"/>
              </a:rPr>
              <a:t>・戦争犯罪を生み出さないために、世界全体が深刻な問題として捉え、改　</a:t>
            </a:r>
            <a:endParaRPr kumimoji="1" lang="en-US" altLang="ja-JP" sz="2400" dirty="0">
              <a:latin typeface="+mn-ea"/>
            </a:endParaRPr>
          </a:p>
          <a:p>
            <a:r>
              <a:rPr kumimoji="1" lang="ja-JP" altLang="en-US" sz="2400" dirty="0">
                <a:latin typeface="+mn-ea"/>
              </a:rPr>
              <a:t>　</a:t>
            </a:r>
            <a:r>
              <a:rPr kumimoji="1" lang="ja-JP" altLang="en-US" sz="2400" dirty="0" err="1">
                <a:latin typeface="+mn-ea"/>
              </a:rPr>
              <a:t>善して</a:t>
            </a:r>
            <a:r>
              <a:rPr kumimoji="1" lang="ja-JP" altLang="en-US" sz="2400" dirty="0">
                <a:latin typeface="+mn-ea"/>
              </a:rPr>
              <a:t>いかなければならない。</a:t>
            </a:r>
            <a:endParaRPr kumimoji="1" lang="en-US" altLang="ja-JP" sz="2400" dirty="0">
              <a:latin typeface="+mn-ea"/>
            </a:endParaRPr>
          </a:p>
          <a:p>
            <a:r>
              <a:rPr kumimoji="1" lang="ja-JP" altLang="en-US" sz="2400" dirty="0">
                <a:latin typeface="+mn-ea"/>
              </a:rPr>
              <a:t>・裁判を行う際は、裁判国が勝手に決めるのではなく、受刑者も一緒に考</a:t>
            </a:r>
            <a:endParaRPr kumimoji="1" lang="en-US" altLang="ja-JP" sz="2400" dirty="0">
              <a:latin typeface="+mn-ea"/>
            </a:endParaRPr>
          </a:p>
          <a:p>
            <a:r>
              <a:rPr kumimoji="1" lang="ja-JP" altLang="en-US" sz="2400" dirty="0">
                <a:latin typeface="+mn-ea"/>
              </a:rPr>
              <a:t>　える仕組みが必要だと思う。</a:t>
            </a:r>
            <a:endParaRPr kumimoji="1" lang="en-US" altLang="ja-JP" sz="2400" dirty="0">
              <a:latin typeface="+mn-ea"/>
            </a:endParaRPr>
          </a:p>
          <a:p>
            <a:r>
              <a:rPr kumimoji="1" lang="ja-JP" altLang="en-US" sz="2400" dirty="0">
                <a:latin typeface="+mn-ea"/>
              </a:rPr>
              <a:t>・基本的人権を忘れずに、国交を大切にすることがとても重要だと考える。</a:t>
            </a:r>
            <a:endParaRPr kumimoji="1" lang="en-US" altLang="ja-JP" sz="2400" dirty="0">
              <a:latin typeface="+mn-ea"/>
            </a:endParaRPr>
          </a:p>
          <a:p>
            <a:r>
              <a:rPr kumimoji="1" lang="ja-JP" altLang="en-US" sz="2400" dirty="0">
                <a:latin typeface="+mn-ea"/>
              </a:rPr>
              <a:t>・軍隊のような大人数を統制しなければならない組織では、ルールが必要</a:t>
            </a:r>
            <a:endParaRPr kumimoji="1" lang="en-US" altLang="ja-JP" sz="2400" dirty="0">
              <a:latin typeface="+mn-ea"/>
            </a:endParaRPr>
          </a:p>
          <a:p>
            <a:r>
              <a:rPr kumimoji="1" lang="ja-JP" altLang="en-US" sz="2400" dirty="0">
                <a:latin typeface="+mn-ea"/>
              </a:rPr>
              <a:t>　だが、ルールを作る際に下級の人々の意見を取り入れることが必要では</a:t>
            </a:r>
            <a:endParaRPr kumimoji="1" lang="en-US" altLang="ja-JP" sz="2400" dirty="0">
              <a:latin typeface="+mn-ea"/>
            </a:endParaRPr>
          </a:p>
          <a:p>
            <a:r>
              <a:rPr kumimoji="1" lang="ja-JP" altLang="en-US" sz="2400" dirty="0">
                <a:latin typeface="+mn-ea"/>
              </a:rPr>
              <a:t>　ないか。</a:t>
            </a:r>
            <a:endParaRPr kumimoji="1" lang="en-US" altLang="ja-JP" sz="2400" dirty="0">
              <a:latin typeface="+mn-ea"/>
            </a:endParaRPr>
          </a:p>
          <a:p>
            <a:r>
              <a:rPr kumimoji="1" lang="ja-JP" altLang="en-US" sz="2400" dirty="0">
                <a:latin typeface="+mn-ea"/>
              </a:rPr>
              <a:t>・戦争であっても、救うことのできる自分や他人の命は重んじるべきだし、</a:t>
            </a:r>
            <a:endParaRPr kumimoji="1" lang="en-US" altLang="ja-JP" sz="2400" dirty="0">
              <a:latin typeface="+mn-ea"/>
            </a:endParaRPr>
          </a:p>
          <a:p>
            <a:r>
              <a:rPr kumimoji="1" lang="ja-JP" altLang="en-US" sz="2400" dirty="0">
                <a:latin typeface="+mn-ea"/>
              </a:rPr>
              <a:t>　国際法も全ての国が批准すべきだと思った。</a:t>
            </a:r>
            <a:endParaRPr kumimoji="1" lang="en-US" altLang="ja-JP" sz="2400" dirty="0">
              <a:latin typeface="+mn-ea"/>
            </a:endParaRPr>
          </a:p>
        </p:txBody>
      </p:sp>
      <p:sp>
        <p:nvSpPr>
          <p:cNvPr id="6" name="正方形/長方形 5"/>
          <p:cNvSpPr/>
          <p:nvPr/>
        </p:nvSpPr>
        <p:spPr>
          <a:xfrm>
            <a:off x="2104244" y="1309168"/>
            <a:ext cx="9962791" cy="646331"/>
          </a:xfrm>
          <a:prstGeom prst="rect">
            <a:avLst/>
          </a:prstGeom>
        </p:spPr>
        <p:txBody>
          <a:bodyPr wrap="square">
            <a:spAutoFit/>
          </a:bodyPr>
          <a:lstStyle/>
          <a:p>
            <a:r>
              <a:rPr lang="ja-JP" altLang="en-US" b="1" dirty="0">
                <a:solidFill>
                  <a:srgbClr val="FF0000"/>
                </a:solidFill>
                <a:latin typeface="+mn-ea"/>
              </a:rPr>
              <a:t>問い②「</a:t>
            </a:r>
            <a:r>
              <a:rPr lang="ja-JP" altLang="en-US" b="1" dirty="0">
                <a:solidFill>
                  <a:srgbClr val="FF0000"/>
                </a:solidFill>
                <a:latin typeface="+mj-ea"/>
              </a:rPr>
              <a:t>戦争</a:t>
            </a:r>
            <a:r>
              <a:rPr lang="ja-JP" altLang="en-US" b="1" dirty="0" smtClean="0">
                <a:solidFill>
                  <a:srgbClr val="FF0000"/>
                </a:solidFill>
                <a:latin typeface="+mj-ea"/>
              </a:rPr>
              <a:t>犯罪を</a:t>
            </a:r>
            <a:r>
              <a:rPr lang="ja-JP" altLang="en-US" b="1" dirty="0">
                <a:solidFill>
                  <a:srgbClr val="FF0000"/>
                </a:solidFill>
                <a:latin typeface="+mj-ea"/>
              </a:rPr>
              <a:t>再び生み出さないためには、どのような仕組みや考え方が必要な</a:t>
            </a:r>
            <a:r>
              <a:rPr lang="ja-JP" altLang="en-US" b="1" dirty="0" smtClean="0">
                <a:solidFill>
                  <a:srgbClr val="FF0000"/>
                </a:solidFill>
                <a:latin typeface="+mj-ea"/>
              </a:rPr>
              <a:t>のだろう　</a:t>
            </a:r>
            <a:endParaRPr lang="en-US" altLang="ja-JP" b="1" dirty="0" smtClean="0">
              <a:solidFill>
                <a:srgbClr val="FF0000"/>
              </a:solidFill>
              <a:latin typeface="+mj-ea"/>
            </a:endParaRPr>
          </a:p>
          <a:p>
            <a:r>
              <a:rPr lang="ja-JP" altLang="en-US" b="1" dirty="0" smtClean="0">
                <a:solidFill>
                  <a:srgbClr val="FF0000"/>
                </a:solidFill>
                <a:latin typeface="+mj-ea"/>
              </a:rPr>
              <a:t>　　　　か</a:t>
            </a:r>
            <a:r>
              <a:rPr lang="ja-JP" altLang="en-US" b="1" dirty="0">
                <a:solidFill>
                  <a:srgbClr val="FF0000"/>
                </a:solidFill>
                <a:latin typeface="+mj-ea"/>
              </a:rPr>
              <a:t>？ </a:t>
            </a:r>
            <a:r>
              <a:rPr lang="ja-JP" altLang="en-US" b="1" dirty="0">
                <a:solidFill>
                  <a:srgbClr val="FF0000"/>
                </a:solidFill>
                <a:latin typeface="+mn-ea"/>
              </a:rPr>
              <a:t>」</a:t>
            </a:r>
            <a:endParaRPr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06205581"/>
      </p:ext>
    </p:extLst>
  </p:cSld>
  <p:clrMapOvr>
    <a:masterClrMapping/>
  </p:clrMapOvr>
  <mc:AlternateContent xmlns:mc="http://schemas.openxmlformats.org/markup-compatibility/2006">
    <mc:Choice xmlns:p14="http://schemas.microsoft.com/office/powerpoint/2010/main" Requires="p14">
      <p:transition spd="slow" p14:dur="2000" advTm="32103"/>
    </mc:Choice>
    <mc:Fallback>
      <p:transition spd="slow" advTm="3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02941" y="624110"/>
            <a:ext cx="9601671" cy="549782"/>
          </a:xfrm>
        </p:spPr>
        <p:txBody>
          <a:bodyPr>
            <a:normAutofit fontScale="90000"/>
          </a:bodyPr>
          <a:lstStyle/>
          <a:p>
            <a:r>
              <a:rPr kumimoji="1" lang="ja-JP" altLang="en-US" sz="2800" dirty="0">
                <a:latin typeface="+mj-ea"/>
              </a:rPr>
              <a:t>令和４年度　地理歴史（歴史総合）ツールキットの構成（</a:t>
            </a:r>
            <a:r>
              <a:rPr kumimoji="1" lang="en-US" altLang="ja-JP" sz="2800" dirty="0">
                <a:latin typeface="+mj-ea"/>
              </a:rPr>
              <a:t>60</a:t>
            </a:r>
            <a:r>
              <a:rPr kumimoji="1" lang="ja-JP" altLang="en-US" sz="2800" dirty="0">
                <a:latin typeface="+mj-ea"/>
              </a:rPr>
              <a:t>分）</a:t>
            </a:r>
          </a:p>
        </p:txBody>
      </p:sp>
      <p:sp>
        <p:nvSpPr>
          <p:cNvPr id="3" name="コンテンツ プレースホルダー 2"/>
          <p:cNvSpPr>
            <a:spLocks noGrp="1"/>
          </p:cNvSpPr>
          <p:nvPr>
            <p:ph idx="1"/>
          </p:nvPr>
        </p:nvSpPr>
        <p:spPr/>
        <p:txBody>
          <a:bodyPr>
            <a:normAutofit/>
          </a:bodyPr>
          <a:lstStyle/>
          <a:p>
            <a:r>
              <a:rPr kumimoji="1" lang="ja-JP" altLang="en-US" dirty="0">
                <a:latin typeface="+mj-ea"/>
                <a:ea typeface="+mj-ea"/>
              </a:rPr>
              <a:t>１　研修のねらい</a:t>
            </a:r>
            <a:endParaRPr kumimoji="1" lang="en-US" altLang="ja-JP" dirty="0">
              <a:latin typeface="+mj-ea"/>
              <a:ea typeface="+mj-ea"/>
            </a:endParaRPr>
          </a:p>
          <a:p>
            <a:r>
              <a:rPr kumimoji="1" lang="ja-JP" altLang="en-US" dirty="0">
                <a:latin typeface="+mj-ea"/>
                <a:ea typeface="+mj-ea"/>
              </a:rPr>
              <a:t>２　研究授業の概要</a:t>
            </a:r>
            <a:endParaRPr kumimoji="1" lang="en-US" altLang="ja-JP" dirty="0">
              <a:latin typeface="+mj-ea"/>
              <a:ea typeface="+mj-ea"/>
            </a:endParaRPr>
          </a:p>
          <a:p>
            <a:r>
              <a:rPr kumimoji="1" lang="ja-JP" altLang="en-US" dirty="0">
                <a:latin typeface="+mj-ea"/>
                <a:ea typeface="+mj-ea"/>
              </a:rPr>
              <a:t>３　研究授業の内容</a:t>
            </a:r>
            <a:endParaRPr kumimoji="1" lang="en-US" altLang="ja-JP" dirty="0">
              <a:latin typeface="+mj-ea"/>
              <a:ea typeface="+mj-ea"/>
            </a:endParaRPr>
          </a:p>
          <a:p>
            <a:r>
              <a:rPr kumimoji="1" lang="ja-JP" altLang="en-US" dirty="0">
                <a:latin typeface="+mj-ea"/>
                <a:ea typeface="+mj-ea"/>
              </a:rPr>
              <a:t>４　研究授業の流れ</a:t>
            </a:r>
            <a:endParaRPr kumimoji="1" lang="en-US" altLang="ja-JP" dirty="0">
              <a:latin typeface="+mj-ea"/>
              <a:ea typeface="+mj-ea"/>
            </a:endParaRPr>
          </a:p>
          <a:p>
            <a:r>
              <a:rPr kumimoji="1" lang="ja-JP" altLang="en-US" dirty="0">
                <a:latin typeface="+mj-ea"/>
                <a:ea typeface="+mj-ea"/>
              </a:rPr>
              <a:t>５　研究授業の考察</a:t>
            </a:r>
            <a:endParaRPr kumimoji="1" lang="en-US" altLang="ja-JP" dirty="0">
              <a:latin typeface="+mj-ea"/>
              <a:ea typeface="+mj-ea"/>
            </a:endParaRPr>
          </a:p>
          <a:p>
            <a:r>
              <a:rPr kumimoji="1" lang="ja-JP" altLang="en-US" dirty="0">
                <a:latin typeface="+mj-ea"/>
                <a:ea typeface="+mj-ea"/>
              </a:rPr>
              <a:t>　</a:t>
            </a:r>
            <a:r>
              <a:rPr kumimoji="1" lang="en-US" altLang="ja-JP" dirty="0">
                <a:latin typeface="+mj-ea"/>
                <a:ea typeface="+mj-ea"/>
              </a:rPr>
              <a:t>(1) </a:t>
            </a:r>
            <a:r>
              <a:rPr kumimoji="1" lang="ja-JP" altLang="en-US" dirty="0">
                <a:latin typeface="+mj-ea"/>
                <a:ea typeface="+mj-ea"/>
              </a:rPr>
              <a:t>授業改善のポイント①</a:t>
            </a:r>
            <a:endParaRPr kumimoji="1" lang="en-US" altLang="ja-JP" dirty="0">
              <a:latin typeface="+mj-ea"/>
              <a:ea typeface="+mj-ea"/>
            </a:endParaRPr>
          </a:p>
          <a:p>
            <a:r>
              <a:rPr kumimoji="1" lang="ja-JP" altLang="en-US" dirty="0">
                <a:latin typeface="+mj-ea"/>
                <a:ea typeface="+mj-ea"/>
              </a:rPr>
              <a:t>　</a:t>
            </a:r>
            <a:r>
              <a:rPr kumimoji="1" lang="en-US" altLang="ja-JP" dirty="0">
                <a:latin typeface="+mj-ea"/>
                <a:ea typeface="+mj-ea"/>
              </a:rPr>
              <a:t>(2) </a:t>
            </a:r>
            <a:r>
              <a:rPr kumimoji="1" lang="ja-JP" altLang="en-US" dirty="0">
                <a:latin typeface="+mj-ea"/>
                <a:ea typeface="+mj-ea"/>
              </a:rPr>
              <a:t>授業改善のポイント②</a:t>
            </a:r>
            <a:endParaRPr kumimoji="1" lang="en-US" altLang="ja-JP" dirty="0">
              <a:latin typeface="+mj-ea"/>
              <a:ea typeface="+mj-ea"/>
            </a:endParaRPr>
          </a:p>
          <a:p>
            <a:r>
              <a:rPr kumimoji="1" lang="ja-JP" altLang="en-US" dirty="0">
                <a:latin typeface="+mj-ea"/>
                <a:ea typeface="+mj-ea"/>
              </a:rPr>
              <a:t>６　最後に</a:t>
            </a:r>
          </a:p>
        </p:txBody>
      </p:sp>
      <p:sp>
        <p:nvSpPr>
          <p:cNvPr id="4" name="右中かっこ 3"/>
          <p:cNvSpPr/>
          <p:nvPr/>
        </p:nvSpPr>
        <p:spPr>
          <a:xfrm>
            <a:off x="8748583" y="2211859"/>
            <a:ext cx="407773" cy="13939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正方形/長方形 4"/>
          <p:cNvSpPr/>
          <p:nvPr/>
        </p:nvSpPr>
        <p:spPr>
          <a:xfrm>
            <a:off x="9329351" y="2601642"/>
            <a:ext cx="1816444" cy="617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説明</a:t>
            </a:r>
            <a:r>
              <a:rPr kumimoji="1" lang="en-US" altLang="ja-JP" dirty="0"/>
              <a:t>15</a:t>
            </a:r>
            <a:r>
              <a:rPr kumimoji="1" lang="ja-JP" altLang="en-US" dirty="0"/>
              <a:t>分</a:t>
            </a:r>
          </a:p>
        </p:txBody>
      </p:sp>
      <p:sp>
        <p:nvSpPr>
          <p:cNvPr id="6" name="右中かっこ 5"/>
          <p:cNvSpPr/>
          <p:nvPr/>
        </p:nvSpPr>
        <p:spPr>
          <a:xfrm>
            <a:off x="8747644" y="3752621"/>
            <a:ext cx="408711" cy="11644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正方形/長方形 6"/>
          <p:cNvSpPr/>
          <p:nvPr/>
        </p:nvSpPr>
        <p:spPr>
          <a:xfrm>
            <a:off x="9329351" y="4008253"/>
            <a:ext cx="1816444" cy="617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協議・演習</a:t>
            </a:r>
            <a:r>
              <a:rPr kumimoji="1" lang="en-US" altLang="ja-JP" dirty="0"/>
              <a:t>40</a:t>
            </a:r>
            <a:r>
              <a:rPr kumimoji="1" lang="ja-JP" altLang="en-US" dirty="0"/>
              <a:t>分</a:t>
            </a:r>
          </a:p>
        </p:txBody>
      </p:sp>
      <p:sp>
        <p:nvSpPr>
          <p:cNvPr id="8" name="右中かっこ 7"/>
          <p:cNvSpPr/>
          <p:nvPr/>
        </p:nvSpPr>
        <p:spPr>
          <a:xfrm>
            <a:off x="8747644" y="5054957"/>
            <a:ext cx="395416" cy="33981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正方形/長方形 8"/>
          <p:cNvSpPr/>
          <p:nvPr/>
        </p:nvSpPr>
        <p:spPr>
          <a:xfrm>
            <a:off x="9329351" y="4902603"/>
            <a:ext cx="1816444" cy="617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説明５分</a:t>
            </a:r>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77112904"/>
      </p:ext>
    </p:extLst>
  </p:cSld>
  <p:clrMapOvr>
    <a:masterClrMapping/>
  </p:clrMapOvr>
  <mc:AlternateContent xmlns:mc="http://schemas.openxmlformats.org/markup-compatibility/2006">
    <mc:Choice xmlns:p14="http://schemas.microsoft.com/office/powerpoint/2010/main" Requires="p14">
      <p:transition spd="slow" p14:dur="2000" advTm="23135"/>
    </mc:Choice>
    <mc:Fallback>
      <p:transition spd="slow" advTm="23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58226" y="681924"/>
            <a:ext cx="8596668" cy="759417"/>
          </a:xfrm>
        </p:spPr>
        <p:txBody>
          <a:bodyPr>
            <a:normAutofit/>
          </a:bodyPr>
          <a:lstStyle/>
          <a:p>
            <a:r>
              <a:rPr lang="ja-JP" altLang="en-US" b="1" dirty="0">
                <a:solidFill>
                  <a:schemeClr val="tx1"/>
                </a:solidFill>
              </a:rPr>
              <a:t>５　研究授業の考察</a:t>
            </a:r>
          </a:p>
        </p:txBody>
      </p:sp>
      <p:sp>
        <p:nvSpPr>
          <p:cNvPr id="14" name="テキスト ボックス 13">
            <a:extLst>
              <a:ext uri="{FF2B5EF4-FFF2-40B4-BE49-F238E27FC236}">
                <a16:creationId xmlns:a16="http://schemas.microsoft.com/office/drawing/2014/main" id="{091E6639-F11A-4FE6-AB95-00074402CE15}"/>
              </a:ext>
            </a:extLst>
          </p:cNvPr>
          <p:cNvSpPr txBox="1"/>
          <p:nvPr/>
        </p:nvSpPr>
        <p:spPr>
          <a:xfrm>
            <a:off x="6224340" y="106211"/>
            <a:ext cx="5955297" cy="523220"/>
          </a:xfrm>
          <a:prstGeom prst="rect">
            <a:avLst/>
          </a:prstGeom>
          <a:solidFill>
            <a:schemeClr val="bg1"/>
          </a:solidFill>
          <a:ln>
            <a:solidFill>
              <a:schemeClr val="accent1">
                <a:shade val="50000"/>
              </a:schemeClr>
            </a:solidFill>
          </a:ln>
        </p:spPr>
        <p:txBody>
          <a:bodyPr wrap="square" rtlCol="0">
            <a:spAutoFit/>
          </a:bodyPr>
          <a:lstStyle/>
          <a:p>
            <a:r>
              <a:rPr lang="en-US" altLang="ja-JP" sz="1400" b="1" dirty="0">
                <a:latin typeface="+mn-ea"/>
              </a:rPr>
              <a:t>【</a:t>
            </a:r>
            <a:r>
              <a:rPr lang="ja-JP" altLang="en-US" sz="1400" b="1" dirty="0">
                <a:latin typeface="+mn-ea"/>
              </a:rPr>
              <a:t>授業改善の</a:t>
            </a:r>
            <a:r>
              <a:rPr lang="en-US" altLang="ja-JP" sz="1400" b="1" dirty="0">
                <a:latin typeface="+mn-ea"/>
              </a:rPr>
              <a:t>Check Point</a:t>
            </a:r>
            <a:r>
              <a:rPr lang="ja-JP" altLang="en-US" sz="1400" b="1" dirty="0">
                <a:latin typeface="+mn-ea"/>
              </a:rPr>
              <a:t>②</a:t>
            </a:r>
            <a:r>
              <a:rPr lang="en-US" altLang="ja-JP" sz="1400" b="1" dirty="0">
                <a:latin typeface="+mn-ea"/>
              </a:rPr>
              <a:t>】</a:t>
            </a:r>
          </a:p>
          <a:p>
            <a:r>
              <a:rPr lang="ja-JP" altLang="en-US" sz="1400" dirty="0">
                <a:latin typeface="+mn-ea"/>
              </a:rPr>
              <a:t>　</a:t>
            </a:r>
            <a:r>
              <a:rPr lang="ja-JP" altLang="en-US" sz="1400" dirty="0">
                <a:latin typeface="+mj-ea"/>
              </a:rPr>
              <a:t>・</a:t>
            </a:r>
            <a:r>
              <a:rPr lang="ja-JP" altLang="en-US" sz="1400" dirty="0"/>
              <a:t>過去と現在との繋がりを認識して、自分事として表現できているか</a:t>
            </a:r>
            <a:endParaRPr lang="en-US" altLang="ja-JP" sz="1400" dirty="0"/>
          </a:p>
        </p:txBody>
      </p:sp>
      <p:sp>
        <p:nvSpPr>
          <p:cNvPr id="15" name="テキスト ボックス 14">
            <a:extLst>
              <a:ext uri="{FF2B5EF4-FFF2-40B4-BE49-F238E27FC236}">
                <a16:creationId xmlns:a16="http://schemas.microsoft.com/office/drawing/2014/main" id="{091E6639-F11A-4FE6-AB95-00074402CE15}"/>
              </a:ext>
            </a:extLst>
          </p:cNvPr>
          <p:cNvSpPr txBox="1"/>
          <p:nvPr/>
        </p:nvSpPr>
        <p:spPr>
          <a:xfrm>
            <a:off x="1558226" y="1955499"/>
            <a:ext cx="10325100" cy="4893647"/>
          </a:xfrm>
          <a:prstGeom prst="rect">
            <a:avLst/>
          </a:prstGeom>
          <a:noFill/>
        </p:spPr>
        <p:txBody>
          <a:bodyPr wrap="square" rtlCol="0">
            <a:spAutoFit/>
          </a:bodyPr>
          <a:lstStyle/>
          <a:p>
            <a:r>
              <a:rPr kumimoji="1" lang="en-US" altLang="ja-JP" sz="2400" dirty="0">
                <a:latin typeface="+mn-ea"/>
              </a:rPr>
              <a:t>【</a:t>
            </a:r>
            <a:r>
              <a:rPr kumimoji="1" lang="ja-JP" altLang="en-US" sz="2400" dirty="0">
                <a:latin typeface="+mn-ea"/>
              </a:rPr>
              <a:t>授業者の想定</a:t>
            </a:r>
            <a:r>
              <a:rPr kumimoji="1" lang="en-US" altLang="ja-JP" sz="2400" dirty="0">
                <a:latin typeface="+mn-ea"/>
              </a:rPr>
              <a:t>】</a:t>
            </a:r>
          </a:p>
          <a:p>
            <a:r>
              <a:rPr lang="ja-JP" altLang="en-US" sz="2400" dirty="0"/>
              <a:t>・国家間の紛争や戦争における個人の犯罪行為を扱う裁判所などを</a:t>
            </a:r>
            <a:r>
              <a:rPr lang="ja-JP" altLang="en-US" sz="2400" dirty="0" err="1"/>
              <a:t>設置す</a:t>
            </a:r>
            <a:endParaRPr lang="en-US" altLang="ja-JP" sz="2400" dirty="0"/>
          </a:p>
          <a:p>
            <a:r>
              <a:rPr lang="ja-JP" altLang="en-US" sz="2400" dirty="0"/>
              <a:t>　る。</a:t>
            </a:r>
            <a:r>
              <a:rPr lang="en-US" altLang="ja-JP" sz="2400" dirty="0"/>
              <a:t>(⇒</a:t>
            </a:r>
            <a:r>
              <a:rPr lang="ja-JP" altLang="en-US" sz="2400" dirty="0"/>
              <a:t>国際刑事裁判所＜</a:t>
            </a:r>
            <a:r>
              <a:rPr lang="en-US" altLang="ja-JP" sz="2400" dirty="0"/>
              <a:t>ICC</a:t>
            </a:r>
            <a:r>
              <a:rPr lang="ja-JP" altLang="en-US" sz="2400" dirty="0"/>
              <a:t>＞</a:t>
            </a:r>
            <a:r>
              <a:rPr lang="en-US" altLang="ja-JP" sz="2400" dirty="0"/>
              <a:t>)</a:t>
            </a:r>
          </a:p>
          <a:p>
            <a:r>
              <a:rPr lang="ja-JP" altLang="en-US" sz="2400" dirty="0"/>
              <a:t>・国家として、人権を守るための法や枠組みに積極的に参画する。</a:t>
            </a:r>
            <a:endParaRPr lang="en-US" altLang="ja-JP" sz="2400" dirty="0"/>
          </a:p>
          <a:p>
            <a:r>
              <a:rPr lang="ja-JP" altLang="en-US" sz="2400" dirty="0"/>
              <a:t>・私たちが国際社会における法やきまりを正しく理解する。こうした知識　</a:t>
            </a:r>
            <a:endParaRPr lang="en-US" altLang="ja-JP" sz="2400" dirty="0"/>
          </a:p>
          <a:p>
            <a:r>
              <a:rPr lang="ja-JP" altLang="en-US" sz="2400" dirty="0"/>
              <a:t>　を多くの人に教育していく。</a:t>
            </a:r>
            <a:endParaRPr lang="en-US" altLang="ja-JP" sz="2400" dirty="0"/>
          </a:p>
          <a:p>
            <a:r>
              <a:rPr lang="ja-JP" altLang="en-US" sz="2400" dirty="0"/>
              <a:t>・何事に対しても、一個人として責任を持った行動を心掛ける。他人に言</a:t>
            </a:r>
            <a:endParaRPr lang="en-US" altLang="ja-JP" sz="2400" dirty="0"/>
          </a:p>
          <a:p>
            <a:r>
              <a:rPr lang="ja-JP" altLang="en-US" sz="2400" dirty="0"/>
              <a:t>　われたから行動するのではなく、自分</a:t>
            </a:r>
            <a:r>
              <a:rPr lang="ja-JP" altLang="en-US" sz="2400" dirty="0" smtClean="0"/>
              <a:t>で考え</a:t>
            </a:r>
            <a:r>
              <a:rPr lang="ja-JP" altLang="en-US" sz="2400" dirty="0"/>
              <a:t>、判断し、行動する。</a:t>
            </a:r>
            <a:endParaRPr lang="en-US" altLang="ja-JP" sz="2400" dirty="0"/>
          </a:p>
          <a:p>
            <a:r>
              <a:rPr lang="ja-JP" altLang="en-US" sz="2400" dirty="0"/>
              <a:t>・戦時中の事実や教訓をしっかりと学び、適切に理解すること。また、</a:t>
            </a:r>
            <a:r>
              <a:rPr lang="ja-JP" altLang="en-US" sz="2400" dirty="0" err="1"/>
              <a:t>そ</a:t>
            </a:r>
            <a:endParaRPr lang="en-US" altLang="ja-JP" sz="2400" dirty="0"/>
          </a:p>
          <a:p>
            <a:r>
              <a:rPr lang="ja-JP" altLang="en-US" sz="2400" dirty="0"/>
              <a:t>　</a:t>
            </a:r>
            <a:r>
              <a:rPr lang="ja-JP" altLang="en-US" sz="2400" dirty="0" err="1"/>
              <a:t>れらを</a:t>
            </a:r>
            <a:r>
              <a:rPr lang="ja-JP" altLang="en-US" sz="2400" dirty="0"/>
              <a:t>継承していくこと。</a:t>
            </a:r>
            <a:endParaRPr lang="en-US" altLang="ja-JP" sz="2400" dirty="0"/>
          </a:p>
          <a:p>
            <a:r>
              <a:rPr lang="ja-JP" altLang="en-US" sz="2400" dirty="0"/>
              <a:t>・人種的・民族的偏見をなくしていくこと。お互いの文化や習慣、価値観</a:t>
            </a:r>
            <a:endParaRPr lang="en-US" altLang="ja-JP" sz="2400" dirty="0"/>
          </a:p>
          <a:p>
            <a:r>
              <a:rPr lang="ja-JP" altLang="en-US" sz="2400" dirty="0"/>
              <a:t>　を理解しようと努める。 </a:t>
            </a:r>
            <a:endParaRPr lang="en-US" altLang="ja-JP" sz="2400" dirty="0"/>
          </a:p>
          <a:p>
            <a:r>
              <a:rPr lang="ja-JP" altLang="en-US" sz="2400" dirty="0"/>
              <a:t>・戦争や紛争を引き起こさないために、何ができるかを考えていく。 </a:t>
            </a:r>
            <a:endParaRPr kumimoji="1" lang="en-US" altLang="ja-JP" sz="2400" dirty="0">
              <a:latin typeface="+mn-ea"/>
            </a:endParaRPr>
          </a:p>
        </p:txBody>
      </p:sp>
      <p:sp>
        <p:nvSpPr>
          <p:cNvPr id="6" name="正方形/長方形 5"/>
          <p:cNvSpPr/>
          <p:nvPr/>
        </p:nvSpPr>
        <p:spPr>
          <a:xfrm>
            <a:off x="2229209" y="1309168"/>
            <a:ext cx="9962791" cy="646331"/>
          </a:xfrm>
          <a:prstGeom prst="rect">
            <a:avLst/>
          </a:prstGeom>
        </p:spPr>
        <p:txBody>
          <a:bodyPr wrap="square">
            <a:spAutoFit/>
          </a:bodyPr>
          <a:lstStyle/>
          <a:p>
            <a:r>
              <a:rPr lang="ja-JP" altLang="en-US" b="1" dirty="0">
                <a:solidFill>
                  <a:srgbClr val="FF0000"/>
                </a:solidFill>
                <a:latin typeface="+mn-ea"/>
              </a:rPr>
              <a:t>問い②「</a:t>
            </a:r>
            <a:r>
              <a:rPr lang="ja-JP" altLang="en-US" b="1" dirty="0">
                <a:solidFill>
                  <a:srgbClr val="FF0000"/>
                </a:solidFill>
                <a:latin typeface="+mj-ea"/>
              </a:rPr>
              <a:t>戦争</a:t>
            </a:r>
            <a:r>
              <a:rPr lang="ja-JP" altLang="en-US" b="1" dirty="0" smtClean="0">
                <a:solidFill>
                  <a:srgbClr val="FF0000"/>
                </a:solidFill>
                <a:latin typeface="+mj-ea"/>
              </a:rPr>
              <a:t>犯罪を</a:t>
            </a:r>
            <a:r>
              <a:rPr lang="ja-JP" altLang="en-US" b="1" dirty="0">
                <a:solidFill>
                  <a:srgbClr val="FF0000"/>
                </a:solidFill>
                <a:latin typeface="+mj-ea"/>
              </a:rPr>
              <a:t>再び生み出さないためには、どのような仕組みや考え方が必要な</a:t>
            </a:r>
            <a:r>
              <a:rPr lang="ja-JP" altLang="en-US" b="1" dirty="0" smtClean="0">
                <a:solidFill>
                  <a:srgbClr val="FF0000"/>
                </a:solidFill>
                <a:latin typeface="+mj-ea"/>
              </a:rPr>
              <a:t>のだろう　</a:t>
            </a:r>
            <a:endParaRPr lang="en-US" altLang="ja-JP" b="1" dirty="0" smtClean="0">
              <a:solidFill>
                <a:srgbClr val="FF0000"/>
              </a:solidFill>
              <a:latin typeface="+mj-ea"/>
            </a:endParaRPr>
          </a:p>
          <a:p>
            <a:r>
              <a:rPr lang="ja-JP" altLang="en-US" b="1" dirty="0" smtClean="0">
                <a:solidFill>
                  <a:srgbClr val="FF0000"/>
                </a:solidFill>
                <a:latin typeface="+mj-ea"/>
              </a:rPr>
              <a:t>　　　　か</a:t>
            </a:r>
            <a:r>
              <a:rPr lang="ja-JP" altLang="en-US" b="1" dirty="0">
                <a:solidFill>
                  <a:srgbClr val="FF0000"/>
                </a:solidFill>
                <a:latin typeface="+mj-ea"/>
              </a:rPr>
              <a:t>？ </a:t>
            </a:r>
            <a:r>
              <a:rPr lang="ja-JP" altLang="en-US" b="1" dirty="0">
                <a:solidFill>
                  <a:srgbClr val="FF0000"/>
                </a:solidFill>
                <a:latin typeface="+mn-ea"/>
              </a:rPr>
              <a:t>」</a:t>
            </a:r>
            <a:endParaRPr lang="ja-JP" altLang="en-US"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313711"/>
      </p:ext>
    </p:extLst>
  </p:cSld>
  <p:clrMapOvr>
    <a:masterClrMapping/>
  </p:clrMapOvr>
  <mc:AlternateContent xmlns:mc="http://schemas.openxmlformats.org/markup-compatibility/2006">
    <mc:Choice xmlns:p14="http://schemas.microsoft.com/office/powerpoint/2010/main" Requires="p14">
      <p:transition spd="slow" p14:dur="2000" advTm="21822"/>
    </mc:Choice>
    <mc:Fallback>
      <p:transition spd="slow" advTm="21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87155" y="728430"/>
            <a:ext cx="8596668" cy="660400"/>
          </a:xfrm>
        </p:spPr>
        <p:txBody>
          <a:bodyPr/>
          <a:lstStyle/>
          <a:p>
            <a:r>
              <a:rPr lang="ja-JP" altLang="en-US" b="1" dirty="0">
                <a:solidFill>
                  <a:schemeClr val="tx1"/>
                </a:solidFill>
              </a:rPr>
              <a:t>５　研究授業の考察（再掲）</a:t>
            </a:r>
          </a:p>
        </p:txBody>
      </p:sp>
      <p:sp>
        <p:nvSpPr>
          <p:cNvPr id="10" name="テキスト ボックス 9">
            <a:extLst>
              <a:ext uri="{FF2B5EF4-FFF2-40B4-BE49-F238E27FC236}">
                <a16:creationId xmlns:a16="http://schemas.microsoft.com/office/drawing/2014/main" id="{091E6639-F11A-4FE6-AB95-00074402CE15}"/>
              </a:ext>
            </a:extLst>
          </p:cNvPr>
          <p:cNvSpPr txBox="1"/>
          <p:nvPr/>
        </p:nvSpPr>
        <p:spPr>
          <a:xfrm>
            <a:off x="1647411" y="4765441"/>
            <a:ext cx="9988368" cy="1938992"/>
          </a:xfrm>
          <a:prstGeom prst="rect">
            <a:avLst/>
          </a:prstGeom>
          <a:noFill/>
        </p:spPr>
        <p:txBody>
          <a:bodyPr wrap="square" rtlCol="0">
            <a:spAutoFit/>
          </a:bodyPr>
          <a:lstStyle/>
          <a:p>
            <a:r>
              <a:rPr lang="ja-JP" altLang="en-US" sz="2400" b="1" dirty="0">
                <a:latin typeface="+mj-ea"/>
              </a:rPr>
              <a:t>◎　本時のねらい</a:t>
            </a:r>
            <a:endParaRPr lang="en-US" altLang="ja-JP" sz="2400" b="1" dirty="0">
              <a:latin typeface="+mj-ea"/>
            </a:endParaRPr>
          </a:p>
          <a:p>
            <a:r>
              <a:rPr lang="ja-JP" altLang="en-US" sz="2400" dirty="0">
                <a:latin typeface="+mj-ea"/>
              </a:rPr>
              <a:t>　　</a:t>
            </a:r>
            <a:r>
              <a:rPr lang="ja-JP" altLang="ja-JP" sz="2400" dirty="0"/>
              <a:t>第二次世界大戦について、戦争の「被害」のイメージを既存の認識</a:t>
            </a:r>
            <a:endParaRPr lang="en-US" altLang="ja-JP" sz="2400" dirty="0"/>
          </a:p>
          <a:p>
            <a:r>
              <a:rPr lang="ja-JP" altLang="en-US" sz="2400" dirty="0"/>
              <a:t>　</a:t>
            </a:r>
            <a:r>
              <a:rPr lang="ja-JP" altLang="ja-JP" sz="2400" dirty="0"/>
              <a:t>として有する生徒が、一般民衆も加害者とならざるを得ないなど、戦</a:t>
            </a:r>
            <a:endParaRPr lang="en-US" altLang="ja-JP" sz="2400" dirty="0"/>
          </a:p>
          <a:p>
            <a:r>
              <a:rPr lang="ja-JP" altLang="en-US" sz="2400" dirty="0"/>
              <a:t>　</a:t>
            </a:r>
            <a:r>
              <a:rPr lang="ja-JP" altLang="ja-JP" sz="2400" dirty="0"/>
              <a:t>争</a:t>
            </a:r>
            <a:r>
              <a:rPr lang="ja-JP" altLang="en-US" sz="2400" dirty="0"/>
              <a:t>を</a:t>
            </a:r>
            <a:r>
              <a:rPr lang="ja-JP" altLang="ja-JP" sz="2400" dirty="0"/>
              <a:t>「加害」と「被害」の両面から考察し、戦争や平和についてより</a:t>
            </a:r>
            <a:endParaRPr lang="en-US" altLang="ja-JP" sz="2400" dirty="0"/>
          </a:p>
          <a:p>
            <a:r>
              <a:rPr lang="ja-JP" altLang="en-US" sz="2400" dirty="0"/>
              <a:t>　</a:t>
            </a:r>
            <a:r>
              <a:rPr lang="ja-JP" altLang="ja-JP" sz="2400" dirty="0"/>
              <a:t>具体的な考えを表現できる。</a:t>
            </a:r>
            <a:endParaRPr lang="en-US" altLang="ja-JP" sz="2400" dirty="0">
              <a:latin typeface="+mj-ea"/>
              <a:ea typeface="+mj-ea"/>
            </a:endParaRPr>
          </a:p>
        </p:txBody>
      </p:sp>
      <p:sp>
        <p:nvSpPr>
          <p:cNvPr id="4" name="テキスト ボックス 3">
            <a:extLst>
              <a:ext uri="{FF2B5EF4-FFF2-40B4-BE49-F238E27FC236}">
                <a16:creationId xmlns:a16="http://schemas.microsoft.com/office/drawing/2014/main" id="{091E6639-F11A-4FE6-AB95-00074402CE15}"/>
              </a:ext>
            </a:extLst>
          </p:cNvPr>
          <p:cNvSpPr txBox="1"/>
          <p:nvPr/>
        </p:nvSpPr>
        <p:spPr>
          <a:xfrm>
            <a:off x="1647411" y="1388830"/>
            <a:ext cx="10544589" cy="2554545"/>
          </a:xfrm>
          <a:prstGeom prst="rect">
            <a:avLst/>
          </a:prstGeom>
          <a:solidFill>
            <a:srgbClr val="002060"/>
          </a:solidFill>
        </p:spPr>
        <p:txBody>
          <a:bodyPr wrap="square" rtlCol="0">
            <a:spAutoFit/>
          </a:bodyPr>
          <a:lstStyle/>
          <a:p>
            <a:r>
              <a:rPr kumimoji="1" lang="ja-JP" altLang="en-US" sz="3200" b="1" dirty="0">
                <a:solidFill>
                  <a:srgbClr val="FFFF00"/>
                </a:solidFill>
              </a:rPr>
              <a:t>①　歴史的事象に対する既存の認識や固定概念に</a:t>
            </a:r>
            <a:r>
              <a:rPr kumimoji="1" lang="ja-JP" altLang="en-US" sz="3200" b="1" dirty="0" err="1">
                <a:solidFill>
                  <a:srgbClr val="FFFF00"/>
                </a:solidFill>
              </a:rPr>
              <a:t>揺さぶ</a:t>
            </a:r>
            <a:endParaRPr kumimoji="1" lang="en-US" altLang="ja-JP" sz="3200" b="1" dirty="0">
              <a:solidFill>
                <a:srgbClr val="FFFF00"/>
              </a:solidFill>
            </a:endParaRPr>
          </a:p>
          <a:p>
            <a:r>
              <a:rPr kumimoji="1" lang="ja-JP" altLang="en-US" sz="3200" b="1" dirty="0">
                <a:solidFill>
                  <a:srgbClr val="FFFF00"/>
                </a:solidFill>
              </a:rPr>
              <a:t>　りをかけ、歴史的事象を広い視点から考察することが</a:t>
            </a:r>
            <a:endParaRPr kumimoji="1" lang="en-US" altLang="ja-JP" sz="3200" b="1" dirty="0">
              <a:solidFill>
                <a:srgbClr val="FFFF00"/>
              </a:solidFill>
            </a:endParaRPr>
          </a:p>
          <a:p>
            <a:r>
              <a:rPr kumimoji="1" lang="ja-JP" altLang="en-US" sz="3200" b="1" dirty="0">
                <a:solidFill>
                  <a:srgbClr val="FFFF00"/>
                </a:solidFill>
              </a:rPr>
              <a:t>　必要ではないか。</a:t>
            </a:r>
            <a:endParaRPr kumimoji="1" lang="en-US" altLang="ja-JP" sz="3200" b="1" dirty="0">
              <a:solidFill>
                <a:srgbClr val="FFFF00"/>
              </a:solidFill>
            </a:endParaRPr>
          </a:p>
          <a:p>
            <a:r>
              <a:rPr kumimoji="1" lang="ja-JP" altLang="en-US" sz="3200" b="1" dirty="0">
                <a:solidFill>
                  <a:srgbClr val="FFFF00"/>
                </a:solidFill>
              </a:rPr>
              <a:t>②　過去と現在との繋がりを認識できる資料、例えば、</a:t>
            </a:r>
            <a:endParaRPr kumimoji="1" lang="en-US" altLang="ja-JP" sz="3200" b="1" dirty="0">
              <a:solidFill>
                <a:srgbClr val="FFFF00"/>
              </a:solidFill>
            </a:endParaRPr>
          </a:p>
          <a:p>
            <a:r>
              <a:rPr kumimoji="1" lang="ja-JP" altLang="en-US" sz="3200" b="1" dirty="0">
                <a:solidFill>
                  <a:srgbClr val="FFFF00"/>
                </a:solidFill>
              </a:rPr>
              <a:t>　生徒にとって身近な題材を扱うことが有効ではないか。</a:t>
            </a:r>
            <a:endParaRPr kumimoji="1" lang="en-US" altLang="ja-JP" sz="3200" b="1" dirty="0">
              <a:solidFill>
                <a:srgbClr val="FFFF00"/>
              </a:solidFill>
            </a:endParaRPr>
          </a:p>
        </p:txBody>
      </p:sp>
      <p:sp>
        <p:nvSpPr>
          <p:cNvPr id="5" name="下矢印 4"/>
          <p:cNvSpPr/>
          <p:nvPr/>
        </p:nvSpPr>
        <p:spPr>
          <a:xfrm>
            <a:off x="5885489" y="3943375"/>
            <a:ext cx="991892" cy="822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吹き出し 5"/>
          <p:cNvSpPr/>
          <p:nvPr/>
        </p:nvSpPr>
        <p:spPr>
          <a:xfrm>
            <a:off x="0" y="5557559"/>
            <a:ext cx="1801148" cy="1146874"/>
          </a:xfrm>
          <a:prstGeom prst="wedgeRoundRectCallout">
            <a:avLst>
              <a:gd name="adj1" fmla="val 56843"/>
              <a:gd name="adj2" fmla="val -68234"/>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rgbClr val="FFFF00"/>
                </a:solidFill>
              </a:rPr>
              <a:t>協議</a:t>
            </a:r>
            <a:r>
              <a:rPr kumimoji="1" lang="en-US" altLang="ja-JP" b="1" dirty="0">
                <a:solidFill>
                  <a:srgbClr val="FFFF00"/>
                </a:solidFill>
              </a:rPr>
              <a:t>10</a:t>
            </a:r>
            <a:r>
              <a:rPr kumimoji="1" lang="ja-JP" altLang="en-US" b="1" dirty="0">
                <a:solidFill>
                  <a:srgbClr val="FFFF00"/>
                </a:solidFill>
              </a:rPr>
              <a:t>分</a:t>
            </a:r>
          </a:p>
        </p:txBody>
      </p:sp>
      <p:sp>
        <p:nvSpPr>
          <p:cNvPr id="7" name="円/楕円 9"/>
          <p:cNvSpPr/>
          <p:nvPr/>
        </p:nvSpPr>
        <p:spPr>
          <a:xfrm>
            <a:off x="98844" y="3412976"/>
            <a:ext cx="1830044" cy="17335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mj-ea"/>
                <a:ea typeface="+mj-ea"/>
              </a:rPr>
              <a:t>ここで</a:t>
            </a:r>
            <a:endParaRPr kumimoji="1" lang="en-US" altLang="ja-JP" sz="2000" b="1" dirty="0">
              <a:latin typeface="+mj-ea"/>
              <a:ea typeface="+mj-ea"/>
            </a:endParaRPr>
          </a:p>
          <a:p>
            <a:pPr algn="ctr"/>
            <a:r>
              <a:rPr kumimoji="1" lang="en-US" altLang="ja-JP" sz="2000" b="1" dirty="0">
                <a:latin typeface="+mj-ea"/>
                <a:ea typeface="+mj-ea"/>
              </a:rPr>
              <a:t>10</a:t>
            </a:r>
            <a:r>
              <a:rPr kumimoji="1" lang="ja-JP" altLang="en-US" sz="2000" b="1" dirty="0">
                <a:latin typeface="+mj-ea"/>
                <a:ea typeface="+mj-ea"/>
              </a:rPr>
              <a:t>分間</a:t>
            </a:r>
            <a:endParaRPr kumimoji="1" lang="en-US" altLang="ja-JP" sz="2000" b="1" dirty="0">
              <a:latin typeface="+mj-ea"/>
              <a:ea typeface="+mj-ea"/>
            </a:endParaRPr>
          </a:p>
          <a:p>
            <a:pPr algn="ctr"/>
            <a:r>
              <a:rPr kumimoji="1" lang="ja-JP" altLang="en-US" sz="2000" b="1" dirty="0">
                <a:latin typeface="+mj-ea"/>
                <a:ea typeface="+mj-ea"/>
              </a:rPr>
              <a:t>動画を</a:t>
            </a:r>
            <a:endParaRPr lang="en-US" altLang="ja-JP" sz="2000" b="1" dirty="0">
              <a:latin typeface="+mj-ea"/>
              <a:ea typeface="+mj-ea"/>
            </a:endParaRPr>
          </a:p>
          <a:p>
            <a:pPr algn="ctr"/>
            <a:r>
              <a:rPr kumimoji="1" lang="ja-JP" altLang="en-US" sz="2000" b="1" dirty="0">
                <a:latin typeface="+mj-ea"/>
                <a:ea typeface="+mj-ea"/>
              </a:rPr>
              <a:t>ｓｔｏｐ</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51065562"/>
      </p:ext>
    </p:extLst>
  </p:cSld>
  <p:clrMapOvr>
    <a:masterClrMapping/>
  </p:clrMapOvr>
  <mc:AlternateContent xmlns:mc="http://schemas.openxmlformats.org/markup-compatibility/2006">
    <mc:Choice xmlns:p14="http://schemas.microsoft.com/office/powerpoint/2010/main" Requires="p14">
      <p:transition spd="slow" p14:dur="2000" advTm="30188"/>
    </mc:Choice>
    <mc:Fallback>
      <p:transition spd="slow" advTm="30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689316" y="665149"/>
            <a:ext cx="8596668" cy="619743"/>
          </a:xfrm>
        </p:spPr>
        <p:txBody>
          <a:bodyPr>
            <a:normAutofit fontScale="90000"/>
          </a:bodyPr>
          <a:lstStyle/>
          <a:p>
            <a:r>
              <a:rPr lang="ja-JP" altLang="en-US" b="1" dirty="0">
                <a:solidFill>
                  <a:schemeClr val="tx1"/>
                </a:solidFill>
              </a:rPr>
              <a:t>６　最後に</a:t>
            </a:r>
          </a:p>
        </p:txBody>
      </p:sp>
      <p:sp>
        <p:nvSpPr>
          <p:cNvPr id="10" name="テキスト ボックス 9">
            <a:extLst>
              <a:ext uri="{FF2B5EF4-FFF2-40B4-BE49-F238E27FC236}">
                <a16:creationId xmlns:a16="http://schemas.microsoft.com/office/drawing/2014/main" id="{091E6639-F11A-4FE6-AB95-00074402CE15}"/>
              </a:ext>
            </a:extLst>
          </p:cNvPr>
          <p:cNvSpPr txBox="1"/>
          <p:nvPr/>
        </p:nvSpPr>
        <p:spPr>
          <a:xfrm>
            <a:off x="1373608" y="1368373"/>
            <a:ext cx="10544589" cy="1569660"/>
          </a:xfrm>
          <a:prstGeom prst="rect">
            <a:avLst/>
          </a:prstGeom>
          <a:solidFill>
            <a:srgbClr val="002060"/>
          </a:solidFill>
        </p:spPr>
        <p:txBody>
          <a:bodyPr wrap="square" rtlCol="0">
            <a:spAutoFit/>
          </a:bodyPr>
          <a:lstStyle/>
          <a:p>
            <a:r>
              <a:rPr kumimoji="1" lang="ja-JP" altLang="en-US" sz="3200" b="1" dirty="0">
                <a:solidFill>
                  <a:srgbClr val="FFFF00"/>
                </a:solidFill>
              </a:rPr>
              <a:t>●　</a:t>
            </a:r>
            <a:r>
              <a:rPr lang="ja-JP" altLang="en-US" sz="3200" b="1" dirty="0">
                <a:solidFill>
                  <a:srgbClr val="FFFF00"/>
                </a:solidFill>
              </a:rPr>
              <a:t>歴史学習を過去の学習（現実と切り離された学習）</a:t>
            </a:r>
            <a:endParaRPr lang="en-US" altLang="ja-JP" sz="3200" b="1" dirty="0">
              <a:solidFill>
                <a:srgbClr val="FFFF00"/>
              </a:solidFill>
            </a:endParaRPr>
          </a:p>
          <a:p>
            <a:r>
              <a:rPr lang="ja-JP" altLang="en-US" sz="3200" b="1" dirty="0">
                <a:solidFill>
                  <a:srgbClr val="FFFF00"/>
                </a:solidFill>
              </a:rPr>
              <a:t>　とせず、過去を対象として現実について考察し、生徒</a:t>
            </a:r>
            <a:endParaRPr lang="en-US" altLang="ja-JP" sz="3200" b="1" dirty="0">
              <a:solidFill>
                <a:srgbClr val="FFFF00"/>
              </a:solidFill>
            </a:endParaRPr>
          </a:p>
          <a:p>
            <a:r>
              <a:rPr lang="ja-JP" altLang="en-US" sz="3200" b="1" dirty="0">
                <a:solidFill>
                  <a:srgbClr val="FFFF00"/>
                </a:solidFill>
              </a:rPr>
              <a:t>　が歴史学習を「自分事」として捉えられるようにする。</a:t>
            </a:r>
            <a:endParaRPr kumimoji="1" lang="en-US" altLang="ja-JP" sz="3200" b="1" dirty="0">
              <a:solidFill>
                <a:srgbClr val="FFFF00"/>
              </a:solidFill>
            </a:endParaRPr>
          </a:p>
        </p:txBody>
      </p:sp>
      <p:sp>
        <p:nvSpPr>
          <p:cNvPr id="7" name="テキスト ボックス 6">
            <a:extLst>
              <a:ext uri="{FF2B5EF4-FFF2-40B4-BE49-F238E27FC236}">
                <a16:creationId xmlns:a16="http://schemas.microsoft.com/office/drawing/2014/main" id="{091E6639-F11A-4FE6-AB95-00074402CE15}"/>
              </a:ext>
            </a:extLst>
          </p:cNvPr>
          <p:cNvSpPr txBox="1"/>
          <p:nvPr/>
        </p:nvSpPr>
        <p:spPr>
          <a:xfrm>
            <a:off x="1373608" y="3923010"/>
            <a:ext cx="10544589" cy="2554545"/>
          </a:xfrm>
          <a:prstGeom prst="rect">
            <a:avLst/>
          </a:prstGeom>
          <a:solidFill>
            <a:srgbClr val="002060"/>
          </a:solidFill>
        </p:spPr>
        <p:txBody>
          <a:bodyPr wrap="square" rtlCol="0">
            <a:spAutoFit/>
          </a:bodyPr>
          <a:lstStyle/>
          <a:p>
            <a:r>
              <a:rPr kumimoji="1" lang="ja-JP" altLang="en-US" sz="3200" b="1" dirty="0">
                <a:solidFill>
                  <a:srgbClr val="FFFF00"/>
                </a:solidFill>
              </a:rPr>
              <a:t>①　歴史的事象に対する既存の認識や固定概念に</a:t>
            </a:r>
            <a:r>
              <a:rPr kumimoji="1" lang="ja-JP" altLang="en-US" sz="3200" b="1" dirty="0" err="1">
                <a:solidFill>
                  <a:srgbClr val="FFFF00"/>
                </a:solidFill>
              </a:rPr>
              <a:t>揺さぶ</a:t>
            </a:r>
            <a:endParaRPr kumimoji="1" lang="en-US" altLang="ja-JP" sz="3200" b="1" dirty="0">
              <a:solidFill>
                <a:srgbClr val="FFFF00"/>
              </a:solidFill>
            </a:endParaRPr>
          </a:p>
          <a:p>
            <a:r>
              <a:rPr kumimoji="1" lang="ja-JP" altLang="en-US" sz="3200" b="1" dirty="0">
                <a:solidFill>
                  <a:srgbClr val="FFFF00"/>
                </a:solidFill>
              </a:rPr>
              <a:t>　りをかけ、歴史的事象を広い視点から考察することが</a:t>
            </a:r>
            <a:endParaRPr kumimoji="1" lang="en-US" altLang="ja-JP" sz="3200" b="1" dirty="0">
              <a:solidFill>
                <a:srgbClr val="FFFF00"/>
              </a:solidFill>
            </a:endParaRPr>
          </a:p>
          <a:p>
            <a:r>
              <a:rPr kumimoji="1" lang="ja-JP" altLang="en-US" sz="3200" b="1" dirty="0">
                <a:solidFill>
                  <a:srgbClr val="FFFF00"/>
                </a:solidFill>
              </a:rPr>
              <a:t>　必要ではないか。</a:t>
            </a:r>
            <a:endParaRPr kumimoji="1" lang="en-US" altLang="ja-JP" sz="3200" b="1" dirty="0">
              <a:solidFill>
                <a:srgbClr val="FFFF00"/>
              </a:solidFill>
            </a:endParaRPr>
          </a:p>
          <a:p>
            <a:r>
              <a:rPr kumimoji="1" lang="ja-JP" altLang="en-US" sz="3200" b="1" dirty="0">
                <a:solidFill>
                  <a:srgbClr val="FFFF00"/>
                </a:solidFill>
              </a:rPr>
              <a:t>②　過去と現在との繋がりを認識できる資料、例えば、</a:t>
            </a:r>
            <a:endParaRPr kumimoji="1" lang="en-US" altLang="ja-JP" sz="3200" b="1" dirty="0">
              <a:solidFill>
                <a:srgbClr val="FFFF00"/>
              </a:solidFill>
            </a:endParaRPr>
          </a:p>
          <a:p>
            <a:r>
              <a:rPr kumimoji="1" lang="ja-JP" altLang="en-US" sz="3200" b="1" dirty="0">
                <a:solidFill>
                  <a:srgbClr val="FFFF00"/>
                </a:solidFill>
              </a:rPr>
              <a:t>　生徒にとって身近な題材を扱うことが有効ではないか。</a:t>
            </a:r>
            <a:endParaRPr kumimoji="1" lang="en-US" altLang="ja-JP" sz="3200" b="1" dirty="0">
              <a:solidFill>
                <a:srgbClr val="FFFF00"/>
              </a:solidFill>
            </a:endParaRPr>
          </a:p>
        </p:txBody>
      </p:sp>
      <p:sp>
        <p:nvSpPr>
          <p:cNvPr id="2" name="下矢印 1"/>
          <p:cNvSpPr/>
          <p:nvPr/>
        </p:nvSpPr>
        <p:spPr>
          <a:xfrm>
            <a:off x="5987650" y="3019488"/>
            <a:ext cx="991892" cy="822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45791555"/>
      </p:ext>
    </p:extLst>
  </p:cSld>
  <p:clrMapOvr>
    <a:masterClrMapping/>
  </p:clrMapOvr>
  <mc:AlternateContent xmlns:mc="http://schemas.openxmlformats.org/markup-compatibility/2006">
    <mc:Choice xmlns:p14="http://schemas.microsoft.com/office/powerpoint/2010/main" Requires="p14">
      <p:transition spd="slow" p14:dur="2000" advTm="93263"/>
    </mc:Choice>
    <mc:Fallback>
      <p:transition spd="slow" advTm="93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91E6639-F11A-4FE6-AB95-00074402CE15}"/>
              </a:ext>
            </a:extLst>
          </p:cNvPr>
          <p:cNvSpPr txBox="1"/>
          <p:nvPr/>
        </p:nvSpPr>
        <p:spPr>
          <a:xfrm>
            <a:off x="1282141" y="1844039"/>
            <a:ext cx="9900431" cy="1477328"/>
          </a:xfrm>
          <a:prstGeom prst="rect">
            <a:avLst/>
          </a:prstGeom>
          <a:noFill/>
        </p:spPr>
        <p:txBody>
          <a:bodyPr wrap="square" rtlCol="0">
            <a:spAutoFit/>
          </a:bodyPr>
          <a:lstStyle/>
          <a:p>
            <a:pPr algn="ctr"/>
            <a:r>
              <a:rPr lang="ja-JP" altLang="en-US" sz="3600" dirty="0"/>
              <a:t>制作・協力</a:t>
            </a:r>
            <a:endParaRPr lang="en-US" altLang="ja-JP" sz="3600" dirty="0"/>
          </a:p>
          <a:p>
            <a:pPr algn="ctr"/>
            <a:r>
              <a:rPr lang="ja-JP" altLang="en-US" sz="3600" dirty="0"/>
              <a:t>北海道教育委員会　国立大学法人東京学芸大学</a:t>
            </a:r>
            <a:endParaRPr lang="en-US" altLang="ja-JP" sz="3600" dirty="0"/>
          </a:p>
          <a:p>
            <a:pPr algn="ctr"/>
            <a:endParaRPr kumimoji="1" lang="ja-JP" altLang="en-US"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9754646"/>
      </p:ext>
    </p:extLst>
  </p:cSld>
  <p:clrMapOvr>
    <a:masterClrMapping/>
  </p:clrMapOvr>
  <mc:AlternateContent xmlns:mc="http://schemas.openxmlformats.org/markup-compatibility/2006">
    <mc:Choice xmlns:p14="http://schemas.microsoft.com/office/powerpoint/2010/main" Requires="p14">
      <p:transition spd="slow" p14:dur="2000" advTm="11196"/>
    </mc:Choice>
    <mc:Fallback>
      <p:transition spd="slow" advTm="11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689316" y="665149"/>
            <a:ext cx="8596668" cy="619743"/>
          </a:xfrm>
        </p:spPr>
        <p:txBody>
          <a:bodyPr>
            <a:normAutofit fontScale="90000"/>
          </a:bodyPr>
          <a:lstStyle/>
          <a:p>
            <a:r>
              <a:rPr lang="ja-JP" altLang="en-US" b="1" dirty="0">
                <a:solidFill>
                  <a:schemeClr val="tx1"/>
                </a:solidFill>
              </a:rPr>
              <a:t>１　研修のねらい</a:t>
            </a:r>
          </a:p>
        </p:txBody>
      </p:sp>
      <p:sp>
        <p:nvSpPr>
          <p:cNvPr id="10" name="テキスト ボックス 9">
            <a:extLst>
              <a:ext uri="{FF2B5EF4-FFF2-40B4-BE49-F238E27FC236}">
                <a16:creationId xmlns:a16="http://schemas.microsoft.com/office/drawing/2014/main" id="{091E6639-F11A-4FE6-AB95-00074402CE15}"/>
              </a:ext>
            </a:extLst>
          </p:cNvPr>
          <p:cNvSpPr txBox="1"/>
          <p:nvPr/>
        </p:nvSpPr>
        <p:spPr>
          <a:xfrm>
            <a:off x="1373608" y="1368373"/>
            <a:ext cx="10544589" cy="1384995"/>
          </a:xfrm>
          <a:prstGeom prst="rect">
            <a:avLst/>
          </a:prstGeom>
          <a:solidFill>
            <a:srgbClr val="002060"/>
          </a:solidFill>
        </p:spPr>
        <p:txBody>
          <a:bodyPr wrap="square" rtlCol="0">
            <a:spAutoFit/>
          </a:bodyPr>
          <a:lstStyle/>
          <a:p>
            <a:r>
              <a:rPr kumimoji="1" lang="ja-JP" altLang="en-US" sz="2800" b="1" dirty="0">
                <a:solidFill>
                  <a:srgbClr val="FFFF00"/>
                </a:solidFill>
              </a:rPr>
              <a:t>●　歴史学習を過去の学習（現実と切り離された学習）とせず、</a:t>
            </a:r>
            <a:endParaRPr kumimoji="1" lang="en-US" altLang="ja-JP" sz="2800" b="1" dirty="0">
              <a:solidFill>
                <a:srgbClr val="FFFF00"/>
              </a:solidFill>
            </a:endParaRPr>
          </a:p>
          <a:p>
            <a:r>
              <a:rPr kumimoji="1" lang="ja-JP" altLang="en-US" sz="2800" b="1" dirty="0">
                <a:solidFill>
                  <a:srgbClr val="FFFF00"/>
                </a:solidFill>
              </a:rPr>
              <a:t>　過去を対象として現実について考察し、生徒が歴史学習を「自　</a:t>
            </a:r>
            <a:endParaRPr kumimoji="1" lang="en-US" altLang="ja-JP" sz="2800" b="1" dirty="0">
              <a:solidFill>
                <a:srgbClr val="FFFF00"/>
              </a:solidFill>
            </a:endParaRPr>
          </a:p>
          <a:p>
            <a:r>
              <a:rPr kumimoji="1" lang="ja-JP" altLang="en-US" sz="2800" b="1" dirty="0">
                <a:solidFill>
                  <a:srgbClr val="FFFF00"/>
                </a:solidFill>
              </a:rPr>
              <a:t>　分事」として捉えられるようにするための授業改善の推進</a:t>
            </a:r>
            <a:endParaRPr kumimoji="1" lang="en-US" altLang="ja-JP" sz="2800" b="1" dirty="0">
              <a:solidFill>
                <a:srgbClr val="FFFF00"/>
              </a:solidFill>
            </a:endParaRPr>
          </a:p>
        </p:txBody>
      </p:sp>
      <p:sp>
        <p:nvSpPr>
          <p:cNvPr id="6" name="テキスト ボックス 5">
            <a:extLst>
              <a:ext uri="{FF2B5EF4-FFF2-40B4-BE49-F238E27FC236}">
                <a16:creationId xmlns:a16="http://schemas.microsoft.com/office/drawing/2014/main" id="{091E6639-F11A-4FE6-AB95-00074402CE15}"/>
              </a:ext>
            </a:extLst>
          </p:cNvPr>
          <p:cNvSpPr txBox="1"/>
          <p:nvPr/>
        </p:nvSpPr>
        <p:spPr>
          <a:xfrm>
            <a:off x="3564611" y="6457890"/>
            <a:ext cx="8493070" cy="400110"/>
          </a:xfrm>
          <a:prstGeom prst="rect">
            <a:avLst/>
          </a:prstGeom>
          <a:noFill/>
        </p:spPr>
        <p:txBody>
          <a:bodyPr wrap="square" rtlCol="0">
            <a:spAutoFit/>
          </a:bodyPr>
          <a:lstStyle/>
          <a:p>
            <a:r>
              <a:rPr kumimoji="1" lang="ja-JP" altLang="en-US" sz="2000" dirty="0"/>
              <a:t>（出典）高等学校学習指導要領（平成</a:t>
            </a:r>
            <a:r>
              <a:rPr kumimoji="1" lang="en-US" altLang="ja-JP" sz="2000" dirty="0"/>
              <a:t>30</a:t>
            </a:r>
            <a:r>
              <a:rPr kumimoji="1" lang="ja-JP" altLang="en-US" sz="2000" dirty="0"/>
              <a:t>年告示）解説　地理歴史編</a:t>
            </a:r>
            <a:endParaRPr kumimoji="1" lang="en-US" altLang="ja-JP" sz="2000" dirty="0"/>
          </a:p>
        </p:txBody>
      </p:sp>
      <p:sp>
        <p:nvSpPr>
          <p:cNvPr id="4" name="正方形/長方形 3"/>
          <p:cNvSpPr/>
          <p:nvPr/>
        </p:nvSpPr>
        <p:spPr>
          <a:xfrm>
            <a:off x="1600548" y="3267736"/>
            <a:ext cx="10317649" cy="3416320"/>
          </a:xfrm>
          <a:prstGeom prst="rect">
            <a:avLst/>
          </a:prstGeom>
        </p:spPr>
        <p:txBody>
          <a:bodyPr wrap="square">
            <a:spAutoFit/>
          </a:bodyPr>
          <a:lstStyle/>
          <a:p>
            <a:r>
              <a:rPr lang="ja-JP" altLang="en-US" sz="2400" dirty="0">
                <a:latin typeface="+mn-ea"/>
              </a:rPr>
              <a:t>○　</a:t>
            </a:r>
            <a:r>
              <a:rPr lang="ja-JP" altLang="en-US" sz="2400" dirty="0"/>
              <a:t>社会的事象の歴史的な見方・考え方を働かせ，</a:t>
            </a:r>
            <a:r>
              <a:rPr lang="en-US" altLang="ja-JP" sz="2400" dirty="0"/>
              <a:t> ……</a:t>
            </a:r>
            <a:r>
              <a:rPr lang="ja-JP" altLang="en-US" sz="2400" dirty="0"/>
              <a:t>グローバル化す</a:t>
            </a:r>
            <a:endParaRPr lang="en-US" altLang="ja-JP" sz="2400" dirty="0"/>
          </a:p>
          <a:p>
            <a:r>
              <a:rPr lang="ja-JP" altLang="en-US" sz="2400" dirty="0"/>
              <a:t>　</a:t>
            </a:r>
            <a:r>
              <a:rPr lang="ja-JP" altLang="en-US" sz="2400" dirty="0" err="1"/>
              <a:t>る</a:t>
            </a:r>
            <a:r>
              <a:rPr lang="ja-JP" altLang="en-US" sz="2400" dirty="0"/>
              <a:t>国際社会に</a:t>
            </a:r>
            <a:r>
              <a:rPr lang="ja-JP" altLang="en-US" sz="2400" u="sng" dirty="0">
                <a:solidFill>
                  <a:srgbClr val="FF0000"/>
                </a:solidFill>
              </a:rPr>
              <a:t>主体的に生きる</a:t>
            </a:r>
            <a:r>
              <a:rPr lang="ja-JP" altLang="en-US" sz="2400" dirty="0"/>
              <a:t>平和で民主的な国家及び社会の有為な形成</a:t>
            </a:r>
            <a:endParaRPr lang="en-US" altLang="ja-JP" sz="2400" dirty="0"/>
          </a:p>
          <a:p>
            <a:r>
              <a:rPr lang="ja-JP" altLang="en-US" sz="2400" dirty="0"/>
              <a:t>　者に必要な公民としての資質・能力を</a:t>
            </a:r>
            <a:r>
              <a:rPr lang="en-US" altLang="ja-JP" sz="2400" dirty="0"/>
              <a:t>……</a:t>
            </a:r>
            <a:r>
              <a:rPr lang="ja-JP" altLang="en-US" sz="2400" dirty="0"/>
              <a:t>育成することを目指す。</a:t>
            </a:r>
            <a:endParaRPr lang="en-US" altLang="ja-JP" sz="2400" dirty="0"/>
          </a:p>
          <a:p>
            <a:r>
              <a:rPr lang="ja-JP" altLang="en-US" sz="2400" dirty="0">
                <a:latin typeface="+mn-ea"/>
              </a:rPr>
              <a:t>→</a:t>
            </a:r>
            <a:r>
              <a:rPr lang="ja-JP" altLang="en-US" sz="2400" dirty="0"/>
              <a:t>社会的事象の歴史的な見方・考え方を働かせについては</a:t>
            </a:r>
            <a:r>
              <a:rPr lang="en-US" altLang="ja-JP" sz="2400" dirty="0"/>
              <a:t>……</a:t>
            </a:r>
            <a:r>
              <a:rPr lang="ja-JP" altLang="en-US" sz="2400" u="sng" dirty="0">
                <a:solidFill>
                  <a:srgbClr val="FF0000"/>
                </a:solidFill>
              </a:rPr>
              <a:t>現代的な</a:t>
            </a:r>
            <a:endParaRPr lang="en-US" altLang="ja-JP" sz="2400" u="sng" dirty="0">
              <a:solidFill>
                <a:srgbClr val="FF0000"/>
              </a:solidFill>
            </a:endParaRPr>
          </a:p>
          <a:p>
            <a:r>
              <a:rPr lang="ja-JP" altLang="en-US" sz="2400" dirty="0">
                <a:solidFill>
                  <a:srgbClr val="FF0000"/>
                </a:solidFill>
              </a:rPr>
              <a:t>　</a:t>
            </a:r>
            <a:r>
              <a:rPr lang="ja-JP" altLang="en-US" sz="2400" u="sng" dirty="0">
                <a:solidFill>
                  <a:srgbClr val="FF0000"/>
                </a:solidFill>
              </a:rPr>
              <a:t>諸課題の形成に関わる近現代の歴史について考察</a:t>
            </a:r>
            <a:r>
              <a:rPr lang="ja-JP" altLang="en-US" sz="2400" dirty="0"/>
              <a:t>したり，歴史に見られ</a:t>
            </a:r>
            <a:endParaRPr lang="en-US" altLang="ja-JP" sz="2400" dirty="0"/>
          </a:p>
          <a:p>
            <a:r>
              <a:rPr lang="ja-JP" altLang="en-US" sz="2400" dirty="0"/>
              <a:t>　</a:t>
            </a:r>
            <a:r>
              <a:rPr lang="ja-JP" altLang="en-US" sz="2400" dirty="0" err="1"/>
              <a:t>る</a:t>
            </a:r>
            <a:r>
              <a:rPr lang="ja-JP" altLang="en-US" sz="2400" dirty="0"/>
              <a:t>課題や現代的な諸課題について，</a:t>
            </a:r>
            <a:r>
              <a:rPr lang="ja-JP" altLang="en-US" sz="2400" u="sng" dirty="0">
                <a:solidFill>
                  <a:srgbClr val="FF0000"/>
                </a:solidFill>
              </a:rPr>
              <a:t>複数の立場や意見を踏まえて構想</a:t>
            </a:r>
            <a:r>
              <a:rPr lang="ja-JP" altLang="en-US" sz="2400" dirty="0"/>
              <a:t>し</a:t>
            </a:r>
            <a:endParaRPr lang="en-US" altLang="ja-JP" sz="2400" dirty="0"/>
          </a:p>
          <a:p>
            <a:r>
              <a:rPr lang="ja-JP" altLang="en-US" sz="2400" dirty="0"/>
              <a:t>　たりするということであり</a:t>
            </a:r>
            <a:r>
              <a:rPr lang="en-US" altLang="ja-JP" sz="2400" dirty="0"/>
              <a:t>……</a:t>
            </a:r>
            <a:r>
              <a:rPr lang="ja-JP" altLang="en-US" sz="2400" dirty="0"/>
              <a:t>また，それを用いることによって</a:t>
            </a:r>
            <a:r>
              <a:rPr lang="en-US" altLang="ja-JP" sz="2400" dirty="0"/>
              <a:t>……</a:t>
            </a:r>
            <a:r>
              <a:rPr lang="ja-JP" altLang="en-US" sz="2400" u="sng" dirty="0">
                <a:solidFill>
                  <a:srgbClr val="FF0000"/>
                </a:solidFill>
              </a:rPr>
              <a:t>課</a:t>
            </a:r>
            <a:endParaRPr lang="en-US" altLang="ja-JP" sz="2400" u="sng" dirty="0">
              <a:solidFill>
                <a:srgbClr val="FF0000"/>
              </a:solidFill>
            </a:endParaRPr>
          </a:p>
          <a:p>
            <a:r>
              <a:rPr lang="ja-JP" altLang="en-US" sz="2400" dirty="0"/>
              <a:t>　</a:t>
            </a:r>
            <a:r>
              <a:rPr lang="ja-JP" altLang="en-US" sz="2400" u="sng" dirty="0">
                <a:solidFill>
                  <a:srgbClr val="FF0000"/>
                </a:solidFill>
              </a:rPr>
              <a:t>題を主体的に解決しようとする態度</a:t>
            </a:r>
            <a:r>
              <a:rPr lang="ja-JP" altLang="en-US" sz="2400" dirty="0"/>
              <a:t>などにも作用</a:t>
            </a:r>
            <a:r>
              <a:rPr lang="en-US" altLang="ja-JP" sz="2400" dirty="0"/>
              <a:t>……</a:t>
            </a:r>
            <a:r>
              <a:rPr lang="ja-JP" altLang="en-US" sz="2400" dirty="0"/>
              <a:t>するということで</a:t>
            </a:r>
            <a:endParaRPr lang="en-US" altLang="ja-JP" sz="2400" dirty="0"/>
          </a:p>
          <a:p>
            <a:r>
              <a:rPr lang="ja-JP" altLang="en-US" sz="2400" dirty="0"/>
              <a:t>　ある。</a:t>
            </a:r>
            <a:endParaRPr lang="ja-JP" altLang="en-US" sz="2400" dirty="0">
              <a:latin typeface="+mn-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36978807"/>
      </p:ext>
    </p:extLst>
  </p:cSld>
  <p:clrMapOvr>
    <a:masterClrMapping/>
  </p:clrMapOvr>
  <mc:AlternateContent xmlns:mc="http://schemas.openxmlformats.org/markup-compatibility/2006">
    <mc:Choice xmlns:p14="http://schemas.microsoft.com/office/powerpoint/2010/main" Requires="p14">
      <p:transition spd="slow" p14:dur="2000" advTm="57220"/>
    </mc:Choice>
    <mc:Fallback>
      <p:transition spd="slow" advTm="57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689316" y="665149"/>
            <a:ext cx="8596668" cy="619743"/>
          </a:xfrm>
        </p:spPr>
        <p:txBody>
          <a:bodyPr>
            <a:normAutofit fontScale="90000"/>
          </a:bodyPr>
          <a:lstStyle/>
          <a:p>
            <a:r>
              <a:rPr lang="ja-JP" altLang="en-US" b="1" dirty="0">
                <a:solidFill>
                  <a:schemeClr val="tx1"/>
                </a:solidFill>
              </a:rPr>
              <a:t>１　研修のねらい</a:t>
            </a:r>
          </a:p>
        </p:txBody>
      </p:sp>
      <p:sp>
        <p:nvSpPr>
          <p:cNvPr id="10" name="テキスト ボックス 9">
            <a:extLst>
              <a:ext uri="{FF2B5EF4-FFF2-40B4-BE49-F238E27FC236}">
                <a16:creationId xmlns:a16="http://schemas.microsoft.com/office/drawing/2014/main" id="{091E6639-F11A-4FE6-AB95-00074402CE15}"/>
              </a:ext>
            </a:extLst>
          </p:cNvPr>
          <p:cNvSpPr txBox="1"/>
          <p:nvPr/>
        </p:nvSpPr>
        <p:spPr>
          <a:xfrm>
            <a:off x="1373608" y="1368373"/>
            <a:ext cx="10544589" cy="1569660"/>
          </a:xfrm>
          <a:prstGeom prst="rect">
            <a:avLst/>
          </a:prstGeom>
          <a:solidFill>
            <a:srgbClr val="002060"/>
          </a:solidFill>
        </p:spPr>
        <p:txBody>
          <a:bodyPr wrap="square" rtlCol="0">
            <a:spAutoFit/>
          </a:bodyPr>
          <a:lstStyle/>
          <a:p>
            <a:r>
              <a:rPr kumimoji="1" lang="ja-JP" altLang="en-US" sz="3200" b="1" dirty="0">
                <a:solidFill>
                  <a:srgbClr val="FFFF00"/>
                </a:solidFill>
              </a:rPr>
              <a:t>●　</a:t>
            </a:r>
            <a:r>
              <a:rPr lang="ja-JP" altLang="en-US" sz="3200" b="1" dirty="0">
                <a:solidFill>
                  <a:srgbClr val="FFFF00"/>
                </a:solidFill>
              </a:rPr>
              <a:t>歴史学習を過去の学習（現実と切り離された学習）</a:t>
            </a:r>
            <a:endParaRPr lang="en-US" altLang="ja-JP" sz="3200" b="1" dirty="0">
              <a:solidFill>
                <a:srgbClr val="FFFF00"/>
              </a:solidFill>
            </a:endParaRPr>
          </a:p>
          <a:p>
            <a:r>
              <a:rPr lang="ja-JP" altLang="en-US" sz="3200" b="1" dirty="0">
                <a:solidFill>
                  <a:srgbClr val="FFFF00"/>
                </a:solidFill>
              </a:rPr>
              <a:t>　とせず、過去を対象として現実について考察し、生徒</a:t>
            </a:r>
            <a:endParaRPr lang="en-US" altLang="ja-JP" sz="3200" b="1" dirty="0">
              <a:solidFill>
                <a:srgbClr val="FFFF00"/>
              </a:solidFill>
            </a:endParaRPr>
          </a:p>
          <a:p>
            <a:r>
              <a:rPr lang="ja-JP" altLang="en-US" sz="3200" b="1" dirty="0">
                <a:solidFill>
                  <a:srgbClr val="FFFF00"/>
                </a:solidFill>
              </a:rPr>
              <a:t>　が歴史学習を「自分事」として捉えられるようにする。</a:t>
            </a:r>
            <a:endParaRPr kumimoji="1" lang="en-US" altLang="ja-JP" sz="3200" b="1" dirty="0">
              <a:solidFill>
                <a:srgbClr val="FFFF00"/>
              </a:solidFill>
            </a:endParaRPr>
          </a:p>
        </p:txBody>
      </p:sp>
      <p:sp>
        <p:nvSpPr>
          <p:cNvPr id="7" name="テキスト ボックス 6">
            <a:extLst>
              <a:ext uri="{FF2B5EF4-FFF2-40B4-BE49-F238E27FC236}">
                <a16:creationId xmlns:a16="http://schemas.microsoft.com/office/drawing/2014/main" id="{091E6639-F11A-4FE6-AB95-00074402CE15}"/>
              </a:ext>
            </a:extLst>
          </p:cNvPr>
          <p:cNvSpPr txBox="1"/>
          <p:nvPr/>
        </p:nvSpPr>
        <p:spPr>
          <a:xfrm>
            <a:off x="1373608" y="3923010"/>
            <a:ext cx="10544589" cy="2554545"/>
          </a:xfrm>
          <a:prstGeom prst="rect">
            <a:avLst/>
          </a:prstGeom>
          <a:solidFill>
            <a:srgbClr val="002060"/>
          </a:solidFill>
        </p:spPr>
        <p:txBody>
          <a:bodyPr wrap="square" rtlCol="0">
            <a:spAutoFit/>
          </a:bodyPr>
          <a:lstStyle/>
          <a:p>
            <a:r>
              <a:rPr kumimoji="1" lang="ja-JP" altLang="en-US" sz="3200" b="1" dirty="0">
                <a:solidFill>
                  <a:srgbClr val="FFFF00"/>
                </a:solidFill>
              </a:rPr>
              <a:t>①　歴史的事象に対する既存の認識や固定概念に</a:t>
            </a:r>
            <a:r>
              <a:rPr kumimoji="1" lang="ja-JP" altLang="en-US" sz="3200" b="1" dirty="0" err="1">
                <a:solidFill>
                  <a:srgbClr val="FFFF00"/>
                </a:solidFill>
              </a:rPr>
              <a:t>揺さぶ</a:t>
            </a:r>
            <a:endParaRPr kumimoji="1" lang="en-US" altLang="ja-JP" sz="3200" b="1" dirty="0">
              <a:solidFill>
                <a:srgbClr val="FFFF00"/>
              </a:solidFill>
            </a:endParaRPr>
          </a:p>
          <a:p>
            <a:r>
              <a:rPr kumimoji="1" lang="ja-JP" altLang="en-US" sz="3200" b="1" dirty="0">
                <a:solidFill>
                  <a:srgbClr val="FFFF00"/>
                </a:solidFill>
              </a:rPr>
              <a:t>　りをかけ、歴史的事象を広い視点から考察することが</a:t>
            </a:r>
            <a:endParaRPr kumimoji="1" lang="en-US" altLang="ja-JP" sz="3200" b="1" dirty="0">
              <a:solidFill>
                <a:srgbClr val="FFFF00"/>
              </a:solidFill>
            </a:endParaRPr>
          </a:p>
          <a:p>
            <a:r>
              <a:rPr kumimoji="1" lang="ja-JP" altLang="en-US" sz="3200" b="1" dirty="0">
                <a:solidFill>
                  <a:srgbClr val="FFFF00"/>
                </a:solidFill>
              </a:rPr>
              <a:t>　必要ではないか。</a:t>
            </a:r>
            <a:endParaRPr kumimoji="1" lang="en-US" altLang="ja-JP" sz="3200" b="1" dirty="0">
              <a:solidFill>
                <a:srgbClr val="FFFF00"/>
              </a:solidFill>
            </a:endParaRPr>
          </a:p>
          <a:p>
            <a:r>
              <a:rPr kumimoji="1" lang="ja-JP" altLang="en-US" sz="3200" b="1" dirty="0">
                <a:solidFill>
                  <a:srgbClr val="FFFF00"/>
                </a:solidFill>
              </a:rPr>
              <a:t>②　過去と現在との繋がりを認識できる資料、例えば、</a:t>
            </a:r>
            <a:endParaRPr kumimoji="1" lang="en-US" altLang="ja-JP" sz="3200" b="1" dirty="0">
              <a:solidFill>
                <a:srgbClr val="FFFF00"/>
              </a:solidFill>
            </a:endParaRPr>
          </a:p>
          <a:p>
            <a:r>
              <a:rPr kumimoji="1" lang="ja-JP" altLang="en-US" sz="3200" b="1" dirty="0">
                <a:solidFill>
                  <a:srgbClr val="FFFF00"/>
                </a:solidFill>
              </a:rPr>
              <a:t>　生徒にとって身近な題材を扱うことが有効ではないか。</a:t>
            </a:r>
            <a:endParaRPr kumimoji="1" lang="en-US" altLang="ja-JP" sz="3200" b="1" dirty="0">
              <a:solidFill>
                <a:srgbClr val="FFFF00"/>
              </a:solidFill>
            </a:endParaRPr>
          </a:p>
        </p:txBody>
      </p:sp>
      <p:sp>
        <p:nvSpPr>
          <p:cNvPr id="2" name="下矢印 1"/>
          <p:cNvSpPr/>
          <p:nvPr/>
        </p:nvSpPr>
        <p:spPr>
          <a:xfrm>
            <a:off x="5987650" y="3019488"/>
            <a:ext cx="991892" cy="822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61029699"/>
      </p:ext>
    </p:extLst>
  </p:cSld>
  <p:clrMapOvr>
    <a:masterClrMapping/>
  </p:clrMapOvr>
  <mc:AlternateContent xmlns:mc="http://schemas.openxmlformats.org/markup-compatibility/2006">
    <mc:Choice xmlns:p14="http://schemas.microsoft.com/office/powerpoint/2010/main" Requires="p14">
      <p:transition spd="slow" p14:dur="2000" advTm="58620"/>
    </mc:Choice>
    <mc:Fallback>
      <p:transition spd="slow" advTm="58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87155" y="728430"/>
            <a:ext cx="8596668" cy="660400"/>
          </a:xfrm>
        </p:spPr>
        <p:txBody>
          <a:bodyPr/>
          <a:lstStyle/>
          <a:p>
            <a:r>
              <a:rPr lang="ja-JP" altLang="en-US" b="1" dirty="0">
                <a:solidFill>
                  <a:schemeClr val="tx1"/>
                </a:solidFill>
              </a:rPr>
              <a:t>２　研究授業の概要</a:t>
            </a:r>
          </a:p>
        </p:txBody>
      </p:sp>
      <p:sp>
        <p:nvSpPr>
          <p:cNvPr id="10" name="テキスト ボックス 9">
            <a:extLst>
              <a:ext uri="{FF2B5EF4-FFF2-40B4-BE49-F238E27FC236}">
                <a16:creationId xmlns:a16="http://schemas.microsoft.com/office/drawing/2014/main" id="{091E6639-F11A-4FE6-AB95-00074402CE15}"/>
              </a:ext>
            </a:extLst>
          </p:cNvPr>
          <p:cNvSpPr txBox="1"/>
          <p:nvPr/>
        </p:nvSpPr>
        <p:spPr>
          <a:xfrm>
            <a:off x="1804682" y="1388830"/>
            <a:ext cx="10113516" cy="4832092"/>
          </a:xfrm>
          <a:prstGeom prst="rect">
            <a:avLst/>
          </a:prstGeom>
          <a:noFill/>
        </p:spPr>
        <p:txBody>
          <a:bodyPr wrap="square" rtlCol="0">
            <a:spAutoFit/>
          </a:bodyPr>
          <a:lstStyle/>
          <a:p>
            <a:r>
              <a:rPr kumimoji="1" lang="en-US" altLang="ja-JP" sz="2800" dirty="0">
                <a:latin typeface="+mj-ea"/>
                <a:ea typeface="+mj-ea"/>
              </a:rPr>
              <a:t>(1) </a:t>
            </a:r>
            <a:r>
              <a:rPr kumimoji="1" lang="ja-JP" altLang="en-US" sz="2800" dirty="0">
                <a:latin typeface="+mj-ea"/>
                <a:ea typeface="+mj-ea"/>
              </a:rPr>
              <a:t>科目名　歴史総合</a:t>
            </a:r>
            <a:endParaRPr kumimoji="1" lang="en-US" altLang="ja-JP" sz="2800" dirty="0">
              <a:latin typeface="+mj-ea"/>
              <a:ea typeface="+mj-ea"/>
            </a:endParaRPr>
          </a:p>
          <a:p>
            <a:r>
              <a:rPr kumimoji="1" lang="en-US" altLang="ja-JP" sz="2800" dirty="0">
                <a:latin typeface="+mj-ea"/>
                <a:ea typeface="+mj-ea"/>
              </a:rPr>
              <a:t>(2) </a:t>
            </a:r>
            <a:r>
              <a:rPr kumimoji="1" lang="ja-JP" altLang="en-US" sz="2800" dirty="0">
                <a:latin typeface="+mj-ea"/>
                <a:ea typeface="+mj-ea"/>
              </a:rPr>
              <a:t>単元名　国際秩序の変化や大衆化と私たち</a:t>
            </a:r>
            <a:endParaRPr kumimoji="1" lang="en-US" altLang="ja-JP" sz="2800" dirty="0">
              <a:latin typeface="+mj-ea"/>
              <a:ea typeface="+mj-ea"/>
            </a:endParaRPr>
          </a:p>
          <a:p>
            <a:r>
              <a:rPr kumimoji="1" lang="ja-JP" altLang="en-US" sz="2800" dirty="0">
                <a:latin typeface="+mj-ea"/>
                <a:ea typeface="+mj-ea"/>
              </a:rPr>
              <a:t>　　　　　　～経済危機と第二次世界大戦</a:t>
            </a:r>
            <a:endParaRPr kumimoji="1" lang="en-US" altLang="ja-JP" sz="2800" dirty="0">
              <a:latin typeface="+mj-ea"/>
              <a:ea typeface="+mj-ea"/>
            </a:endParaRPr>
          </a:p>
          <a:p>
            <a:r>
              <a:rPr kumimoji="1" lang="ja-JP" altLang="en-US" sz="2800" dirty="0">
                <a:latin typeface="+mj-ea"/>
                <a:ea typeface="+mj-ea"/>
              </a:rPr>
              <a:t>　　　　　　　　　　　　　　　　</a:t>
            </a:r>
            <a:r>
              <a:rPr kumimoji="1" lang="en-US" altLang="ja-JP" sz="2800" dirty="0">
                <a:latin typeface="+mj-ea"/>
                <a:ea typeface="+mj-ea"/>
              </a:rPr>
              <a:t>【</a:t>
            </a:r>
            <a:r>
              <a:rPr kumimoji="1" lang="ja-JP" altLang="en-US" sz="2800" dirty="0">
                <a:latin typeface="+mj-ea"/>
                <a:ea typeface="+mj-ea"/>
              </a:rPr>
              <a:t>大項目</a:t>
            </a:r>
            <a:r>
              <a:rPr kumimoji="1" lang="en-US" altLang="ja-JP" sz="2800" dirty="0">
                <a:latin typeface="+mj-ea"/>
                <a:ea typeface="+mj-ea"/>
              </a:rPr>
              <a:t>C</a:t>
            </a:r>
            <a:r>
              <a:rPr kumimoji="1" lang="ja-JP" altLang="en-US" sz="2800" dirty="0">
                <a:latin typeface="+mj-ea"/>
                <a:ea typeface="+mj-ea"/>
              </a:rPr>
              <a:t>の中項目</a:t>
            </a:r>
            <a:r>
              <a:rPr kumimoji="1" lang="en-US" altLang="ja-JP" sz="2800" dirty="0">
                <a:latin typeface="+mj-ea"/>
                <a:ea typeface="+mj-ea"/>
              </a:rPr>
              <a:t>(3)】</a:t>
            </a:r>
          </a:p>
          <a:p>
            <a:r>
              <a:rPr kumimoji="1" lang="en-US" altLang="ja-JP" sz="2800" dirty="0">
                <a:latin typeface="+mj-ea"/>
                <a:ea typeface="+mj-ea"/>
              </a:rPr>
              <a:t>(3) </a:t>
            </a:r>
            <a:r>
              <a:rPr kumimoji="1" lang="ja-JP" altLang="en-US" sz="2800" dirty="0">
                <a:latin typeface="+mj-ea"/>
                <a:ea typeface="+mj-ea"/>
              </a:rPr>
              <a:t>本　時　第二次世界大戦下の社会（</a:t>
            </a:r>
            <a:r>
              <a:rPr kumimoji="1" lang="en-US" altLang="ja-JP" sz="2800" dirty="0">
                <a:latin typeface="+mj-ea"/>
                <a:ea typeface="+mj-ea"/>
              </a:rPr>
              <a:t>BC</a:t>
            </a:r>
            <a:r>
              <a:rPr kumimoji="1" lang="ja-JP" altLang="en-US" sz="2800" dirty="0">
                <a:latin typeface="+mj-ea"/>
                <a:ea typeface="+mj-ea"/>
              </a:rPr>
              <a:t>級戦犯裁判）</a:t>
            </a:r>
            <a:endParaRPr kumimoji="1" lang="en-US" altLang="ja-JP" sz="2800" dirty="0">
              <a:latin typeface="+mj-ea"/>
              <a:ea typeface="+mj-ea"/>
            </a:endParaRPr>
          </a:p>
          <a:p>
            <a:r>
              <a:rPr kumimoji="1" lang="en-US" altLang="ja-JP" sz="2800" dirty="0">
                <a:latin typeface="+mj-ea"/>
                <a:ea typeface="+mj-ea"/>
              </a:rPr>
              <a:t>(4) </a:t>
            </a:r>
            <a:r>
              <a:rPr kumimoji="1" lang="ja-JP" altLang="en-US" sz="2800" dirty="0">
                <a:latin typeface="+mj-ea"/>
                <a:ea typeface="+mj-ea"/>
              </a:rPr>
              <a:t>ねらい　</a:t>
            </a:r>
            <a:endParaRPr kumimoji="1" lang="en-US" altLang="ja-JP" sz="2800" dirty="0">
              <a:latin typeface="+mj-ea"/>
              <a:ea typeface="+mj-ea"/>
            </a:endParaRPr>
          </a:p>
          <a:p>
            <a:r>
              <a:rPr lang="ja-JP" altLang="en-US" sz="2800" dirty="0"/>
              <a:t>　　</a:t>
            </a:r>
            <a:r>
              <a:rPr lang="ja-JP" altLang="ja-JP" sz="2800" dirty="0"/>
              <a:t>第二次世界大戦について、戦争の「被害」のイメージを</a:t>
            </a:r>
            <a:endParaRPr lang="en-US" altLang="ja-JP" sz="2800" dirty="0"/>
          </a:p>
          <a:p>
            <a:r>
              <a:rPr lang="ja-JP" altLang="en-US" sz="2800" dirty="0"/>
              <a:t>　</a:t>
            </a:r>
            <a:r>
              <a:rPr lang="ja-JP" altLang="ja-JP" sz="2800" dirty="0"/>
              <a:t>既存の認識として有する生徒が、一般民衆も加害者となら</a:t>
            </a:r>
            <a:endParaRPr lang="en-US" altLang="ja-JP" sz="2800" dirty="0"/>
          </a:p>
          <a:p>
            <a:r>
              <a:rPr lang="ja-JP" altLang="en-US" sz="2800" dirty="0"/>
              <a:t>　</a:t>
            </a:r>
            <a:r>
              <a:rPr lang="ja-JP" altLang="ja-JP" sz="2800" dirty="0" err="1"/>
              <a:t>ざるを</a:t>
            </a:r>
            <a:r>
              <a:rPr lang="ja-JP" altLang="ja-JP" sz="2800" dirty="0"/>
              <a:t>得ないなど、戦争</a:t>
            </a:r>
            <a:r>
              <a:rPr lang="ja-JP" altLang="en-US" sz="2800" dirty="0"/>
              <a:t>を</a:t>
            </a:r>
            <a:r>
              <a:rPr lang="ja-JP" altLang="ja-JP" sz="2800" dirty="0"/>
              <a:t>「加害」と「被害」の両面から</a:t>
            </a:r>
            <a:endParaRPr lang="en-US" altLang="ja-JP" sz="2800" dirty="0"/>
          </a:p>
          <a:p>
            <a:r>
              <a:rPr lang="ja-JP" altLang="en-US" sz="2800" dirty="0"/>
              <a:t>　</a:t>
            </a:r>
            <a:r>
              <a:rPr lang="ja-JP" altLang="ja-JP" sz="2800" dirty="0"/>
              <a:t>考察し、戦争や平和についてより具体的な考えを表現でき</a:t>
            </a:r>
            <a:endParaRPr lang="en-US" altLang="ja-JP" sz="2800" dirty="0"/>
          </a:p>
          <a:p>
            <a:r>
              <a:rPr lang="ja-JP" altLang="en-US" sz="2800" dirty="0"/>
              <a:t>　</a:t>
            </a:r>
            <a:r>
              <a:rPr lang="ja-JP" altLang="ja-JP" sz="2800" dirty="0"/>
              <a:t>る。</a:t>
            </a:r>
            <a:r>
              <a:rPr kumimoji="1" lang="ja-JP" altLang="en-US" sz="2800" dirty="0">
                <a:latin typeface="+mj-ea"/>
                <a:ea typeface="+mj-ea"/>
              </a:rPr>
              <a:t>　</a:t>
            </a:r>
            <a:endParaRPr kumimoji="1" lang="en-US" altLang="ja-JP" sz="2800" dirty="0">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63599436"/>
      </p:ext>
    </p:extLst>
  </p:cSld>
  <p:clrMapOvr>
    <a:masterClrMapping/>
  </p:clrMapOvr>
  <mc:AlternateContent xmlns:mc="http://schemas.openxmlformats.org/markup-compatibility/2006">
    <mc:Choice xmlns:p14="http://schemas.microsoft.com/office/powerpoint/2010/main" Requires="p14">
      <p:transition spd="slow" p14:dur="2000" advTm="35922"/>
    </mc:Choice>
    <mc:Fallback>
      <p:transition spd="slow" advTm="35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87155" y="728430"/>
            <a:ext cx="8596668" cy="660400"/>
          </a:xfrm>
        </p:spPr>
        <p:txBody>
          <a:bodyPr/>
          <a:lstStyle/>
          <a:p>
            <a:r>
              <a:rPr lang="ja-JP" altLang="en-US" b="1" dirty="0">
                <a:solidFill>
                  <a:schemeClr val="tx1"/>
                </a:solidFill>
              </a:rPr>
              <a:t>３　研究授業の内容</a:t>
            </a:r>
          </a:p>
        </p:txBody>
      </p:sp>
      <p:sp>
        <p:nvSpPr>
          <p:cNvPr id="10" name="テキスト ボックス 9">
            <a:extLst>
              <a:ext uri="{FF2B5EF4-FFF2-40B4-BE49-F238E27FC236}">
                <a16:creationId xmlns:a16="http://schemas.microsoft.com/office/drawing/2014/main" id="{091E6639-F11A-4FE6-AB95-00074402CE15}"/>
              </a:ext>
            </a:extLst>
          </p:cNvPr>
          <p:cNvSpPr txBox="1"/>
          <p:nvPr/>
        </p:nvSpPr>
        <p:spPr>
          <a:xfrm>
            <a:off x="2078484" y="1388830"/>
            <a:ext cx="9988368" cy="4893647"/>
          </a:xfrm>
          <a:prstGeom prst="rect">
            <a:avLst/>
          </a:prstGeom>
          <a:noFill/>
        </p:spPr>
        <p:txBody>
          <a:bodyPr wrap="square" rtlCol="0">
            <a:spAutoFit/>
          </a:bodyPr>
          <a:lstStyle/>
          <a:p>
            <a:r>
              <a:rPr kumimoji="1" lang="en-US" altLang="ja-JP" sz="2400" b="1" dirty="0">
                <a:latin typeface="+mj-ea"/>
                <a:ea typeface="+mj-ea"/>
              </a:rPr>
              <a:t>(1) C(3)</a:t>
            </a:r>
            <a:r>
              <a:rPr kumimoji="1" lang="ja-JP" altLang="en-US" sz="2400" b="1" dirty="0">
                <a:latin typeface="+mj-ea"/>
                <a:ea typeface="+mj-ea"/>
              </a:rPr>
              <a:t>全体を貫く問い</a:t>
            </a:r>
            <a:endParaRPr kumimoji="1" lang="en-US" altLang="ja-JP" sz="2400" b="1" dirty="0">
              <a:latin typeface="+mj-ea"/>
              <a:ea typeface="+mj-ea"/>
            </a:endParaRPr>
          </a:p>
          <a:p>
            <a:r>
              <a:rPr lang="ja-JP" altLang="en-US" sz="2400" dirty="0">
                <a:solidFill>
                  <a:srgbClr val="000000"/>
                </a:solidFill>
                <a:latin typeface="+mj-ea"/>
                <a:ea typeface="+mj-ea"/>
                <a:cs typeface="Times New Roman" panose="02020603050405020304" pitchFamily="18" charset="0"/>
              </a:rPr>
              <a:t>　　</a:t>
            </a:r>
            <a:r>
              <a:rPr lang="ja-JP" altLang="en-US" sz="2400" dirty="0"/>
              <a:t>再び戦争の惨禍を起こさないために、私たちは戦争とどのように向</a:t>
            </a:r>
            <a:endParaRPr lang="en-US" altLang="ja-JP" sz="2400" dirty="0"/>
          </a:p>
          <a:p>
            <a:r>
              <a:rPr lang="ja-JP" altLang="en-US" sz="2400" dirty="0"/>
              <a:t>　</a:t>
            </a:r>
            <a:r>
              <a:rPr lang="ja-JP" altLang="en-US" sz="2400" dirty="0" err="1"/>
              <a:t>き</a:t>
            </a:r>
            <a:r>
              <a:rPr lang="ja-JP" altLang="en-US" sz="2400" dirty="0"/>
              <a:t>合い、平和についてどのように考える必要があるのだろうか？</a:t>
            </a:r>
            <a:endParaRPr lang="en-US" altLang="ja-JP" sz="2400" dirty="0"/>
          </a:p>
          <a:p>
            <a:r>
              <a:rPr lang="en-US" altLang="ja-JP" sz="2400" b="1" dirty="0">
                <a:latin typeface="+mj-ea"/>
              </a:rPr>
              <a:t>(2) </a:t>
            </a:r>
            <a:r>
              <a:rPr lang="ja-JP" altLang="en-US" sz="2400" b="1" dirty="0">
                <a:latin typeface="+mj-ea"/>
              </a:rPr>
              <a:t>小単元の主題</a:t>
            </a:r>
            <a:endParaRPr lang="en-US" altLang="ja-JP" sz="2400" b="1" dirty="0">
              <a:latin typeface="+mj-ea"/>
            </a:endParaRPr>
          </a:p>
          <a:p>
            <a:r>
              <a:rPr lang="ja-JP" altLang="en-US" sz="2400" dirty="0"/>
              <a:t>　　第二次世界大戦の展開とその後の国際秩序の形成</a:t>
            </a:r>
            <a:endParaRPr lang="en-US" altLang="ja-JP" sz="2400" b="1" dirty="0">
              <a:latin typeface="+mj-ea"/>
              <a:ea typeface="+mj-ea"/>
            </a:endParaRPr>
          </a:p>
          <a:p>
            <a:r>
              <a:rPr lang="en-US" altLang="ja-JP" sz="2400" b="1" dirty="0">
                <a:latin typeface="+mj-ea"/>
                <a:ea typeface="+mj-ea"/>
              </a:rPr>
              <a:t>(3) </a:t>
            </a:r>
            <a:r>
              <a:rPr lang="ja-JP" altLang="en-US" sz="2400" b="1" dirty="0">
                <a:latin typeface="+mj-ea"/>
                <a:ea typeface="+mj-ea"/>
              </a:rPr>
              <a:t>小単元全体を貫く問い</a:t>
            </a:r>
            <a:endParaRPr lang="en-US" altLang="ja-JP" sz="2400" b="1" dirty="0">
              <a:latin typeface="+mj-ea"/>
              <a:ea typeface="+mj-ea"/>
            </a:endParaRPr>
          </a:p>
          <a:p>
            <a:r>
              <a:rPr lang="ja-JP" altLang="en-US" sz="2400" dirty="0"/>
              <a:t>　　二度の世界大戦を経験した人類は、どのような社会を目指そうとし　</a:t>
            </a:r>
            <a:endParaRPr lang="en-US" altLang="ja-JP" sz="2400" dirty="0"/>
          </a:p>
          <a:p>
            <a:r>
              <a:rPr lang="ja-JP" altLang="en-US" sz="2400" dirty="0"/>
              <a:t>　たのだろうか？</a:t>
            </a:r>
            <a:endParaRPr lang="en-US" altLang="ja-JP" sz="2400" b="1" dirty="0">
              <a:latin typeface="+mj-ea"/>
              <a:ea typeface="+mj-ea"/>
            </a:endParaRPr>
          </a:p>
          <a:p>
            <a:r>
              <a:rPr lang="en-US" altLang="ja-JP" sz="2400" b="1" dirty="0">
                <a:latin typeface="+mj-ea"/>
                <a:ea typeface="+mj-ea"/>
              </a:rPr>
              <a:t>(4) </a:t>
            </a:r>
            <a:r>
              <a:rPr lang="ja-JP" altLang="en-US" sz="2400" b="1" dirty="0">
                <a:latin typeface="+mj-ea"/>
                <a:ea typeface="+mj-ea"/>
              </a:rPr>
              <a:t>本時（第二次世界大戦下の社会（ＢＣ級戦犯裁判））の問い</a:t>
            </a:r>
            <a:endParaRPr lang="en-US" altLang="ja-JP" sz="2400" b="1" dirty="0">
              <a:latin typeface="+mj-ea"/>
              <a:ea typeface="+mj-ea"/>
            </a:endParaRPr>
          </a:p>
          <a:p>
            <a:r>
              <a:rPr lang="ja-JP" altLang="en-US" sz="2400" dirty="0"/>
              <a:t>　</a:t>
            </a:r>
            <a:r>
              <a:rPr lang="ja-JP" altLang="en-US" sz="2400" b="1" dirty="0">
                <a:solidFill>
                  <a:srgbClr val="FF0000"/>
                </a:solidFill>
                <a:latin typeface="+mj-ea"/>
                <a:ea typeface="+mj-ea"/>
              </a:rPr>
              <a:t>①なぜ、ＢＣ級戦争犯罪が起こり、戦犯として裁かれる人が生まれ</a:t>
            </a:r>
            <a:endParaRPr lang="en-US" altLang="ja-JP" sz="2400" b="1" dirty="0">
              <a:solidFill>
                <a:srgbClr val="FF0000"/>
              </a:solidFill>
              <a:latin typeface="+mj-ea"/>
              <a:ea typeface="+mj-ea"/>
            </a:endParaRPr>
          </a:p>
          <a:p>
            <a:r>
              <a:rPr lang="ja-JP" altLang="en-US" sz="2400" b="1" dirty="0">
                <a:solidFill>
                  <a:srgbClr val="FF0000"/>
                </a:solidFill>
                <a:latin typeface="+mj-ea"/>
                <a:ea typeface="+mj-ea"/>
              </a:rPr>
              <a:t>　　たのだろうか？</a:t>
            </a:r>
            <a:endParaRPr lang="en-US" altLang="ja-JP" sz="2400" b="1" dirty="0">
              <a:solidFill>
                <a:srgbClr val="FF0000"/>
              </a:solidFill>
              <a:latin typeface="+mj-ea"/>
              <a:ea typeface="+mj-ea"/>
            </a:endParaRPr>
          </a:p>
          <a:p>
            <a:r>
              <a:rPr lang="ja-JP" altLang="en-US" sz="2400" dirty="0"/>
              <a:t>　</a:t>
            </a:r>
            <a:r>
              <a:rPr lang="ja-JP" altLang="en-US" sz="2400" b="1" dirty="0">
                <a:solidFill>
                  <a:srgbClr val="FF0000"/>
                </a:solidFill>
                <a:latin typeface="+mj-ea"/>
                <a:ea typeface="+mj-ea"/>
              </a:rPr>
              <a:t>②戦争</a:t>
            </a:r>
            <a:r>
              <a:rPr lang="ja-JP" altLang="en-US" sz="2400" b="1" dirty="0" smtClean="0">
                <a:solidFill>
                  <a:srgbClr val="FF0000"/>
                </a:solidFill>
                <a:latin typeface="+mj-ea"/>
                <a:ea typeface="+mj-ea"/>
              </a:rPr>
              <a:t>犯罪を再び</a:t>
            </a:r>
            <a:r>
              <a:rPr lang="ja-JP" altLang="en-US" sz="2400" b="1" dirty="0">
                <a:solidFill>
                  <a:srgbClr val="FF0000"/>
                </a:solidFill>
                <a:latin typeface="+mj-ea"/>
                <a:ea typeface="+mj-ea"/>
              </a:rPr>
              <a:t>生み出さないためには、どのような</a:t>
            </a:r>
            <a:r>
              <a:rPr lang="ja-JP" altLang="en-US" sz="2400" b="1" dirty="0" smtClean="0">
                <a:solidFill>
                  <a:srgbClr val="FF0000"/>
                </a:solidFill>
                <a:latin typeface="+mj-ea"/>
                <a:ea typeface="+mj-ea"/>
              </a:rPr>
              <a:t>仕組みや考え方</a:t>
            </a:r>
            <a:endParaRPr lang="en-US" altLang="ja-JP" sz="2400" b="1" dirty="0" smtClean="0">
              <a:solidFill>
                <a:srgbClr val="FF0000"/>
              </a:solidFill>
              <a:latin typeface="+mj-ea"/>
              <a:ea typeface="+mj-ea"/>
            </a:endParaRPr>
          </a:p>
          <a:p>
            <a:r>
              <a:rPr lang="ja-JP" altLang="en-US" sz="2400" b="1" dirty="0" smtClean="0">
                <a:solidFill>
                  <a:srgbClr val="FF0000"/>
                </a:solidFill>
                <a:latin typeface="+mj-ea"/>
                <a:ea typeface="+mj-ea"/>
              </a:rPr>
              <a:t>　　が</a:t>
            </a:r>
            <a:r>
              <a:rPr lang="ja-JP" altLang="en-US" sz="2400" b="1" dirty="0">
                <a:solidFill>
                  <a:srgbClr val="FF0000"/>
                </a:solidFill>
                <a:latin typeface="+mj-ea"/>
                <a:ea typeface="+mj-ea"/>
              </a:rPr>
              <a:t>必要なのだろうか？ </a:t>
            </a:r>
            <a:endParaRPr lang="en-US" altLang="ja-JP" sz="2400" b="1" dirty="0">
              <a:solidFill>
                <a:srgbClr val="FF0000"/>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30857395"/>
      </p:ext>
    </p:extLst>
  </p:cSld>
  <p:clrMapOvr>
    <a:masterClrMapping/>
  </p:clrMapOvr>
  <mc:AlternateContent xmlns:mc="http://schemas.openxmlformats.org/markup-compatibility/2006">
    <mc:Choice xmlns:p14="http://schemas.microsoft.com/office/powerpoint/2010/main" Requires="p14">
      <p:transition spd="slow" p14:dur="2000" advTm="35645"/>
    </mc:Choice>
    <mc:Fallback>
      <p:transition spd="slow" advTm="35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87155" y="728430"/>
            <a:ext cx="8596668" cy="660400"/>
          </a:xfrm>
        </p:spPr>
        <p:txBody>
          <a:bodyPr/>
          <a:lstStyle/>
          <a:p>
            <a:r>
              <a:rPr lang="ja-JP" altLang="en-US" b="1" dirty="0">
                <a:solidFill>
                  <a:schemeClr val="tx1"/>
                </a:solidFill>
              </a:rPr>
              <a:t>３　研究授業の内容</a:t>
            </a:r>
          </a:p>
        </p:txBody>
      </p:sp>
      <p:sp>
        <p:nvSpPr>
          <p:cNvPr id="10" name="テキスト ボックス 9">
            <a:extLst>
              <a:ext uri="{FF2B5EF4-FFF2-40B4-BE49-F238E27FC236}">
                <a16:creationId xmlns:a16="http://schemas.microsoft.com/office/drawing/2014/main" id="{091E6639-F11A-4FE6-AB95-00074402CE15}"/>
              </a:ext>
            </a:extLst>
          </p:cNvPr>
          <p:cNvSpPr txBox="1"/>
          <p:nvPr/>
        </p:nvSpPr>
        <p:spPr>
          <a:xfrm>
            <a:off x="1647411" y="4765441"/>
            <a:ext cx="9988368" cy="1938992"/>
          </a:xfrm>
          <a:prstGeom prst="rect">
            <a:avLst/>
          </a:prstGeom>
          <a:noFill/>
        </p:spPr>
        <p:txBody>
          <a:bodyPr wrap="square" rtlCol="0">
            <a:spAutoFit/>
          </a:bodyPr>
          <a:lstStyle/>
          <a:p>
            <a:r>
              <a:rPr lang="en-US" altLang="ja-JP" sz="2400" b="1" dirty="0">
                <a:latin typeface="+mj-ea"/>
              </a:rPr>
              <a:t>(5) </a:t>
            </a:r>
            <a:r>
              <a:rPr lang="ja-JP" altLang="en-US" sz="2400" b="1" dirty="0">
                <a:latin typeface="+mj-ea"/>
              </a:rPr>
              <a:t>本時のねらい（再掲）</a:t>
            </a:r>
            <a:endParaRPr lang="en-US" altLang="ja-JP" sz="2400" b="1" dirty="0">
              <a:latin typeface="+mj-ea"/>
            </a:endParaRPr>
          </a:p>
          <a:p>
            <a:r>
              <a:rPr lang="ja-JP" altLang="en-US" sz="2400" dirty="0">
                <a:latin typeface="+mj-ea"/>
              </a:rPr>
              <a:t>　　</a:t>
            </a:r>
            <a:r>
              <a:rPr lang="ja-JP" altLang="ja-JP" sz="2400" dirty="0"/>
              <a:t>第二次世界大戦について、戦争の「被害」のイメージを既存の認識</a:t>
            </a:r>
            <a:endParaRPr lang="en-US" altLang="ja-JP" sz="2400" dirty="0"/>
          </a:p>
          <a:p>
            <a:r>
              <a:rPr lang="ja-JP" altLang="en-US" sz="2400" dirty="0"/>
              <a:t>　</a:t>
            </a:r>
            <a:r>
              <a:rPr lang="ja-JP" altLang="ja-JP" sz="2400" dirty="0"/>
              <a:t>として有する生徒が、一般民衆も加害者とならざるを得ないなど、戦</a:t>
            </a:r>
            <a:endParaRPr lang="en-US" altLang="ja-JP" sz="2400" dirty="0"/>
          </a:p>
          <a:p>
            <a:r>
              <a:rPr lang="ja-JP" altLang="en-US" sz="2400" dirty="0"/>
              <a:t>　</a:t>
            </a:r>
            <a:r>
              <a:rPr lang="ja-JP" altLang="ja-JP" sz="2400" dirty="0"/>
              <a:t>争</a:t>
            </a:r>
            <a:r>
              <a:rPr lang="ja-JP" altLang="en-US" sz="2400" dirty="0"/>
              <a:t>を</a:t>
            </a:r>
            <a:r>
              <a:rPr lang="ja-JP" altLang="ja-JP" sz="2400" dirty="0"/>
              <a:t>「加害」と「被害」の両面から考察し、戦争や平和についてより</a:t>
            </a:r>
            <a:endParaRPr lang="en-US" altLang="ja-JP" sz="2400" dirty="0"/>
          </a:p>
          <a:p>
            <a:r>
              <a:rPr lang="ja-JP" altLang="en-US" sz="2400" dirty="0"/>
              <a:t>　</a:t>
            </a:r>
            <a:r>
              <a:rPr lang="ja-JP" altLang="ja-JP" sz="2400" dirty="0"/>
              <a:t>具体的な考えを表現できる。</a:t>
            </a:r>
            <a:endParaRPr lang="en-US" altLang="ja-JP" sz="2400" dirty="0">
              <a:latin typeface="+mj-ea"/>
              <a:ea typeface="+mj-ea"/>
            </a:endParaRPr>
          </a:p>
        </p:txBody>
      </p:sp>
      <p:sp>
        <p:nvSpPr>
          <p:cNvPr id="4" name="テキスト ボックス 3">
            <a:extLst>
              <a:ext uri="{FF2B5EF4-FFF2-40B4-BE49-F238E27FC236}">
                <a16:creationId xmlns:a16="http://schemas.microsoft.com/office/drawing/2014/main" id="{091E6639-F11A-4FE6-AB95-00074402CE15}"/>
              </a:ext>
            </a:extLst>
          </p:cNvPr>
          <p:cNvSpPr txBox="1"/>
          <p:nvPr/>
        </p:nvSpPr>
        <p:spPr>
          <a:xfrm>
            <a:off x="1647411" y="1388830"/>
            <a:ext cx="10544589" cy="2554545"/>
          </a:xfrm>
          <a:prstGeom prst="rect">
            <a:avLst/>
          </a:prstGeom>
          <a:solidFill>
            <a:srgbClr val="002060"/>
          </a:solidFill>
        </p:spPr>
        <p:txBody>
          <a:bodyPr wrap="square" rtlCol="0">
            <a:spAutoFit/>
          </a:bodyPr>
          <a:lstStyle/>
          <a:p>
            <a:r>
              <a:rPr kumimoji="1" lang="ja-JP" altLang="en-US" sz="3200" b="1" dirty="0">
                <a:solidFill>
                  <a:srgbClr val="FFFF00"/>
                </a:solidFill>
              </a:rPr>
              <a:t>①　歴史的事象に対する既存の認識や固定概念に</a:t>
            </a:r>
            <a:r>
              <a:rPr kumimoji="1" lang="ja-JP" altLang="en-US" sz="3200" b="1" dirty="0" err="1">
                <a:solidFill>
                  <a:srgbClr val="FFFF00"/>
                </a:solidFill>
              </a:rPr>
              <a:t>揺さぶ</a:t>
            </a:r>
            <a:endParaRPr kumimoji="1" lang="en-US" altLang="ja-JP" sz="3200" b="1" dirty="0">
              <a:solidFill>
                <a:srgbClr val="FFFF00"/>
              </a:solidFill>
            </a:endParaRPr>
          </a:p>
          <a:p>
            <a:r>
              <a:rPr kumimoji="1" lang="ja-JP" altLang="en-US" sz="3200" b="1" dirty="0">
                <a:solidFill>
                  <a:srgbClr val="FFFF00"/>
                </a:solidFill>
              </a:rPr>
              <a:t>　りをかけ、歴史的事象を広い視点から考察することが</a:t>
            </a:r>
            <a:endParaRPr kumimoji="1" lang="en-US" altLang="ja-JP" sz="3200" b="1" dirty="0">
              <a:solidFill>
                <a:srgbClr val="FFFF00"/>
              </a:solidFill>
            </a:endParaRPr>
          </a:p>
          <a:p>
            <a:r>
              <a:rPr kumimoji="1" lang="ja-JP" altLang="en-US" sz="3200" b="1" dirty="0">
                <a:solidFill>
                  <a:srgbClr val="FFFF00"/>
                </a:solidFill>
              </a:rPr>
              <a:t>　必要ではないか。</a:t>
            </a:r>
            <a:endParaRPr kumimoji="1" lang="en-US" altLang="ja-JP" sz="3200" b="1" dirty="0">
              <a:solidFill>
                <a:srgbClr val="FFFF00"/>
              </a:solidFill>
            </a:endParaRPr>
          </a:p>
          <a:p>
            <a:r>
              <a:rPr kumimoji="1" lang="ja-JP" altLang="en-US" sz="3200" b="1" dirty="0">
                <a:solidFill>
                  <a:srgbClr val="FFFF00"/>
                </a:solidFill>
              </a:rPr>
              <a:t>②　過去と現在との繋がりを認識できる資料、例えば、</a:t>
            </a:r>
            <a:endParaRPr kumimoji="1" lang="en-US" altLang="ja-JP" sz="3200" b="1" dirty="0">
              <a:solidFill>
                <a:srgbClr val="FFFF00"/>
              </a:solidFill>
            </a:endParaRPr>
          </a:p>
          <a:p>
            <a:r>
              <a:rPr kumimoji="1" lang="ja-JP" altLang="en-US" sz="3200" b="1" dirty="0">
                <a:solidFill>
                  <a:srgbClr val="FFFF00"/>
                </a:solidFill>
              </a:rPr>
              <a:t>　生徒にとって身近な題材を扱うことが有効ではないか。</a:t>
            </a:r>
            <a:endParaRPr kumimoji="1" lang="en-US" altLang="ja-JP" sz="3200" b="1" dirty="0">
              <a:solidFill>
                <a:srgbClr val="FFFF00"/>
              </a:solidFill>
            </a:endParaRPr>
          </a:p>
        </p:txBody>
      </p:sp>
      <p:sp>
        <p:nvSpPr>
          <p:cNvPr id="5" name="下矢印 4"/>
          <p:cNvSpPr/>
          <p:nvPr/>
        </p:nvSpPr>
        <p:spPr>
          <a:xfrm>
            <a:off x="5885489" y="3943375"/>
            <a:ext cx="991892" cy="8220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18221131"/>
      </p:ext>
    </p:extLst>
  </p:cSld>
  <p:clrMapOvr>
    <a:masterClrMapping/>
  </p:clrMapOvr>
  <mc:AlternateContent xmlns:mc="http://schemas.openxmlformats.org/markup-compatibility/2006">
    <mc:Choice xmlns:p14="http://schemas.microsoft.com/office/powerpoint/2010/main" Requires="p14">
      <p:transition spd="slow" p14:dur="2000" advTm="11881"/>
    </mc:Choice>
    <mc:Fallback>
      <p:transition spd="slow" advTm="11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58226" y="0"/>
            <a:ext cx="8596668" cy="1320800"/>
          </a:xfrm>
        </p:spPr>
        <p:txBody>
          <a:bodyPr/>
          <a:lstStyle/>
          <a:p>
            <a:r>
              <a:rPr lang="ja-JP" altLang="en-US" b="1" dirty="0">
                <a:solidFill>
                  <a:schemeClr val="tx1"/>
                </a:solidFill>
              </a:rPr>
              <a:t>４　研究授業の流れ</a:t>
            </a:r>
          </a:p>
        </p:txBody>
      </p:sp>
      <p:sp>
        <p:nvSpPr>
          <p:cNvPr id="10" name="テキスト ボックス 9">
            <a:extLst>
              <a:ext uri="{FF2B5EF4-FFF2-40B4-BE49-F238E27FC236}">
                <a16:creationId xmlns:a16="http://schemas.microsoft.com/office/drawing/2014/main" id="{091E6639-F11A-4FE6-AB95-00074402CE15}"/>
              </a:ext>
            </a:extLst>
          </p:cNvPr>
          <p:cNvSpPr txBox="1"/>
          <p:nvPr/>
        </p:nvSpPr>
        <p:spPr>
          <a:xfrm>
            <a:off x="2023590" y="442634"/>
            <a:ext cx="10168410" cy="4154984"/>
          </a:xfrm>
          <a:prstGeom prst="rect">
            <a:avLst/>
          </a:prstGeom>
          <a:noFill/>
        </p:spPr>
        <p:txBody>
          <a:bodyPr wrap="square" rtlCol="0">
            <a:spAutoFit/>
          </a:bodyPr>
          <a:lstStyle/>
          <a:p>
            <a:r>
              <a:rPr kumimoji="1" lang="en-US" altLang="ja-JP" sz="2400" b="1" dirty="0">
                <a:latin typeface="+mn-ea"/>
              </a:rPr>
              <a:t>(0) </a:t>
            </a:r>
            <a:r>
              <a:rPr kumimoji="1" lang="ja-JP" altLang="en-US" sz="2400" b="1" dirty="0">
                <a:latin typeface="+mn-ea"/>
              </a:rPr>
              <a:t>揺さぶりをかける生徒の既存の認識、固定概念</a:t>
            </a:r>
            <a:endParaRPr kumimoji="1" lang="en-US" altLang="ja-JP" sz="2400" b="1" dirty="0">
              <a:latin typeface="+mn-ea"/>
            </a:endParaRPr>
          </a:p>
          <a:p>
            <a:r>
              <a:rPr kumimoji="1" lang="ja-JP" altLang="en-US" sz="2400" b="1" dirty="0">
                <a:latin typeface="+mn-ea"/>
              </a:rPr>
              <a:t>　　日本に</a:t>
            </a:r>
            <a:r>
              <a:rPr kumimoji="1" lang="ja-JP" altLang="en-US" sz="2400" b="1" dirty="0" smtClean="0">
                <a:latin typeface="+mn-ea"/>
              </a:rPr>
              <a:t>とって、第二次</a:t>
            </a:r>
            <a:r>
              <a:rPr kumimoji="1" lang="ja-JP" altLang="en-US" sz="2400" b="1" dirty="0">
                <a:latin typeface="+mn-ea"/>
              </a:rPr>
              <a:t>世界大戦は「被害」のイメージ</a:t>
            </a:r>
            <a:endParaRPr kumimoji="1" lang="en-US" altLang="ja-JP" sz="2400" b="1" dirty="0">
              <a:latin typeface="+mn-ea"/>
            </a:endParaRPr>
          </a:p>
          <a:p>
            <a:r>
              <a:rPr kumimoji="1" lang="en-US" altLang="ja-JP" sz="2400" b="1" dirty="0">
                <a:latin typeface="+mn-ea"/>
              </a:rPr>
              <a:t>(1) </a:t>
            </a:r>
            <a:r>
              <a:rPr kumimoji="1" lang="ja-JP" altLang="en-US" sz="2400" b="1" dirty="0">
                <a:latin typeface="+mn-ea"/>
              </a:rPr>
              <a:t>導入</a:t>
            </a:r>
            <a:endParaRPr kumimoji="1" lang="en-US" altLang="ja-JP" sz="2400" b="1" dirty="0">
              <a:latin typeface="+mn-ea"/>
            </a:endParaRPr>
          </a:p>
          <a:p>
            <a:r>
              <a:rPr kumimoji="1" lang="ja-JP" altLang="en-US" sz="2400" b="1" dirty="0">
                <a:latin typeface="+mn-ea"/>
              </a:rPr>
              <a:t>　①生徒にとって身近な題材である</a:t>
            </a:r>
            <a:r>
              <a:rPr lang="ja-JP" altLang="ja-JP" sz="2400" b="1" dirty="0">
                <a:latin typeface="+mn-ea"/>
              </a:rPr>
              <a:t>資料の提示</a:t>
            </a:r>
            <a:endParaRPr lang="en-US" altLang="ja-JP" sz="2400" b="1" dirty="0">
              <a:latin typeface="+mn-ea"/>
            </a:endParaRPr>
          </a:p>
          <a:p>
            <a:r>
              <a:rPr lang="ja-JP" altLang="en-US" sz="2400" dirty="0">
                <a:latin typeface="+mn-ea"/>
              </a:rPr>
              <a:t>　</a:t>
            </a:r>
            <a:endParaRPr lang="en-US" altLang="ja-JP" sz="2400" dirty="0">
              <a:latin typeface="+mn-ea"/>
            </a:endParaRPr>
          </a:p>
          <a:p>
            <a:endParaRPr lang="en-US" altLang="ja-JP" sz="2400" dirty="0">
              <a:latin typeface="+mn-ea"/>
            </a:endParaRPr>
          </a:p>
          <a:p>
            <a:endParaRPr lang="en-US" altLang="ja-JP" sz="2400" dirty="0">
              <a:latin typeface="+mn-ea"/>
            </a:endParaRPr>
          </a:p>
          <a:p>
            <a:endParaRPr lang="en-US" altLang="ja-JP" sz="2400" dirty="0">
              <a:latin typeface="+mn-ea"/>
            </a:endParaRPr>
          </a:p>
          <a:p>
            <a:endParaRPr lang="en-US" altLang="ja-JP" sz="2400" dirty="0">
              <a:latin typeface="+mn-ea"/>
            </a:endParaRPr>
          </a:p>
          <a:p>
            <a:endParaRPr lang="en-US" altLang="ja-JP" sz="2400" dirty="0">
              <a:latin typeface="+mn-ea"/>
            </a:endParaRPr>
          </a:p>
          <a:p>
            <a:r>
              <a:rPr lang="ja-JP" altLang="en-US" sz="2400" dirty="0">
                <a:latin typeface="+mn-ea"/>
              </a:rPr>
              <a:t>　</a:t>
            </a:r>
            <a:endParaRPr kumimoji="1" lang="en-US" altLang="ja-JP" sz="2400" dirty="0">
              <a:latin typeface="+mn-ea"/>
            </a:endParaRPr>
          </a:p>
        </p:txBody>
      </p:sp>
      <p:sp>
        <p:nvSpPr>
          <p:cNvPr id="7" name="円形吹き出し 6"/>
          <p:cNvSpPr/>
          <p:nvPr/>
        </p:nvSpPr>
        <p:spPr>
          <a:xfrm>
            <a:off x="9472466" y="1014006"/>
            <a:ext cx="2698454" cy="1177871"/>
          </a:xfrm>
          <a:prstGeom prst="wedgeEllipseCallout">
            <a:avLst>
              <a:gd name="adj1" fmla="val -68403"/>
              <a:gd name="adj2" fmla="val 1035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000" b="1" dirty="0">
                <a:solidFill>
                  <a:srgbClr val="FFFF00"/>
                </a:solidFill>
                <a:latin typeface="+mj-ea"/>
                <a:ea typeface="+mj-ea"/>
              </a:rPr>
              <a:t>歴史を自分事にする授業の工夫</a:t>
            </a:r>
            <a:endParaRPr kumimoji="1" lang="en-US" altLang="ja-JP" sz="2000" b="1" dirty="0">
              <a:solidFill>
                <a:srgbClr val="FFFF00"/>
              </a:solidFill>
              <a:latin typeface="+mj-ea"/>
              <a:ea typeface="+mj-ea"/>
            </a:endParaRPr>
          </a:p>
          <a:p>
            <a:pPr algn="ctr"/>
            <a:endParaRPr kumimoji="1" lang="ja-JP" altLang="en-US" sz="2000" b="1" dirty="0">
              <a:solidFill>
                <a:srgbClr val="FFFF00"/>
              </a:solidFill>
              <a:latin typeface="+mj-ea"/>
              <a:ea typeface="+mj-ea"/>
            </a:endParaRPr>
          </a:p>
        </p:txBody>
      </p:sp>
      <p:sp>
        <p:nvSpPr>
          <p:cNvPr id="11" name="正方形/長方形 10"/>
          <p:cNvSpPr/>
          <p:nvPr/>
        </p:nvSpPr>
        <p:spPr>
          <a:xfrm>
            <a:off x="2429763" y="1558408"/>
            <a:ext cx="6371173" cy="3627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5"/>
          <a:stretch>
            <a:fillRect/>
          </a:stretch>
        </p:blipFill>
        <p:spPr>
          <a:xfrm>
            <a:off x="109968" y="2191877"/>
            <a:ext cx="6283262" cy="3012301"/>
          </a:xfrm>
          <a:prstGeom prst="rect">
            <a:avLst/>
          </a:prstGeom>
          <a:ln>
            <a:solidFill>
              <a:schemeClr val="tx1"/>
            </a:solidFill>
          </a:ln>
        </p:spPr>
      </p:pic>
      <p:pic>
        <p:nvPicPr>
          <p:cNvPr id="4" name="図 3"/>
          <p:cNvPicPr>
            <a:picLocks noChangeAspect="1"/>
          </p:cNvPicPr>
          <p:nvPr/>
        </p:nvPicPr>
        <p:blipFill>
          <a:blip r:embed="rId6"/>
          <a:stretch>
            <a:fillRect/>
          </a:stretch>
        </p:blipFill>
        <p:spPr>
          <a:xfrm>
            <a:off x="6510709" y="2191877"/>
            <a:ext cx="5660211" cy="3012301"/>
          </a:xfrm>
          <a:prstGeom prst="rect">
            <a:avLst/>
          </a:prstGeom>
          <a:ln>
            <a:solidFill>
              <a:schemeClr val="tx1"/>
            </a:solidFill>
          </a:ln>
        </p:spPr>
      </p:pic>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78728493"/>
      </p:ext>
    </p:extLst>
  </p:cSld>
  <p:clrMapOvr>
    <a:masterClrMapping/>
  </p:clrMapOvr>
  <mc:AlternateContent xmlns:mc="http://schemas.openxmlformats.org/markup-compatibility/2006">
    <mc:Choice xmlns:p14="http://schemas.microsoft.com/office/powerpoint/2010/main" Requires="p14">
      <p:transition spd="slow" p14:dur="2000" advTm="58198"/>
    </mc:Choice>
    <mc:Fallback>
      <p:transition spd="slow" advTm="58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E7DE078A-8C7A-4B2F-A262-2496C2061A56}"/>
              </a:ext>
            </a:extLst>
          </p:cNvPr>
          <p:cNvSpPr>
            <a:spLocks noGrp="1"/>
          </p:cNvSpPr>
          <p:nvPr>
            <p:ph type="title"/>
          </p:nvPr>
        </p:nvSpPr>
        <p:spPr>
          <a:xfrm>
            <a:off x="1558226" y="0"/>
            <a:ext cx="8596668" cy="1320800"/>
          </a:xfrm>
        </p:spPr>
        <p:txBody>
          <a:bodyPr/>
          <a:lstStyle/>
          <a:p>
            <a:r>
              <a:rPr lang="ja-JP" altLang="en-US" b="1" dirty="0">
                <a:solidFill>
                  <a:schemeClr val="tx1"/>
                </a:solidFill>
              </a:rPr>
              <a:t>４　研究授業の流れ</a:t>
            </a:r>
          </a:p>
        </p:txBody>
      </p:sp>
      <p:sp>
        <p:nvSpPr>
          <p:cNvPr id="10" name="テキスト ボックス 9">
            <a:extLst>
              <a:ext uri="{FF2B5EF4-FFF2-40B4-BE49-F238E27FC236}">
                <a16:creationId xmlns:a16="http://schemas.microsoft.com/office/drawing/2014/main" id="{091E6639-F11A-4FE6-AB95-00074402CE15}"/>
              </a:ext>
            </a:extLst>
          </p:cNvPr>
          <p:cNvSpPr txBox="1"/>
          <p:nvPr/>
        </p:nvSpPr>
        <p:spPr>
          <a:xfrm>
            <a:off x="2023590" y="933234"/>
            <a:ext cx="10168410" cy="3785652"/>
          </a:xfrm>
          <a:prstGeom prst="rect">
            <a:avLst/>
          </a:prstGeom>
          <a:noFill/>
        </p:spPr>
        <p:txBody>
          <a:bodyPr wrap="square" rtlCol="0">
            <a:spAutoFit/>
          </a:bodyPr>
          <a:lstStyle/>
          <a:p>
            <a:r>
              <a:rPr lang="en-US" altLang="ja-JP" sz="2400" b="1" dirty="0">
                <a:latin typeface="+mn-ea"/>
              </a:rPr>
              <a:t>(0) </a:t>
            </a:r>
            <a:r>
              <a:rPr lang="ja-JP" altLang="en-US" sz="2400" b="1" dirty="0">
                <a:latin typeface="+mn-ea"/>
              </a:rPr>
              <a:t>揺さぶりをかける生徒の既存の認識、固定概念</a:t>
            </a:r>
            <a:endParaRPr lang="en-US" altLang="ja-JP" sz="2400" b="1" dirty="0">
              <a:latin typeface="+mn-ea"/>
            </a:endParaRPr>
          </a:p>
          <a:p>
            <a:r>
              <a:rPr lang="ja-JP" altLang="en-US" sz="2400" b="1" dirty="0">
                <a:latin typeface="+mn-ea"/>
              </a:rPr>
              <a:t>　　日本に</a:t>
            </a:r>
            <a:r>
              <a:rPr lang="ja-JP" altLang="en-US" sz="2400" b="1" dirty="0" smtClean="0">
                <a:latin typeface="+mn-ea"/>
              </a:rPr>
              <a:t>とって、第二次</a:t>
            </a:r>
            <a:r>
              <a:rPr lang="ja-JP" altLang="en-US" sz="2400" b="1" dirty="0">
                <a:latin typeface="+mn-ea"/>
              </a:rPr>
              <a:t>世界大戦は「被害」のイメージ</a:t>
            </a:r>
            <a:endParaRPr lang="en-US" altLang="ja-JP" sz="2400" b="1" dirty="0">
              <a:latin typeface="+mn-ea"/>
            </a:endParaRPr>
          </a:p>
          <a:p>
            <a:r>
              <a:rPr lang="en-US" altLang="ja-JP" sz="2400" b="1" dirty="0">
                <a:latin typeface="+mn-ea"/>
              </a:rPr>
              <a:t>(1) </a:t>
            </a:r>
            <a:r>
              <a:rPr lang="ja-JP" altLang="en-US" sz="2400" b="1" dirty="0">
                <a:latin typeface="+mn-ea"/>
              </a:rPr>
              <a:t>導入</a:t>
            </a:r>
            <a:endParaRPr lang="en-US" altLang="ja-JP" sz="2400" b="1" dirty="0">
              <a:latin typeface="+mn-ea"/>
            </a:endParaRPr>
          </a:p>
          <a:p>
            <a:r>
              <a:rPr kumimoji="1" lang="ja-JP" altLang="en-US" sz="2400" b="1" dirty="0">
                <a:latin typeface="+mn-ea"/>
              </a:rPr>
              <a:t>　①生徒にとって身近な題材である</a:t>
            </a:r>
            <a:r>
              <a:rPr lang="ja-JP" altLang="ja-JP" sz="2400" b="1" dirty="0">
                <a:latin typeface="+mn-ea"/>
              </a:rPr>
              <a:t>資料の提示</a:t>
            </a:r>
            <a:endParaRPr lang="en-US" altLang="ja-JP" sz="2400" b="1" dirty="0">
              <a:latin typeface="+mn-ea"/>
            </a:endParaRPr>
          </a:p>
          <a:p>
            <a:r>
              <a:rPr lang="ja-JP" altLang="en-US" sz="2400" dirty="0">
                <a:latin typeface="+mn-ea"/>
              </a:rPr>
              <a:t>　</a:t>
            </a:r>
            <a:r>
              <a:rPr lang="ja-JP" altLang="en-US" sz="2400" b="1" dirty="0">
                <a:latin typeface="+mn-ea"/>
              </a:rPr>
              <a:t>②「</a:t>
            </a:r>
            <a:r>
              <a:rPr lang="en-US" altLang="ja-JP" sz="2400" b="1" dirty="0">
                <a:latin typeface="+mn-ea"/>
              </a:rPr>
              <a:t>BC</a:t>
            </a:r>
            <a:r>
              <a:rPr lang="ja-JP" altLang="en-US" sz="2400" b="1" dirty="0">
                <a:latin typeface="+mn-ea"/>
              </a:rPr>
              <a:t>級戦犯裁判」の説明</a:t>
            </a:r>
            <a:endParaRPr lang="en-US" altLang="ja-JP" sz="2400" b="1" dirty="0">
              <a:latin typeface="+mn-ea"/>
            </a:endParaRPr>
          </a:p>
          <a:p>
            <a:r>
              <a:rPr lang="ja-JP" altLang="en-US" sz="2400" b="1" dirty="0">
                <a:latin typeface="+mn-ea"/>
              </a:rPr>
              <a:t>　</a:t>
            </a:r>
            <a:r>
              <a:rPr lang="ja-JP" altLang="en-US" sz="2400" b="1" dirty="0">
                <a:solidFill>
                  <a:srgbClr val="FF0000"/>
                </a:solidFill>
                <a:latin typeface="+mn-ea"/>
              </a:rPr>
              <a:t>③本時の問い①の提示</a:t>
            </a:r>
            <a:endParaRPr lang="en-US" altLang="ja-JP" sz="2400" b="1" dirty="0">
              <a:solidFill>
                <a:srgbClr val="FF0000"/>
              </a:solidFill>
              <a:latin typeface="+mn-ea"/>
            </a:endParaRPr>
          </a:p>
          <a:p>
            <a:r>
              <a:rPr lang="ja-JP" altLang="en-US" sz="2400" b="1" dirty="0">
                <a:solidFill>
                  <a:srgbClr val="FF0000"/>
                </a:solidFill>
                <a:latin typeface="+mn-ea"/>
              </a:rPr>
              <a:t>　　「</a:t>
            </a:r>
            <a:r>
              <a:rPr lang="ja-JP" altLang="en-US" sz="2400" b="1" dirty="0">
                <a:solidFill>
                  <a:srgbClr val="FF0000"/>
                </a:solidFill>
                <a:latin typeface="+mj-ea"/>
              </a:rPr>
              <a:t>なぜ、ＢＣ級戦争犯罪が起こり、戦犯として裁かれる人が生まれ</a:t>
            </a:r>
            <a:endParaRPr lang="en-US" altLang="ja-JP" sz="2400" b="1" dirty="0">
              <a:solidFill>
                <a:srgbClr val="FF0000"/>
              </a:solidFill>
              <a:latin typeface="+mj-ea"/>
            </a:endParaRPr>
          </a:p>
          <a:p>
            <a:r>
              <a:rPr lang="ja-JP" altLang="en-US" sz="2400" b="1" dirty="0">
                <a:solidFill>
                  <a:srgbClr val="FF0000"/>
                </a:solidFill>
                <a:latin typeface="+mj-ea"/>
              </a:rPr>
              <a:t>　　　たのだろうか？</a:t>
            </a:r>
            <a:r>
              <a:rPr lang="ja-JP" altLang="en-US" sz="2400" b="1" dirty="0">
                <a:solidFill>
                  <a:srgbClr val="FF0000"/>
                </a:solidFill>
                <a:latin typeface="+mn-ea"/>
              </a:rPr>
              <a:t>」</a:t>
            </a:r>
            <a:endParaRPr lang="en-US" altLang="ja-JP" sz="2400" dirty="0">
              <a:latin typeface="+mn-ea"/>
            </a:endParaRPr>
          </a:p>
          <a:p>
            <a:endParaRPr lang="en-US" altLang="ja-JP" sz="2400" dirty="0">
              <a:latin typeface="+mn-ea"/>
            </a:endParaRPr>
          </a:p>
          <a:p>
            <a:r>
              <a:rPr lang="ja-JP" altLang="en-US" sz="2400" dirty="0">
                <a:latin typeface="+mn-ea"/>
              </a:rPr>
              <a:t>　</a:t>
            </a:r>
            <a:endParaRPr kumimoji="1" lang="en-US" altLang="ja-JP" sz="2400" dirty="0">
              <a:latin typeface="+mn-ea"/>
            </a:endParaRPr>
          </a:p>
        </p:txBody>
      </p:sp>
      <p:sp>
        <p:nvSpPr>
          <p:cNvPr id="6" name="テキスト ボックス 5">
            <a:extLst>
              <a:ext uri="{FF2B5EF4-FFF2-40B4-BE49-F238E27FC236}">
                <a16:creationId xmlns:a16="http://schemas.microsoft.com/office/drawing/2014/main" id="{091E6639-F11A-4FE6-AB95-00074402CE15}"/>
              </a:ext>
            </a:extLst>
          </p:cNvPr>
          <p:cNvSpPr txBox="1"/>
          <p:nvPr/>
        </p:nvSpPr>
        <p:spPr>
          <a:xfrm>
            <a:off x="2023590" y="3081020"/>
            <a:ext cx="10168410" cy="461665"/>
          </a:xfrm>
          <a:prstGeom prst="rect">
            <a:avLst/>
          </a:prstGeom>
          <a:noFill/>
        </p:spPr>
        <p:txBody>
          <a:bodyPr wrap="square" rtlCol="0">
            <a:spAutoFit/>
          </a:bodyPr>
          <a:lstStyle/>
          <a:p>
            <a:r>
              <a:rPr kumimoji="1" lang="ja-JP" altLang="en-US" sz="2400" b="1" dirty="0">
                <a:latin typeface="+mn-ea"/>
              </a:rPr>
              <a:t>　</a:t>
            </a:r>
            <a:endParaRPr kumimoji="1" lang="en-US" altLang="ja-JP" sz="2400" b="1" dirty="0">
              <a:solidFill>
                <a:srgbClr val="FF0000"/>
              </a:solidFill>
              <a:latin typeface="+mn-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14192428"/>
      </p:ext>
    </p:extLst>
  </p:cSld>
  <p:clrMapOvr>
    <a:masterClrMapping/>
  </p:clrMapOvr>
  <mc:AlternateContent xmlns:mc="http://schemas.openxmlformats.org/markup-compatibility/2006">
    <mc:Choice xmlns:p14="http://schemas.microsoft.com/office/powerpoint/2010/main" Requires="p14">
      <p:transition spd="slow" p14:dur="2000" advTm="13207"/>
    </mc:Choice>
    <mc:Fallback>
      <p:transition spd="slow" advTm="13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4"/>
</p:tagLst>
</file>

<file path=ppt/tags/tag2.xml><?xml version="1.0" encoding="utf-8"?>
<p:tagLst xmlns:a="http://schemas.openxmlformats.org/drawingml/2006/main" xmlns:r="http://schemas.openxmlformats.org/officeDocument/2006/relationships" xmlns:p="http://schemas.openxmlformats.org/presentationml/2006/main">
  <p:tag name="TIMING" val="|7.2"/>
</p:tagLst>
</file>

<file path=ppt/tags/tag3.xml><?xml version="1.0" encoding="utf-8"?>
<p:tagLst xmlns:a="http://schemas.openxmlformats.org/drawingml/2006/main" xmlns:r="http://schemas.openxmlformats.org/officeDocument/2006/relationships" xmlns:p="http://schemas.openxmlformats.org/presentationml/2006/main">
  <p:tag name="TIMING" val="|4.4|72.8|19.5"/>
</p:tagLst>
</file>

<file path=ppt/theme/theme1.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1766</TotalTime>
  <Words>6115</Words>
  <Application>Microsoft Office PowerPoint</Application>
  <PresentationFormat>ワイド画面</PresentationFormat>
  <Paragraphs>404</Paragraphs>
  <Slides>23</Slides>
  <Notes>23</Notes>
  <HiddenSlides>0</HiddenSlides>
  <MMClips>23</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23</vt:i4>
      </vt:variant>
    </vt:vector>
  </HeadingPairs>
  <TitlesOfParts>
    <vt:vector size="31" baseType="lpstr">
      <vt:lpstr>ＭＳ Ｐゴシック</vt:lpstr>
      <vt:lpstr>メイリオ</vt:lpstr>
      <vt:lpstr>Arial</vt:lpstr>
      <vt:lpstr>Calibri</vt:lpstr>
      <vt:lpstr>Century Gothic</vt:lpstr>
      <vt:lpstr>Times New Roman</vt:lpstr>
      <vt:lpstr>Wingdings 3</vt:lpstr>
      <vt:lpstr>ウィスプ</vt:lpstr>
      <vt:lpstr>高等学校地理歴史 「歴史総合」における 探究的な学びのための 授業づくり</vt:lpstr>
      <vt:lpstr>令和４年度　地理歴史（歴史総合）ツールキットの構成（60分）</vt:lpstr>
      <vt:lpstr>１　研修のねらい</vt:lpstr>
      <vt:lpstr>１　研修のねらい</vt:lpstr>
      <vt:lpstr>２　研究授業の概要</vt:lpstr>
      <vt:lpstr>３　研究授業の内容</vt:lpstr>
      <vt:lpstr>３　研究授業の内容</vt:lpstr>
      <vt:lpstr>４　研究授業の流れ</vt:lpstr>
      <vt:lpstr>４　研究授業の流れ</vt:lpstr>
      <vt:lpstr>４　研究授業の流れ</vt:lpstr>
      <vt:lpstr>４　研究授業の流れ</vt:lpstr>
      <vt:lpstr>４　研究授業の流れ</vt:lpstr>
      <vt:lpstr>５　研究授業の考察</vt:lpstr>
      <vt:lpstr>５　研究授業の考察</vt:lpstr>
      <vt:lpstr>５　研究授業の考察</vt:lpstr>
      <vt:lpstr>５　研究授業の考察</vt:lpstr>
      <vt:lpstr>５　研究授業の考察</vt:lpstr>
      <vt:lpstr>５　研究授業の考察</vt:lpstr>
      <vt:lpstr>５　研究授業の考察</vt:lpstr>
      <vt:lpstr>５　研究授業の考察</vt:lpstr>
      <vt:lpstr>５　研究授業の考察（再掲）</vt:lpstr>
      <vt:lpstr>６　最後に</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前野＿文繁</dc:creator>
  <cp:lastModifiedBy>前野＿文繁</cp:lastModifiedBy>
  <cp:revision>171</cp:revision>
  <cp:lastPrinted>2024-02-13T02:03:30Z</cp:lastPrinted>
  <dcterms:created xsi:type="dcterms:W3CDTF">2024-01-03T13:47:52Z</dcterms:created>
  <dcterms:modified xsi:type="dcterms:W3CDTF">2024-03-16T01:19:37Z</dcterms:modified>
</cp:coreProperties>
</file>